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3" r:id="rId5"/>
  </p:sldMasterIdLst>
  <p:notesMasterIdLst>
    <p:notesMasterId r:id="rId34"/>
  </p:notesMasterIdLst>
  <p:handoutMasterIdLst>
    <p:handoutMasterId r:id="rId35"/>
  </p:handoutMasterIdLst>
  <p:sldIdLst>
    <p:sldId id="256" r:id="rId6"/>
    <p:sldId id="1671" r:id="rId7"/>
    <p:sldId id="1667" r:id="rId8"/>
    <p:sldId id="1664" r:id="rId9"/>
    <p:sldId id="1607" r:id="rId10"/>
    <p:sldId id="11369" r:id="rId11"/>
    <p:sldId id="1492" r:id="rId12"/>
    <p:sldId id="268" r:id="rId13"/>
    <p:sldId id="1595" r:id="rId14"/>
    <p:sldId id="11375" r:id="rId15"/>
    <p:sldId id="267" r:id="rId16"/>
    <p:sldId id="363" r:id="rId17"/>
    <p:sldId id="11366" r:id="rId18"/>
    <p:sldId id="1596" r:id="rId19"/>
    <p:sldId id="11368" r:id="rId20"/>
    <p:sldId id="11371" r:id="rId21"/>
    <p:sldId id="1608" r:id="rId22"/>
    <p:sldId id="1641" r:id="rId23"/>
    <p:sldId id="1633" r:id="rId24"/>
    <p:sldId id="1599" r:id="rId25"/>
    <p:sldId id="1666" r:id="rId26"/>
    <p:sldId id="1601" r:id="rId27"/>
    <p:sldId id="11372" r:id="rId28"/>
    <p:sldId id="1616" r:id="rId29"/>
    <p:sldId id="1670" r:id="rId30"/>
    <p:sldId id="11374" r:id="rId31"/>
    <p:sldId id="11373" r:id="rId32"/>
    <p:sldId id="1668"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94113C-89C9-0B00-E7C7-FB02CEB04762}" name="Serena Odianose" initials="SO" userId="S::SOdianose@wmo.int::e2a57ffd-d57e-4e6f-8568-85cf64780dc7" providerId="AD"/>
  <p188:author id="{885F7961-4BC2-0C0C-9262-8CA00E1095E2}" name="Rebecca Nambooze" initials="RN" userId="S::rnambooze@wmo.int::d92ea497-5a98-45cb-a0b5-28c7eef078cd" providerId="AD"/>
  <p188:author id="{CD907B79-4A38-254B-C47F-49EB1AAD4732}" name="Minna Huuskonen" initials="MH" userId="S::mhuuskonen@wmo.int::e45f599d-5da4-421e-9a0e-f978c5aaf942" providerId="AD"/>
  <p188:author id="{5998298B-1910-3DFA-783F-AE4D6493FF34}" name="Zarifou Djibril" initials="ZD" userId="S::zdjibril@wmo.int::bd10e8ed-42cc-4faf-b727-e0018f637855" providerId="AD"/>
  <p188:author id="{D63D9AA1-30D9-7216-705C-FBEF32CFBEA8}" name="Tshering Lhamo" initials="TL" userId="S::tlhamo@wmo.int::6010c263-cd21-4be1-a3d3-47f95daf46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annes Linn" initials="JL" lastIdx="12" clrIdx="0">
    <p:extLst>
      <p:ext uri="{19B8F6BF-5375-455C-9EA6-DF929625EA0E}">
        <p15:presenceInfo xmlns:p15="http://schemas.microsoft.com/office/powerpoint/2012/main" userId="S::jlinn@brookings.edu::ccb4ec6f-02dc-49c3-935f-c32879462e64" providerId="AD"/>
      </p:ext>
    </p:extLst>
  </p:cmAuthor>
  <p:cmAuthor id="2" name="Laura Tuck" initials="LT" lastIdx="6" clrIdx="1">
    <p:extLst>
      <p:ext uri="{19B8F6BF-5375-455C-9EA6-DF929625EA0E}">
        <p15:presenceInfo xmlns:p15="http://schemas.microsoft.com/office/powerpoint/2012/main" userId="529d488bf1bded37" providerId="Windows Live"/>
      </p:ext>
    </p:extLst>
  </p:cmAuthor>
  <p:cmAuthor id="3" name="Mario Peiro Espi" initials="MPE" lastIdx="4" clrIdx="2">
    <p:extLst>
      <p:ext uri="{19B8F6BF-5375-455C-9EA6-DF929625EA0E}">
        <p15:presenceInfo xmlns:p15="http://schemas.microsoft.com/office/powerpoint/2012/main" userId="S::mpespi@wmo.int::ae8c2222-47fb-4e2c-96c6-f24305d8591b" providerId="AD"/>
      </p:ext>
    </p:extLst>
  </p:cmAuthor>
  <p:cmAuthor id="4" name="Zwick, Astrid GIZ" initials="ZAG" lastIdx="1" clrIdx="3">
    <p:extLst>
      <p:ext uri="{19B8F6BF-5375-455C-9EA6-DF929625EA0E}">
        <p15:presenceInfo xmlns:p15="http://schemas.microsoft.com/office/powerpoint/2012/main" userId="S::astrid.zwick@giz.de::cd99bc73-b2a0-4bbe-b46f-47e1013af6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7"/>
    <a:srgbClr val="185980"/>
    <a:srgbClr val="1C3454"/>
    <a:srgbClr val="018C85"/>
    <a:srgbClr val="333233"/>
    <a:srgbClr val="3AA1CE"/>
    <a:srgbClr val="008880"/>
    <a:srgbClr val="D9D9D9"/>
    <a:srgbClr val="4FBAE5"/>
    <a:srgbClr val="0B3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4FBF7-3322-8D41-A677-9C52D9450510}" v="38" dt="2024-09-10T17:22:05.003"/>
    <p1510:client id="{EE1D2ABA-8328-411A-99A3-8904D6F3680E}" v="153" dt="2024-09-10T16:59:01.5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Nambooze" userId="S::rnambooze@wmo.int::d92ea497-5a98-45cb-a0b5-28c7eef078cd" providerId="AD" clId="Web-{BBED77B3-734C-02B5-E4F0-6315ADCA6807}"/>
    <pc:docChg chg="modSld">
      <pc:chgData name="Rebecca Nambooze" userId="S::rnambooze@wmo.int::d92ea497-5a98-45cb-a0b5-28c7eef078cd" providerId="AD" clId="Web-{BBED77B3-734C-02B5-E4F0-6315ADCA6807}" dt="2024-08-21T13:58:46.799" v="147"/>
      <pc:docMkLst>
        <pc:docMk/>
      </pc:docMkLst>
      <pc:sldChg chg="modSp">
        <pc:chgData name="Rebecca Nambooze" userId="S::rnambooze@wmo.int::d92ea497-5a98-45cb-a0b5-28c7eef078cd" providerId="AD" clId="Web-{BBED77B3-734C-02B5-E4F0-6315ADCA6807}" dt="2024-08-21T13:57:36.047" v="143"/>
        <pc:sldMkLst>
          <pc:docMk/>
          <pc:sldMk cId="3045291495" sldId="1669"/>
        </pc:sldMkLst>
        <pc:graphicFrameChg chg="mod modGraphic">
          <ac:chgData name="Rebecca Nambooze" userId="S::rnambooze@wmo.int::d92ea497-5a98-45cb-a0b5-28c7eef078cd" providerId="AD" clId="Web-{BBED77B3-734C-02B5-E4F0-6315ADCA6807}" dt="2024-08-21T13:57:36.047" v="143"/>
          <ac:graphicFrameMkLst>
            <pc:docMk/>
            <pc:sldMk cId="3045291495" sldId="1669"/>
            <ac:graphicFrameMk id="4" creationId="{93BD78F1-E8D7-AACD-6CEA-207310BCA99C}"/>
          </ac:graphicFrameMkLst>
        </pc:graphicFrameChg>
      </pc:sldChg>
      <pc:sldChg chg="modSp">
        <pc:chgData name="Rebecca Nambooze" userId="S::rnambooze@wmo.int::d92ea497-5a98-45cb-a0b5-28c7eef078cd" providerId="AD" clId="Web-{BBED77B3-734C-02B5-E4F0-6315ADCA6807}" dt="2024-08-21T13:51:45.519" v="119"/>
        <pc:sldMkLst>
          <pc:docMk/>
          <pc:sldMk cId="1507495399" sldId="1670"/>
        </pc:sldMkLst>
        <pc:graphicFrameChg chg="mod modGraphic">
          <ac:chgData name="Rebecca Nambooze" userId="S::rnambooze@wmo.int::d92ea497-5a98-45cb-a0b5-28c7eef078cd" providerId="AD" clId="Web-{BBED77B3-734C-02B5-E4F0-6315ADCA6807}" dt="2024-08-21T13:51:45.519" v="119"/>
          <ac:graphicFrameMkLst>
            <pc:docMk/>
            <pc:sldMk cId="1507495399" sldId="1670"/>
            <ac:graphicFrameMk id="3" creationId="{63A7D9E6-0766-519A-B13B-EA8298C3A936}"/>
          </ac:graphicFrameMkLst>
        </pc:graphicFrameChg>
      </pc:sldChg>
      <pc:sldChg chg="modSp">
        <pc:chgData name="Rebecca Nambooze" userId="S::rnambooze@wmo.int::d92ea497-5a98-45cb-a0b5-28c7eef078cd" providerId="AD" clId="Web-{BBED77B3-734C-02B5-E4F0-6315ADCA6807}" dt="2024-08-21T13:58:46.799" v="147"/>
        <pc:sldMkLst>
          <pc:docMk/>
          <pc:sldMk cId="142355667" sldId="1671"/>
        </pc:sldMkLst>
        <pc:graphicFrameChg chg="mod modGraphic">
          <ac:chgData name="Rebecca Nambooze" userId="S::rnambooze@wmo.int::d92ea497-5a98-45cb-a0b5-28c7eef078cd" providerId="AD" clId="Web-{BBED77B3-734C-02B5-E4F0-6315ADCA6807}" dt="2024-08-21T13:58:46.799" v="147"/>
          <ac:graphicFrameMkLst>
            <pc:docMk/>
            <pc:sldMk cId="142355667" sldId="1671"/>
            <ac:graphicFrameMk id="4" creationId="{93BD78F1-E8D7-AACD-6CEA-207310BCA99C}"/>
          </ac:graphicFrameMkLst>
        </pc:graphicFrameChg>
      </pc:sldChg>
      <pc:sldChg chg="modSp">
        <pc:chgData name="Rebecca Nambooze" userId="S::rnambooze@wmo.int::d92ea497-5a98-45cb-a0b5-28c7eef078cd" providerId="AD" clId="Web-{BBED77B3-734C-02B5-E4F0-6315ADCA6807}" dt="2024-08-21T13:54:09.540" v="127"/>
        <pc:sldMkLst>
          <pc:docMk/>
          <pc:sldMk cId="3899925802" sldId="1672"/>
        </pc:sldMkLst>
        <pc:graphicFrameChg chg="mod modGraphic">
          <ac:chgData name="Rebecca Nambooze" userId="S::rnambooze@wmo.int::d92ea497-5a98-45cb-a0b5-28c7eef078cd" providerId="AD" clId="Web-{BBED77B3-734C-02B5-E4F0-6315ADCA6807}" dt="2024-08-21T13:54:09.540" v="127"/>
          <ac:graphicFrameMkLst>
            <pc:docMk/>
            <pc:sldMk cId="3899925802" sldId="1672"/>
            <ac:graphicFrameMk id="4" creationId="{93BD78F1-E8D7-AACD-6CEA-207310BCA99C}"/>
          </ac:graphicFrameMkLst>
        </pc:graphicFrameChg>
      </pc:sldChg>
      <pc:sldChg chg="modSp">
        <pc:chgData name="Rebecca Nambooze" userId="S::rnambooze@wmo.int::d92ea497-5a98-45cb-a0b5-28c7eef078cd" providerId="AD" clId="Web-{BBED77B3-734C-02B5-E4F0-6315ADCA6807}" dt="2024-08-21T13:53:44.414" v="123"/>
        <pc:sldMkLst>
          <pc:docMk/>
          <pc:sldMk cId="2153023012" sldId="1673"/>
        </pc:sldMkLst>
        <pc:graphicFrameChg chg="mod modGraphic">
          <ac:chgData name="Rebecca Nambooze" userId="S::rnambooze@wmo.int::d92ea497-5a98-45cb-a0b5-28c7eef078cd" providerId="AD" clId="Web-{BBED77B3-734C-02B5-E4F0-6315ADCA6807}" dt="2024-08-21T13:53:44.414" v="123"/>
          <ac:graphicFrameMkLst>
            <pc:docMk/>
            <pc:sldMk cId="2153023012" sldId="1673"/>
            <ac:graphicFrameMk id="4" creationId="{93BD78F1-E8D7-AACD-6CEA-207310BCA99C}"/>
          </ac:graphicFrameMkLst>
        </pc:graphicFrameChg>
      </pc:sldChg>
      <pc:sldChg chg="modSp">
        <pc:chgData name="Rebecca Nambooze" userId="S::rnambooze@wmo.int::d92ea497-5a98-45cb-a0b5-28c7eef078cd" providerId="AD" clId="Web-{BBED77B3-734C-02B5-E4F0-6315ADCA6807}" dt="2024-08-21T13:57:22.953" v="141"/>
        <pc:sldMkLst>
          <pc:docMk/>
          <pc:sldMk cId="481709608" sldId="1674"/>
        </pc:sldMkLst>
        <pc:graphicFrameChg chg="mod modGraphic">
          <ac:chgData name="Rebecca Nambooze" userId="S::rnambooze@wmo.int::d92ea497-5a98-45cb-a0b5-28c7eef078cd" providerId="AD" clId="Web-{BBED77B3-734C-02B5-E4F0-6315ADCA6807}" dt="2024-08-21T13:57:22.953" v="141"/>
          <ac:graphicFrameMkLst>
            <pc:docMk/>
            <pc:sldMk cId="481709608" sldId="1674"/>
            <ac:graphicFrameMk id="4" creationId="{93BD78F1-E8D7-AACD-6CEA-207310BCA99C}"/>
          </ac:graphicFrameMkLst>
        </pc:graphicFrameChg>
      </pc:sldChg>
    </pc:docChg>
  </pc:docChgLst>
  <pc:docChgLst>
    <pc:chgData name="Rebecca Nambooze" userId="S::rnambooze@wmo.int::d92ea497-5a98-45cb-a0b5-28c7eef078cd" providerId="AD" clId="Web-{BB1EFEB6-F611-669B-C262-566E737FC1FE}"/>
    <pc:docChg chg="modSld">
      <pc:chgData name="Rebecca Nambooze" userId="S::rnambooze@wmo.int::d92ea497-5a98-45cb-a0b5-28c7eef078cd" providerId="AD" clId="Web-{BB1EFEB6-F611-669B-C262-566E737FC1FE}" dt="2024-09-06T14:44:21.627" v="51"/>
      <pc:docMkLst>
        <pc:docMk/>
      </pc:docMkLst>
      <pc:sldChg chg="modSp">
        <pc:chgData name="Rebecca Nambooze" userId="S::rnambooze@wmo.int::d92ea497-5a98-45cb-a0b5-28c7eef078cd" providerId="AD" clId="Web-{BB1EFEB6-F611-669B-C262-566E737FC1FE}" dt="2024-09-06T14:44:21.627" v="51"/>
        <pc:sldMkLst>
          <pc:docMk/>
          <pc:sldMk cId="1507495399" sldId="1670"/>
        </pc:sldMkLst>
        <pc:graphicFrameChg chg="mod modGraphic">
          <ac:chgData name="Rebecca Nambooze" userId="S::rnambooze@wmo.int::d92ea497-5a98-45cb-a0b5-28c7eef078cd" providerId="AD" clId="Web-{BB1EFEB6-F611-669B-C262-566E737FC1FE}" dt="2024-09-06T14:44:21.627" v="51"/>
          <ac:graphicFrameMkLst>
            <pc:docMk/>
            <pc:sldMk cId="1507495399" sldId="1670"/>
            <ac:graphicFrameMk id="6" creationId="{22C43640-C6D6-D353-CAF8-47C13C875F90}"/>
          </ac:graphicFrameMkLst>
        </pc:graphicFrameChg>
      </pc:sldChg>
    </pc:docChg>
  </pc:docChgLst>
  <pc:docChgLst>
    <pc:chgData name="Albert Fischer" userId="b31de643-585d-4682-ac0d-62b3ed41efcf" providerId="ADAL" clId="{5764FBF7-3322-8D41-A677-9C52D9450510}"/>
    <pc:docChg chg="undo custSel addSld modSld sldOrd">
      <pc:chgData name="Albert Fischer" userId="b31de643-585d-4682-ac0d-62b3ed41efcf" providerId="ADAL" clId="{5764FBF7-3322-8D41-A677-9C52D9450510}" dt="2024-09-10T17:22:05.003" v="426" actId="1076"/>
      <pc:docMkLst>
        <pc:docMk/>
      </pc:docMkLst>
      <pc:sldChg chg="modSp mod">
        <pc:chgData name="Albert Fischer" userId="b31de643-585d-4682-ac0d-62b3ed41efcf" providerId="ADAL" clId="{5764FBF7-3322-8D41-A677-9C52D9450510}" dt="2024-09-10T17:22:05.003" v="426" actId="1076"/>
        <pc:sldMkLst>
          <pc:docMk/>
          <pc:sldMk cId="281851875" sldId="256"/>
        </pc:sldMkLst>
        <pc:picChg chg="mod">
          <ac:chgData name="Albert Fischer" userId="b31de643-585d-4682-ac0d-62b3ed41efcf" providerId="ADAL" clId="{5764FBF7-3322-8D41-A677-9C52D9450510}" dt="2024-09-10T17:22:05.003" v="426" actId="1076"/>
          <ac:picMkLst>
            <pc:docMk/>
            <pc:sldMk cId="281851875" sldId="256"/>
            <ac:picMk id="10" creationId="{3597C2DC-C8FF-D04C-AEF5-6B1BB4BCAC80}"/>
          </ac:picMkLst>
        </pc:picChg>
      </pc:sldChg>
      <pc:sldChg chg="addSp delSp modSp mod delAnim modAnim">
        <pc:chgData name="Albert Fischer" userId="b31de643-585d-4682-ac0d-62b3ed41efcf" providerId="ADAL" clId="{5764FBF7-3322-8D41-A677-9C52D9450510}" dt="2024-09-10T16:01:54.342" v="380"/>
        <pc:sldMkLst>
          <pc:docMk/>
          <pc:sldMk cId="3314824621" sldId="267"/>
        </pc:sldMkLst>
        <pc:spChg chg="add mod">
          <ac:chgData name="Albert Fischer" userId="b31de643-585d-4682-ac0d-62b3ed41efcf" providerId="ADAL" clId="{5764FBF7-3322-8D41-A677-9C52D9450510}" dt="2024-09-10T15:57:09.394" v="326" actId="14100"/>
          <ac:spMkLst>
            <pc:docMk/>
            <pc:sldMk cId="3314824621" sldId="267"/>
            <ac:spMk id="3" creationId="{91DC525E-0688-602F-F542-C763A697DF65}"/>
          </ac:spMkLst>
        </pc:spChg>
        <pc:spChg chg="add mod">
          <ac:chgData name="Albert Fischer" userId="b31de643-585d-4682-ac0d-62b3ed41efcf" providerId="ADAL" clId="{5764FBF7-3322-8D41-A677-9C52D9450510}" dt="2024-09-10T15:55:43.070" v="317" actId="1037"/>
          <ac:spMkLst>
            <pc:docMk/>
            <pc:sldMk cId="3314824621" sldId="267"/>
            <ac:spMk id="4" creationId="{488445FA-C626-ED7D-EF7F-19D5422FF43C}"/>
          </ac:spMkLst>
        </pc:spChg>
        <pc:spChg chg="add mod">
          <ac:chgData name="Albert Fischer" userId="b31de643-585d-4682-ac0d-62b3ed41efcf" providerId="ADAL" clId="{5764FBF7-3322-8D41-A677-9C52D9450510}" dt="2024-09-10T15:58:12.123" v="329" actId="1035"/>
          <ac:spMkLst>
            <pc:docMk/>
            <pc:sldMk cId="3314824621" sldId="267"/>
            <ac:spMk id="5" creationId="{87B3E913-582F-11A1-CA97-4EE528DEE4B2}"/>
          </ac:spMkLst>
        </pc:spChg>
        <pc:spChg chg="add mod">
          <ac:chgData name="Albert Fischer" userId="b31de643-585d-4682-ac0d-62b3ed41efcf" providerId="ADAL" clId="{5764FBF7-3322-8D41-A677-9C52D9450510}" dt="2024-09-10T16:01:03.007" v="378" actId="207"/>
          <ac:spMkLst>
            <pc:docMk/>
            <pc:sldMk cId="3314824621" sldId="267"/>
            <ac:spMk id="8" creationId="{D428C787-4139-BD69-4CCB-2D34980D983F}"/>
          </ac:spMkLst>
        </pc:spChg>
        <pc:spChg chg="mod">
          <ac:chgData name="Albert Fischer" userId="b31de643-585d-4682-ac0d-62b3ed41efcf" providerId="ADAL" clId="{5764FBF7-3322-8D41-A677-9C52D9450510}" dt="2024-09-10T15:53:12.566" v="267" actId="20577"/>
          <ac:spMkLst>
            <pc:docMk/>
            <pc:sldMk cId="3314824621" sldId="267"/>
            <ac:spMk id="25" creationId="{6FE68182-9931-30C4-5767-663F880E011B}"/>
          </ac:spMkLst>
        </pc:spChg>
        <pc:spChg chg="mod">
          <ac:chgData name="Albert Fischer" userId="b31de643-585d-4682-ac0d-62b3ed41efcf" providerId="ADAL" clId="{5764FBF7-3322-8D41-A677-9C52D9450510}" dt="2024-09-10T15:53:55.566" v="292" actId="20577"/>
          <ac:spMkLst>
            <pc:docMk/>
            <pc:sldMk cId="3314824621" sldId="267"/>
            <ac:spMk id="53" creationId="{97F5ACC0-0F32-91D9-7153-879C11F8E767}"/>
          </ac:spMkLst>
        </pc:spChg>
        <pc:spChg chg="del">
          <ac:chgData name="Albert Fischer" userId="b31de643-585d-4682-ac0d-62b3ed41efcf" providerId="ADAL" clId="{5764FBF7-3322-8D41-A677-9C52D9450510}" dt="2024-09-10T15:54:02.561" v="293" actId="478"/>
          <ac:spMkLst>
            <pc:docMk/>
            <pc:sldMk cId="3314824621" sldId="267"/>
            <ac:spMk id="56" creationId="{6D030EB0-5670-1A81-9087-0C860110E4FE}"/>
          </ac:spMkLst>
        </pc:spChg>
        <pc:grpChg chg="add">
          <ac:chgData name="Albert Fischer" userId="b31de643-585d-4682-ac0d-62b3ed41efcf" providerId="ADAL" clId="{5764FBF7-3322-8D41-A677-9C52D9450510}" dt="2024-09-10T15:59:00.075" v="330" actId="164"/>
          <ac:grpSpMkLst>
            <pc:docMk/>
            <pc:sldMk cId="3314824621" sldId="267"/>
            <ac:grpSpMk id="7" creationId="{C6FE0FA2-FBF1-E689-AD67-1042CFEEAEED}"/>
          </ac:grpSpMkLst>
        </pc:grpChg>
        <pc:grpChg chg="add">
          <ac:chgData name="Albert Fischer" userId="b31de643-585d-4682-ac0d-62b3ed41efcf" providerId="ADAL" clId="{5764FBF7-3322-8D41-A677-9C52D9450510}" dt="2024-09-10T16:01:16.346" v="379" actId="164"/>
          <ac:grpSpMkLst>
            <pc:docMk/>
            <pc:sldMk cId="3314824621" sldId="267"/>
            <ac:grpSpMk id="9" creationId="{DEB33B5E-44E0-5D13-9C76-4155DFE0980F}"/>
          </ac:grpSpMkLst>
        </pc:grpChg>
      </pc:sldChg>
      <pc:sldChg chg="ord">
        <pc:chgData name="Albert Fischer" userId="b31de643-585d-4682-ac0d-62b3ed41efcf" providerId="ADAL" clId="{5764FBF7-3322-8D41-A677-9C52D9450510}" dt="2024-09-10T16:07:28.781" v="422" actId="20578"/>
        <pc:sldMkLst>
          <pc:docMk/>
          <pc:sldMk cId="1548072056" sldId="268"/>
        </pc:sldMkLst>
      </pc:sldChg>
      <pc:sldChg chg="mod modShow">
        <pc:chgData name="Albert Fischer" userId="b31de643-585d-4682-ac0d-62b3ed41efcf" providerId="ADAL" clId="{5764FBF7-3322-8D41-A677-9C52D9450510}" dt="2024-09-10T15:59:54.124" v="332" actId="729"/>
        <pc:sldMkLst>
          <pc:docMk/>
          <pc:sldMk cId="1832682782" sldId="363"/>
        </pc:sldMkLst>
      </pc:sldChg>
      <pc:sldChg chg="modSp mod">
        <pc:chgData name="Albert Fischer" userId="b31de643-585d-4682-ac0d-62b3ed41efcf" providerId="ADAL" clId="{5764FBF7-3322-8D41-A677-9C52D9450510}" dt="2024-09-10T15:47:22.048" v="161" actId="1076"/>
        <pc:sldMkLst>
          <pc:docMk/>
          <pc:sldMk cId="3021990102" sldId="1595"/>
        </pc:sldMkLst>
        <pc:picChg chg="mod">
          <ac:chgData name="Albert Fischer" userId="b31de643-585d-4682-ac0d-62b3ed41efcf" providerId="ADAL" clId="{5764FBF7-3322-8D41-A677-9C52D9450510}" dt="2024-09-10T15:47:22.048" v="161" actId="1076"/>
          <ac:picMkLst>
            <pc:docMk/>
            <pc:sldMk cId="3021990102" sldId="1595"/>
            <ac:picMk id="9" creationId="{F378066C-09B7-E0BF-2B2B-A2319B70B318}"/>
          </ac:picMkLst>
        </pc:picChg>
        <pc:picChg chg="mod">
          <ac:chgData name="Albert Fischer" userId="b31de643-585d-4682-ac0d-62b3ed41efcf" providerId="ADAL" clId="{5764FBF7-3322-8D41-A677-9C52D9450510}" dt="2024-09-10T15:47:22.048" v="161" actId="1076"/>
          <ac:picMkLst>
            <pc:docMk/>
            <pc:sldMk cId="3021990102" sldId="1595"/>
            <ac:picMk id="11" creationId="{40F75197-6048-F612-53DB-E3E59F6FABA8}"/>
          </ac:picMkLst>
        </pc:picChg>
      </pc:sldChg>
      <pc:sldChg chg="mod modShow">
        <pc:chgData name="Albert Fischer" userId="b31de643-585d-4682-ac0d-62b3ed41efcf" providerId="ADAL" clId="{5764FBF7-3322-8D41-A677-9C52D9450510}" dt="2024-09-09T13:47:02.496" v="94" actId="729"/>
        <pc:sldMkLst>
          <pc:docMk/>
          <pc:sldMk cId="3060072563" sldId="1596"/>
        </pc:sldMkLst>
      </pc:sldChg>
      <pc:sldChg chg="modSp mod modShow">
        <pc:chgData name="Albert Fischer" userId="b31de643-585d-4682-ac0d-62b3ed41efcf" providerId="ADAL" clId="{5764FBF7-3322-8D41-A677-9C52D9450510}" dt="2024-09-09T13:47:02.496" v="94" actId="729"/>
        <pc:sldMkLst>
          <pc:docMk/>
          <pc:sldMk cId="2503125108" sldId="11366"/>
        </pc:sldMkLst>
        <pc:spChg chg="mod">
          <ac:chgData name="Albert Fischer" userId="b31de643-585d-4682-ac0d-62b3ed41efcf" providerId="ADAL" clId="{5764FBF7-3322-8D41-A677-9C52D9450510}" dt="2024-09-09T13:46:56.887" v="93" actId="20577"/>
          <ac:spMkLst>
            <pc:docMk/>
            <pc:sldMk cId="2503125108" sldId="11366"/>
            <ac:spMk id="3" creationId="{27BF506C-5C3D-7CF4-9553-6AA685B00139}"/>
          </ac:spMkLst>
        </pc:spChg>
      </pc:sldChg>
      <pc:sldChg chg="mod modShow">
        <pc:chgData name="Albert Fischer" userId="b31de643-585d-4682-ac0d-62b3ed41efcf" providerId="ADAL" clId="{5764FBF7-3322-8D41-A677-9C52D9450510}" dt="2024-09-09T13:47:02.496" v="94" actId="729"/>
        <pc:sldMkLst>
          <pc:docMk/>
          <pc:sldMk cId="1838671776" sldId="11368"/>
        </pc:sldMkLst>
      </pc:sldChg>
      <pc:sldChg chg="modSp mod">
        <pc:chgData name="Albert Fischer" userId="b31de643-585d-4682-ac0d-62b3ed41efcf" providerId="ADAL" clId="{5764FBF7-3322-8D41-A677-9C52D9450510}" dt="2024-09-10T16:07:15.270" v="421" actId="113"/>
        <pc:sldMkLst>
          <pc:docMk/>
          <pc:sldMk cId="1868132383" sldId="11369"/>
        </pc:sldMkLst>
        <pc:spChg chg="mod">
          <ac:chgData name="Albert Fischer" userId="b31de643-585d-4682-ac0d-62b3ed41efcf" providerId="ADAL" clId="{5764FBF7-3322-8D41-A677-9C52D9450510}" dt="2024-09-10T16:07:15.270" v="421" actId="113"/>
          <ac:spMkLst>
            <pc:docMk/>
            <pc:sldMk cId="1868132383" sldId="11369"/>
            <ac:spMk id="2" creationId="{3DAE42F5-B03C-75EE-0C3B-BC7835E21A96}"/>
          </ac:spMkLst>
        </pc:spChg>
      </pc:sldChg>
      <pc:sldChg chg="addSp delSp modSp add mod">
        <pc:chgData name="Albert Fischer" userId="b31de643-585d-4682-ac0d-62b3ed41efcf" providerId="ADAL" clId="{5764FBF7-3322-8D41-A677-9C52D9450510}" dt="2024-09-10T16:07:52.111" v="424" actId="14100"/>
        <pc:sldMkLst>
          <pc:docMk/>
          <pc:sldMk cId="1240747641" sldId="11375"/>
        </pc:sldMkLst>
        <pc:spChg chg="add del mod">
          <ac:chgData name="Albert Fischer" userId="b31de643-585d-4682-ac0d-62b3ed41efcf" providerId="ADAL" clId="{5764FBF7-3322-8D41-A677-9C52D9450510}" dt="2024-09-10T15:44:42.252" v="151" actId="478"/>
          <ac:spMkLst>
            <pc:docMk/>
            <pc:sldMk cId="1240747641" sldId="11375"/>
            <ac:spMk id="4" creationId="{5922445B-71CD-553E-8132-D1BC31FEC748}"/>
          </ac:spMkLst>
        </pc:spChg>
        <pc:spChg chg="add del mod">
          <ac:chgData name="Albert Fischer" userId="b31de643-585d-4682-ac0d-62b3ed41efcf" providerId="ADAL" clId="{5764FBF7-3322-8D41-A677-9C52D9450510}" dt="2024-09-10T15:46:54.411" v="158" actId="478"/>
          <ac:spMkLst>
            <pc:docMk/>
            <pc:sldMk cId="1240747641" sldId="11375"/>
            <ac:spMk id="5" creationId="{E27BD2CB-7649-9548-12BA-18EF65F1C609}"/>
          </ac:spMkLst>
        </pc:spChg>
        <pc:spChg chg="mod">
          <ac:chgData name="Albert Fischer" userId="b31de643-585d-4682-ac0d-62b3ed41efcf" providerId="ADAL" clId="{5764FBF7-3322-8D41-A677-9C52D9450510}" dt="2024-09-10T15:42:52.232" v="143"/>
          <ac:spMkLst>
            <pc:docMk/>
            <pc:sldMk cId="1240747641" sldId="11375"/>
            <ac:spMk id="6" creationId="{B1EF9B99-0E2C-F60A-2CEA-B1A46DBFEBFD}"/>
          </ac:spMkLst>
        </pc:spChg>
        <pc:spChg chg="mod">
          <ac:chgData name="Albert Fischer" userId="b31de643-585d-4682-ac0d-62b3ed41efcf" providerId="ADAL" clId="{5764FBF7-3322-8D41-A677-9C52D9450510}" dt="2024-09-10T15:43:05.437" v="145"/>
          <ac:spMkLst>
            <pc:docMk/>
            <pc:sldMk cId="1240747641" sldId="11375"/>
            <ac:spMk id="7" creationId="{25FB7FA7-1293-2201-F739-1F5CD90AFE6E}"/>
          </ac:spMkLst>
        </pc:spChg>
        <pc:spChg chg="mod">
          <ac:chgData name="Albert Fischer" userId="b31de643-585d-4682-ac0d-62b3ed41efcf" providerId="ADAL" clId="{5764FBF7-3322-8D41-A677-9C52D9450510}" dt="2024-09-10T15:43:11.496" v="147"/>
          <ac:spMkLst>
            <pc:docMk/>
            <pc:sldMk cId="1240747641" sldId="11375"/>
            <ac:spMk id="8" creationId="{3D7D988F-B5D1-78A9-7495-9620F0826FA2}"/>
          </ac:spMkLst>
        </pc:spChg>
        <pc:spChg chg="mod">
          <ac:chgData name="Albert Fischer" userId="b31de643-585d-4682-ac0d-62b3ed41efcf" providerId="ADAL" clId="{5764FBF7-3322-8D41-A677-9C52D9450510}" dt="2024-09-10T15:43:11.496" v="147"/>
          <ac:spMkLst>
            <pc:docMk/>
            <pc:sldMk cId="1240747641" sldId="11375"/>
            <ac:spMk id="10" creationId="{B49DEF3F-0011-D177-0A81-375A1BD2F1DC}"/>
          </ac:spMkLst>
        </pc:spChg>
        <pc:spChg chg="mod">
          <ac:chgData name="Albert Fischer" userId="b31de643-585d-4682-ac0d-62b3ed41efcf" providerId="ADAL" clId="{5764FBF7-3322-8D41-A677-9C52D9450510}" dt="2024-09-10T15:43:34.254" v="150"/>
          <ac:spMkLst>
            <pc:docMk/>
            <pc:sldMk cId="1240747641" sldId="11375"/>
            <ac:spMk id="12" creationId="{31CB0960-4999-4288-C12B-CE231591DBD0}"/>
          </ac:spMkLst>
        </pc:spChg>
        <pc:spChg chg="add del mod">
          <ac:chgData name="Albert Fischer" userId="b31de643-585d-4682-ac0d-62b3ed41efcf" providerId="ADAL" clId="{5764FBF7-3322-8D41-A677-9C52D9450510}" dt="2024-09-10T15:46:50.949" v="156" actId="478"/>
          <ac:spMkLst>
            <pc:docMk/>
            <pc:sldMk cId="1240747641" sldId="11375"/>
            <ac:spMk id="14" creationId="{0A2FB283-917C-0D79-26AE-3E2AF045DE94}"/>
          </ac:spMkLst>
        </pc:spChg>
        <pc:spChg chg="add mod">
          <ac:chgData name="Albert Fischer" userId="b31de643-585d-4682-ac0d-62b3ed41efcf" providerId="ADAL" clId="{5764FBF7-3322-8D41-A677-9C52D9450510}" dt="2024-09-10T15:52:29.517" v="251" actId="1076"/>
          <ac:spMkLst>
            <pc:docMk/>
            <pc:sldMk cId="1240747641" sldId="11375"/>
            <ac:spMk id="23" creationId="{4722C7DA-A69A-B05E-EA97-3F057827416F}"/>
          </ac:spMkLst>
        </pc:spChg>
        <pc:spChg chg="add mod">
          <ac:chgData name="Albert Fischer" userId="b31de643-585d-4682-ac0d-62b3ed41efcf" providerId="ADAL" clId="{5764FBF7-3322-8D41-A677-9C52D9450510}" dt="2024-09-10T15:52:23.787" v="250" actId="114"/>
          <ac:spMkLst>
            <pc:docMk/>
            <pc:sldMk cId="1240747641" sldId="11375"/>
            <ac:spMk id="24" creationId="{FA11EC15-A6D9-6898-9E51-F03C7D2197E5}"/>
          </ac:spMkLst>
        </pc:spChg>
        <pc:picChg chg="add del mod">
          <ac:chgData name="Albert Fischer" userId="b31de643-585d-4682-ac0d-62b3ed41efcf" providerId="ADAL" clId="{5764FBF7-3322-8D41-A677-9C52D9450510}" dt="2024-09-10T15:46:47.459" v="155" actId="478"/>
          <ac:picMkLst>
            <pc:docMk/>
            <pc:sldMk cId="1240747641" sldId="11375"/>
            <ac:picMk id="9" creationId="{453FEBB3-260D-5D3F-1B26-4393B02CC974}"/>
          </ac:picMkLst>
        </pc:picChg>
        <pc:picChg chg="del mod">
          <ac:chgData name="Albert Fischer" userId="b31de643-585d-4682-ac0d-62b3ed41efcf" providerId="ADAL" clId="{5764FBF7-3322-8D41-A677-9C52D9450510}" dt="2024-09-10T15:46:52.194" v="157" actId="478"/>
          <ac:picMkLst>
            <pc:docMk/>
            <pc:sldMk cId="1240747641" sldId="11375"/>
            <ac:picMk id="11" creationId="{7FEB3767-6889-68B6-EE9E-692B8BFCB0B4}"/>
          </ac:picMkLst>
        </pc:picChg>
        <pc:picChg chg="add mod">
          <ac:chgData name="Albert Fischer" userId="b31de643-585d-4682-ac0d-62b3ed41efcf" providerId="ADAL" clId="{5764FBF7-3322-8D41-A677-9C52D9450510}" dt="2024-09-10T15:51:42.802" v="185" actId="1076"/>
          <ac:picMkLst>
            <pc:docMk/>
            <pc:sldMk cId="1240747641" sldId="11375"/>
            <ac:picMk id="16" creationId="{D8EB7016-5E1E-28BD-B238-234DC7CD3CD6}"/>
          </ac:picMkLst>
        </pc:picChg>
        <pc:picChg chg="add mod">
          <ac:chgData name="Albert Fischer" userId="b31de643-585d-4682-ac0d-62b3ed41efcf" providerId="ADAL" clId="{5764FBF7-3322-8D41-A677-9C52D9450510}" dt="2024-09-10T15:51:45.714" v="193" actId="1037"/>
          <ac:picMkLst>
            <pc:docMk/>
            <pc:sldMk cId="1240747641" sldId="11375"/>
            <ac:picMk id="18" creationId="{8EC7C83D-7198-74B1-312C-DDCB000B3A46}"/>
          </ac:picMkLst>
        </pc:picChg>
        <pc:picChg chg="add mod">
          <ac:chgData name="Albert Fischer" userId="b31de643-585d-4682-ac0d-62b3ed41efcf" providerId="ADAL" clId="{5764FBF7-3322-8D41-A677-9C52D9450510}" dt="2024-09-10T16:07:52.111" v="424" actId="14100"/>
          <ac:picMkLst>
            <pc:docMk/>
            <pc:sldMk cId="1240747641" sldId="11375"/>
            <ac:picMk id="20" creationId="{81750313-6E60-2BBE-82DC-272B5C129BC4}"/>
          </ac:picMkLst>
        </pc:picChg>
        <pc:picChg chg="add mod">
          <ac:chgData name="Albert Fischer" userId="b31de643-585d-4682-ac0d-62b3ed41efcf" providerId="ADAL" clId="{5764FBF7-3322-8D41-A677-9C52D9450510}" dt="2024-09-10T16:07:48.640" v="423" actId="14100"/>
          <ac:picMkLst>
            <pc:docMk/>
            <pc:sldMk cId="1240747641" sldId="11375"/>
            <ac:picMk id="22" creationId="{46C94105-1324-4A95-322C-13926070E3DD}"/>
          </ac:picMkLst>
        </pc:picChg>
      </pc:sldChg>
    </pc:docChg>
  </pc:docChgLst>
  <pc:docChgLst>
    <pc:chgData name="Rebecca Nambooze" userId="S::rnambooze@wmo.int::d92ea497-5a98-45cb-a0b5-28c7eef078cd" providerId="AD" clId="Web-{F104BB46-6420-6F3B-6379-CF35E945BDB6}"/>
    <pc:docChg chg="modSld">
      <pc:chgData name="Rebecca Nambooze" userId="S::rnambooze@wmo.int::d92ea497-5a98-45cb-a0b5-28c7eef078cd" providerId="AD" clId="Web-{F104BB46-6420-6F3B-6379-CF35E945BDB6}" dt="2024-09-09T12:25:15.195" v="41"/>
      <pc:docMkLst>
        <pc:docMk/>
      </pc:docMkLst>
      <pc:sldChg chg="modSp">
        <pc:chgData name="Rebecca Nambooze" userId="S::rnambooze@wmo.int::d92ea497-5a98-45cb-a0b5-28c7eef078cd" providerId="AD" clId="Web-{F104BB46-6420-6F3B-6379-CF35E945BDB6}" dt="2024-09-09T12:25:15.195" v="41"/>
        <pc:sldMkLst>
          <pc:docMk/>
          <pc:sldMk cId="1678271936" sldId="11374"/>
        </pc:sldMkLst>
        <pc:graphicFrameChg chg="mod modGraphic">
          <ac:chgData name="Rebecca Nambooze" userId="S::rnambooze@wmo.int::d92ea497-5a98-45cb-a0b5-28c7eef078cd" providerId="AD" clId="Web-{F104BB46-6420-6F3B-6379-CF35E945BDB6}" dt="2024-09-09T12:25:15.195" v="41"/>
          <ac:graphicFrameMkLst>
            <pc:docMk/>
            <pc:sldMk cId="1678271936" sldId="11374"/>
            <ac:graphicFrameMk id="6" creationId="{22C43640-C6D6-D353-CAF8-47C13C875F90}"/>
          </ac:graphicFrameMkLst>
        </pc:graphicFrameChg>
      </pc:sldChg>
    </pc:docChg>
  </pc:docChgLst>
  <pc:docChgLst>
    <pc:chgData name="Serena Odianose" userId="e2a57ffd-d57e-4e6f-8568-85cf64780dc7" providerId="ADAL" clId="{EE1D2ABA-8328-411A-99A3-8904D6F3680E}"/>
    <pc:docChg chg="undo redo custSel addSld delSld modSld sldOrd">
      <pc:chgData name="Serena Odianose" userId="e2a57ffd-d57e-4e6f-8568-85cf64780dc7" providerId="ADAL" clId="{EE1D2ABA-8328-411A-99A3-8904D6F3680E}" dt="2024-09-10T17:02:38.147" v="1640" actId="20577"/>
      <pc:docMkLst>
        <pc:docMk/>
      </pc:docMkLst>
      <pc:sldChg chg="addSp delSp modSp mod">
        <pc:chgData name="Serena Odianose" userId="e2a57ffd-d57e-4e6f-8568-85cf64780dc7" providerId="ADAL" clId="{EE1D2ABA-8328-411A-99A3-8904D6F3680E}" dt="2024-09-05T15:24:16.346" v="51"/>
        <pc:sldMkLst>
          <pc:docMk/>
          <pc:sldMk cId="281851875" sldId="256"/>
        </pc:sldMkLst>
        <pc:spChg chg="mod">
          <ac:chgData name="Serena Odianose" userId="e2a57ffd-d57e-4e6f-8568-85cf64780dc7" providerId="ADAL" clId="{EE1D2ABA-8328-411A-99A3-8904D6F3680E}" dt="2024-09-05T15:22:14.565" v="49" actId="207"/>
          <ac:spMkLst>
            <pc:docMk/>
            <pc:sldMk cId="281851875" sldId="256"/>
            <ac:spMk id="2" creationId="{1257ACB5-6892-A143-A4B1-E4A0CC5B1D04}"/>
          </ac:spMkLst>
        </pc:spChg>
        <pc:spChg chg="mod">
          <ac:chgData name="Serena Odianose" userId="e2a57ffd-d57e-4e6f-8568-85cf64780dc7" providerId="ADAL" clId="{EE1D2ABA-8328-411A-99A3-8904D6F3680E}" dt="2024-09-05T11:50:26.290" v="0" actId="1076"/>
          <ac:spMkLst>
            <pc:docMk/>
            <pc:sldMk cId="281851875" sldId="256"/>
            <ac:spMk id="5" creationId="{B49BAE2B-008E-72FB-BC7A-C3349764869C}"/>
          </ac:spMkLst>
        </pc:spChg>
        <pc:picChg chg="add del mod">
          <ac:chgData name="Serena Odianose" userId="e2a57ffd-d57e-4e6f-8568-85cf64780dc7" providerId="ADAL" clId="{EE1D2ABA-8328-411A-99A3-8904D6F3680E}" dt="2024-09-05T15:24:15.771" v="50" actId="478"/>
          <ac:picMkLst>
            <pc:docMk/>
            <pc:sldMk cId="281851875" sldId="256"/>
            <ac:picMk id="3" creationId="{D0312E58-4DDD-BB1B-CF5B-93B73A7F0EF8}"/>
          </ac:picMkLst>
        </pc:picChg>
        <pc:picChg chg="add mod">
          <ac:chgData name="Serena Odianose" userId="e2a57ffd-d57e-4e6f-8568-85cf64780dc7" providerId="ADAL" clId="{EE1D2ABA-8328-411A-99A3-8904D6F3680E}" dt="2024-09-05T15:24:16.346" v="51"/>
          <ac:picMkLst>
            <pc:docMk/>
            <pc:sldMk cId="281851875" sldId="256"/>
            <ac:picMk id="4" creationId="{BC55E82C-99DB-E84E-BC0A-549DFD6948F4}"/>
          </ac:picMkLst>
        </pc:picChg>
      </pc:sldChg>
      <pc:sldChg chg="modSp add mod">
        <pc:chgData name="Serena Odianose" userId="e2a57ffd-d57e-4e6f-8568-85cf64780dc7" providerId="ADAL" clId="{EE1D2ABA-8328-411A-99A3-8904D6F3680E}" dt="2024-09-06T10:15:17.894" v="239" actId="207"/>
        <pc:sldMkLst>
          <pc:docMk/>
          <pc:sldMk cId="3314824621" sldId="267"/>
        </pc:sldMkLst>
        <pc:spChg chg="mod">
          <ac:chgData name="Serena Odianose" userId="e2a57ffd-d57e-4e6f-8568-85cf64780dc7" providerId="ADAL" clId="{EE1D2ABA-8328-411A-99A3-8904D6F3680E}" dt="2024-09-06T10:15:17.894" v="239" actId="207"/>
          <ac:spMkLst>
            <pc:docMk/>
            <pc:sldMk cId="3314824621" sldId="267"/>
            <ac:spMk id="11" creationId="{22FBE3A5-05F3-1862-28D7-191203520DA7}"/>
          </ac:spMkLst>
        </pc:spChg>
      </pc:sldChg>
      <pc:sldChg chg="modSp add mod">
        <pc:chgData name="Serena Odianose" userId="e2a57ffd-d57e-4e6f-8568-85cf64780dc7" providerId="ADAL" clId="{EE1D2ABA-8328-411A-99A3-8904D6F3680E}" dt="2024-09-06T10:15:06.382" v="238" actId="404"/>
        <pc:sldMkLst>
          <pc:docMk/>
          <pc:sldMk cId="1548072056" sldId="268"/>
        </pc:sldMkLst>
        <pc:spChg chg="mod">
          <ac:chgData name="Serena Odianose" userId="e2a57ffd-d57e-4e6f-8568-85cf64780dc7" providerId="ADAL" clId="{EE1D2ABA-8328-411A-99A3-8904D6F3680E}" dt="2024-09-06T10:15:06.382" v="238" actId="404"/>
          <ac:spMkLst>
            <pc:docMk/>
            <pc:sldMk cId="1548072056" sldId="268"/>
            <ac:spMk id="11" creationId="{22FBE3A5-05F3-1862-28D7-191203520DA7}"/>
          </ac:spMkLst>
        </pc:spChg>
      </pc:sldChg>
      <pc:sldChg chg="modSp add mod">
        <pc:chgData name="Serena Odianose" userId="e2a57ffd-d57e-4e6f-8568-85cf64780dc7" providerId="ADAL" clId="{EE1D2ABA-8328-411A-99A3-8904D6F3680E}" dt="2024-09-06T10:15:23.432" v="240" actId="207"/>
        <pc:sldMkLst>
          <pc:docMk/>
          <pc:sldMk cId="1832682782" sldId="363"/>
        </pc:sldMkLst>
        <pc:spChg chg="mod">
          <ac:chgData name="Serena Odianose" userId="e2a57ffd-d57e-4e6f-8568-85cf64780dc7" providerId="ADAL" clId="{EE1D2ABA-8328-411A-99A3-8904D6F3680E}" dt="2024-09-06T10:15:23.432" v="240" actId="207"/>
          <ac:spMkLst>
            <pc:docMk/>
            <pc:sldMk cId="1832682782" sldId="363"/>
            <ac:spMk id="2" creationId="{2C93A979-0A3A-A819-0958-F33316E2E025}"/>
          </ac:spMkLst>
        </pc:spChg>
      </pc:sldChg>
      <pc:sldChg chg="modSp add mod modShow">
        <pc:chgData name="Serena Odianose" userId="e2a57ffd-d57e-4e6f-8568-85cf64780dc7" providerId="ADAL" clId="{EE1D2ABA-8328-411A-99A3-8904D6F3680E}" dt="2024-09-10T16:38:40.917" v="1625" actId="1076"/>
        <pc:sldMkLst>
          <pc:docMk/>
          <pc:sldMk cId="1337440343" sldId="1492"/>
        </pc:sldMkLst>
        <pc:spChg chg="mod">
          <ac:chgData name="Serena Odianose" userId="e2a57ffd-d57e-4e6f-8568-85cf64780dc7" providerId="ADAL" clId="{EE1D2ABA-8328-411A-99A3-8904D6F3680E}" dt="2024-09-10T16:38:40.917" v="1625" actId="1076"/>
          <ac:spMkLst>
            <pc:docMk/>
            <pc:sldMk cId="1337440343" sldId="1492"/>
            <ac:spMk id="72" creationId="{00000000-0000-0000-0000-000000000000}"/>
          </ac:spMkLst>
        </pc:spChg>
      </pc:sldChg>
      <pc:sldChg chg="addSp modSp add mod addCm">
        <pc:chgData name="Serena Odianose" userId="e2a57ffd-d57e-4e6f-8568-85cf64780dc7" providerId="ADAL" clId="{EE1D2ABA-8328-411A-99A3-8904D6F3680E}" dt="2024-09-06T11:07:09.380" v="828"/>
        <pc:sldMkLst>
          <pc:docMk/>
          <pc:sldMk cId="3021990102" sldId="1595"/>
        </pc:sldMkLst>
        <pc:spChg chg="add mod">
          <ac:chgData name="Serena Odianose" userId="e2a57ffd-d57e-4e6f-8568-85cf64780dc7" providerId="ADAL" clId="{EE1D2ABA-8328-411A-99A3-8904D6F3680E}" dt="2024-09-06T10:14:54.512" v="234" actId="13926"/>
          <ac:spMkLst>
            <pc:docMk/>
            <pc:sldMk cId="3021990102" sldId="1595"/>
            <ac:spMk id="3" creationId="{9CAEE370-8861-792F-7938-936C0A21234D}"/>
          </ac:spMkLst>
        </pc:spChg>
        <pc:extLst>
          <p:ext xmlns:p="http://schemas.openxmlformats.org/presentationml/2006/main" uri="{D6D511B9-2390-475A-947B-AFAB55BFBCF1}">
            <pc226:cmChg xmlns:pc226="http://schemas.microsoft.com/office/powerpoint/2022/06/main/command" chg="add">
              <pc226:chgData name="Serena Odianose" userId="e2a57ffd-d57e-4e6f-8568-85cf64780dc7" providerId="ADAL" clId="{EE1D2ABA-8328-411A-99A3-8904D6F3680E}" dt="2024-09-06T11:07:09.380" v="828"/>
              <pc2:cmMkLst xmlns:pc2="http://schemas.microsoft.com/office/powerpoint/2019/9/main/command">
                <pc:docMk/>
                <pc:sldMk cId="3021990102" sldId="1595"/>
                <pc2:cmMk id="{7332A52F-A95B-4CAD-9285-7BC42EB2AC12}"/>
              </pc2:cmMkLst>
            </pc226:cmChg>
          </p:ext>
        </pc:extLst>
      </pc:sldChg>
      <pc:sldChg chg="add">
        <pc:chgData name="Serena Odianose" userId="e2a57ffd-d57e-4e6f-8568-85cf64780dc7" providerId="ADAL" clId="{EE1D2ABA-8328-411A-99A3-8904D6F3680E}" dt="2024-09-06T10:12:34.943" v="196"/>
        <pc:sldMkLst>
          <pc:docMk/>
          <pc:sldMk cId="3060072563" sldId="1596"/>
        </pc:sldMkLst>
      </pc:sldChg>
      <pc:sldChg chg="modSp mod">
        <pc:chgData name="Serena Odianose" userId="e2a57ffd-d57e-4e6f-8568-85cf64780dc7" providerId="ADAL" clId="{EE1D2ABA-8328-411A-99A3-8904D6F3680E}" dt="2024-09-06T09:34:07.536" v="195" actId="404"/>
        <pc:sldMkLst>
          <pc:docMk/>
          <pc:sldMk cId="3924191634" sldId="1599"/>
        </pc:sldMkLst>
        <pc:spChg chg="mod">
          <ac:chgData name="Serena Odianose" userId="e2a57ffd-d57e-4e6f-8568-85cf64780dc7" providerId="ADAL" clId="{EE1D2ABA-8328-411A-99A3-8904D6F3680E}" dt="2024-09-06T09:34:07.536" v="195" actId="404"/>
          <ac:spMkLst>
            <pc:docMk/>
            <pc:sldMk cId="3924191634" sldId="1599"/>
            <ac:spMk id="2" creationId="{D17D8090-2C11-5CAC-F928-0C73E838C836}"/>
          </ac:spMkLst>
        </pc:spChg>
      </pc:sldChg>
      <pc:sldChg chg="add del mod modShow">
        <pc:chgData name="Serena Odianose" userId="e2a57ffd-d57e-4e6f-8568-85cf64780dc7" providerId="ADAL" clId="{EE1D2ABA-8328-411A-99A3-8904D6F3680E}" dt="2024-09-10T13:00:37.350" v="1512" actId="729"/>
        <pc:sldMkLst>
          <pc:docMk/>
          <pc:sldMk cId="3827873877" sldId="1608"/>
        </pc:sldMkLst>
      </pc:sldChg>
      <pc:sldChg chg="modSp add del mod modShow delCm">
        <pc:chgData name="Serena Odianose" userId="e2a57ffd-d57e-4e6f-8568-85cf64780dc7" providerId="ADAL" clId="{EE1D2ABA-8328-411A-99A3-8904D6F3680E}" dt="2024-09-10T13:00:37.350" v="1512" actId="729"/>
        <pc:sldMkLst>
          <pc:docMk/>
          <pc:sldMk cId="4166139637" sldId="1633"/>
        </pc:sldMkLst>
        <pc:spChg chg="mod">
          <ac:chgData name="Serena Odianose" userId="e2a57ffd-d57e-4e6f-8568-85cf64780dc7" providerId="ADAL" clId="{EE1D2ABA-8328-411A-99A3-8904D6F3680E}" dt="2024-09-06T10:40:52.622" v="610" actId="6549"/>
          <ac:spMkLst>
            <pc:docMk/>
            <pc:sldMk cId="4166139637" sldId="1633"/>
            <ac:spMk id="2" creationId="{5BDF6BEA-2A6B-A51E-C1A2-0297FB34D378}"/>
          </ac:spMkLst>
        </pc:spChg>
        <pc:extLst>
          <p:ext xmlns:p="http://schemas.openxmlformats.org/presentationml/2006/main" uri="{D6D511B9-2390-475A-947B-AFAB55BFBCF1}">
            <pc226:cmChg xmlns:pc226="http://schemas.microsoft.com/office/powerpoint/2022/06/main/command" chg="del">
              <pc226:chgData name="Serena Odianose" userId="e2a57ffd-d57e-4e6f-8568-85cf64780dc7" providerId="ADAL" clId="{EE1D2ABA-8328-411A-99A3-8904D6F3680E}" dt="2024-09-09T12:07:27.899" v="1294"/>
              <pc2:cmMkLst xmlns:pc2="http://schemas.microsoft.com/office/powerpoint/2019/9/main/command">
                <pc:docMk/>
                <pc:sldMk cId="4166139637" sldId="1633"/>
                <pc2:cmMk id="{7886CD88-0978-4C65-B8BA-60E69BE37D53}"/>
              </pc2:cmMkLst>
            </pc226:cmChg>
          </p:ext>
        </pc:extLst>
      </pc:sldChg>
      <pc:sldChg chg="add del mod modShow">
        <pc:chgData name="Serena Odianose" userId="e2a57ffd-d57e-4e6f-8568-85cf64780dc7" providerId="ADAL" clId="{EE1D2ABA-8328-411A-99A3-8904D6F3680E}" dt="2024-09-10T13:00:37.350" v="1512" actId="729"/>
        <pc:sldMkLst>
          <pc:docMk/>
          <pc:sldMk cId="3503381728" sldId="1641"/>
        </pc:sldMkLst>
      </pc:sldChg>
      <pc:sldChg chg="modSp mod ord">
        <pc:chgData name="Serena Odianose" userId="e2a57ffd-d57e-4e6f-8568-85cf64780dc7" providerId="ADAL" clId="{EE1D2ABA-8328-411A-99A3-8904D6F3680E}" dt="2024-09-09T12:04:56.031" v="1286" actId="20577"/>
        <pc:sldMkLst>
          <pc:docMk/>
          <pc:sldMk cId="521144030" sldId="1664"/>
        </pc:sldMkLst>
        <pc:spChg chg="mod">
          <ac:chgData name="Serena Odianose" userId="e2a57ffd-d57e-4e6f-8568-85cf64780dc7" providerId="ADAL" clId="{EE1D2ABA-8328-411A-99A3-8904D6F3680E}" dt="2024-09-09T12:04:31.042" v="1278" actId="6549"/>
          <ac:spMkLst>
            <pc:docMk/>
            <pc:sldMk cId="521144030" sldId="1664"/>
            <ac:spMk id="2" creationId="{EF75DD43-3B34-3ADE-72CF-4D5AC79EEB29}"/>
          </ac:spMkLst>
        </pc:spChg>
        <pc:spChg chg="mod">
          <ac:chgData name="Serena Odianose" userId="e2a57ffd-d57e-4e6f-8568-85cf64780dc7" providerId="ADAL" clId="{EE1D2ABA-8328-411A-99A3-8904D6F3680E}" dt="2024-09-09T12:04:56.031" v="1286" actId="20577"/>
          <ac:spMkLst>
            <pc:docMk/>
            <pc:sldMk cId="521144030" sldId="1664"/>
            <ac:spMk id="3" creationId="{54C032E4-3305-9C06-FC5C-75F1446E66F4}"/>
          </ac:spMkLst>
        </pc:spChg>
      </pc:sldChg>
      <pc:sldChg chg="modSp mod modShow delCm modCm">
        <pc:chgData name="Serena Odianose" userId="e2a57ffd-d57e-4e6f-8568-85cf64780dc7" providerId="ADAL" clId="{EE1D2ABA-8328-411A-99A3-8904D6F3680E}" dt="2024-09-09T12:08:39.785" v="1296" actId="20577"/>
        <pc:sldMkLst>
          <pc:docMk/>
          <pc:sldMk cId="3037266111" sldId="1666"/>
        </pc:sldMkLst>
        <pc:spChg chg="mod">
          <ac:chgData name="Serena Odianose" userId="e2a57ffd-d57e-4e6f-8568-85cf64780dc7" providerId="ADAL" clId="{EE1D2ABA-8328-411A-99A3-8904D6F3680E}" dt="2024-09-06T10:19:08.781" v="443" actId="20577"/>
          <ac:spMkLst>
            <pc:docMk/>
            <pc:sldMk cId="3037266111" sldId="1666"/>
            <ac:spMk id="6" creationId="{3FEF3B7B-45E4-B4EE-F1CD-BFDA3CB5D5DB}"/>
          </ac:spMkLst>
        </pc:spChg>
        <pc:spChg chg="mod">
          <ac:chgData name="Serena Odianose" userId="e2a57ffd-d57e-4e6f-8568-85cf64780dc7" providerId="ADAL" clId="{EE1D2ABA-8328-411A-99A3-8904D6F3680E}" dt="2024-09-09T12:08:39.785" v="1296" actId="20577"/>
          <ac:spMkLst>
            <pc:docMk/>
            <pc:sldMk cId="3037266111" sldId="1666"/>
            <ac:spMk id="10" creationId="{91B3B7FA-2EE9-AB77-15DC-9B0A7C8622E3}"/>
          </ac:spMkLst>
        </pc:spChg>
        <pc:extLst>
          <p:ext xmlns:p="http://schemas.openxmlformats.org/presentationml/2006/main" uri="{D6D511B9-2390-475A-947B-AFAB55BFBCF1}">
            <pc226:cmChg xmlns:pc226="http://schemas.microsoft.com/office/powerpoint/2022/06/main/command" chg="del mod">
              <pc226:chgData name="Serena Odianose" userId="e2a57ffd-d57e-4e6f-8568-85cf64780dc7" providerId="ADAL" clId="{EE1D2ABA-8328-411A-99A3-8904D6F3680E}" dt="2024-09-06T10:19:55.812" v="449"/>
              <pc2:cmMkLst xmlns:pc2="http://schemas.microsoft.com/office/powerpoint/2019/9/main/command">
                <pc:docMk/>
                <pc:sldMk cId="3037266111" sldId="1666"/>
                <pc2:cmMk id="{CC54D90A-13B7-449E-B216-7608ACC0A725}"/>
              </pc2:cmMkLst>
            </pc226:cmChg>
          </p:ext>
        </pc:extLst>
      </pc:sldChg>
      <pc:sldChg chg="modSp mod">
        <pc:chgData name="Serena Odianose" userId="e2a57ffd-d57e-4e6f-8568-85cf64780dc7" providerId="ADAL" clId="{EE1D2ABA-8328-411A-99A3-8904D6F3680E}" dt="2024-09-09T12:04:14.432" v="1271" actId="948"/>
        <pc:sldMkLst>
          <pc:docMk/>
          <pc:sldMk cId="3254344726" sldId="1667"/>
        </pc:sldMkLst>
        <pc:spChg chg="mod">
          <ac:chgData name="Serena Odianose" userId="e2a57ffd-d57e-4e6f-8568-85cf64780dc7" providerId="ADAL" clId="{EE1D2ABA-8328-411A-99A3-8904D6F3680E}" dt="2024-09-06T09:26:53.583" v="53" actId="5793"/>
          <ac:spMkLst>
            <pc:docMk/>
            <pc:sldMk cId="3254344726" sldId="1667"/>
            <ac:spMk id="2" creationId="{EF75DD43-3B34-3ADE-72CF-4D5AC79EEB29}"/>
          </ac:spMkLst>
        </pc:spChg>
        <pc:spChg chg="mod">
          <ac:chgData name="Serena Odianose" userId="e2a57ffd-d57e-4e6f-8568-85cf64780dc7" providerId="ADAL" clId="{EE1D2ABA-8328-411A-99A3-8904D6F3680E}" dt="2024-09-09T12:04:14.432" v="1271" actId="948"/>
          <ac:spMkLst>
            <pc:docMk/>
            <pc:sldMk cId="3254344726" sldId="1667"/>
            <ac:spMk id="3" creationId="{54C032E4-3305-9C06-FC5C-75F1446E66F4}"/>
          </ac:spMkLst>
        </pc:spChg>
      </pc:sldChg>
      <pc:sldChg chg="modSp mod ord addCm delCm">
        <pc:chgData name="Serena Odianose" userId="e2a57ffd-d57e-4e6f-8568-85cf64780dc7" providerId="ADAL" clId="{EE1D2ABA-8328-411A-99A3-8904D6F3680E}" dt="2024-09-09T12:18:50.942" v="1504" actId="20577"/>
        <pc:sldMkLst>
          <pc:docMk/>
          <pc:sldMk cId="1321627387" sldId="1668"/>
        </pc:sldMkLst>
        <pc:spChg chg="mod">
          <ac:chgData name="Serena Odianose" userId="e2a57ffd-d57e-4e6f-8568-85cf64780dc7" providerId="ADAL" clId="{EE1D2ABA-8328-411A-99A3-8904D6F3680E}" dt="2024-09-06T11:14:57.674" v="1135" actId="1076"/>
          <ac:spMkLst>
            <pc:docMk/>
            <pc:sldMk cId="1321627387" sldId="1668"/>
            <ac:spMk id="3" creationId="{359D9B7B-160A-BACA-EB3C-652BB0011C96}"/>
          </ac:spMkLst>
        </pc:spChg>
        <pc:graphicFrameChg chg="mod modGraphic">
          <ac:chgData name="Serena Odianose" userId="e2a57ffd-d57e-4e6f-8568-85cf64780dc7" providerId="ADAL" clId="{EE1D2ABA-8328-411A-99A3-8904D6F3680E}" dt="2024-09-09T12:18:50.942" v="1504" actId="20577"/>
          <ac:graphicFrameMkLst>
            <pc:docMk/>
            <pc:sldMk cId="1321627387" sldId="1668"/>
            <ac:graphicFrameMk id="4" creationId="{93BD78F1-E8D7-AACD-6CEA-207310BCA99C}"/>
          </ac:graphicFrameMkLst>
        </pc:graphicFrameChg>
        <pc:extLst>
          <p:ext xmlns:p="http://schemas.openxmlformats.org/presentationml/2006/main" uri="{D6D511B9-2390-475A-947B-AFAB55BFBCF1}">
            <pc226:cmChg xmlns:pc226="http://schemas.microsoft.com/office/powerpoint/2022/06/main/command" chg="add del">
              <pc226:chgData name="Serena Odianose" userId="e2a57ffd-d57e-4e6f-8568-85cf64780dc7" providerId="ADAL" clId="{EE1D2ABA-8328-411A-99A3-8904D6F3680E}" dt="2024-09-06T11:25:26.640" v="1260"/>
              <pc2:cmMkLst xmlns:pc2="http://schemas.microsoft.com/office/powerpoint/2019/9/main/command">
                <pc:docMk/>
                <pc:sldMk cId="1321627387" sldId="1668"/>
                <pc2:cmMk id="{215569EF-0D9E-44B1-8E68-C5AAAA896341}"/>
              </pc2:cmMkLst>
            </pc226:cmChg>
          </p:ext>
        </pc:extLst>
      </pc:sldChg>
      <pc:sldChg chg="del">
        <pc:chgData name="Serena Odianose" userId="e2a57ffd-d57e-4e6f-8568-85cf64780dc7" providerId="ADAL" clId="{EE1D2ABA-8328-411A-99A3-8904D6F3680E}" dt="2024-09-06T10:22:19.883" v="502" actId="47"/>
        <pc:sldMkLst>
          <pc:docMk/>
          <pc:sldMk cId="3045291495" sldId="1669"/>
        </pc:sldMkLst>
      </pc:sldChg>
      <pc:sldChg chg="addSp delSp modSp mod ord addCm delCm modCm">
        <pc:chgData name="Serena Odianose" userId="e2a57ffd-d57e-4e6f-8568-85cf64780dc7" providerId="ADAL" clId="{EE1D2ABA-8328-411A-99A3-8904D6F3680E}" dt="2024-09-10T16:59:01.580" v="1636" actId="14734"/>
        <pc:sldMkLst>
          <pc:docMk/>
          <pc:sldMk cId="1507495399" sldId="1670"/>
        </pc:sldMkLst>
        <pc:spChg chg="add del mod">
          <ac:chgData name="Serena Odianose" userId="e2a57ffd-d57e-4e6f-8568-85cf64780dc7" providerId="ADAL" clId="{EE1D2ABA-8328-411A-99A3-8904D6F3680E}" dt="2024-09-06T09:29:00.913" v="123" actId="478"/>
          <ac:spMkLst>
            <pc:docMk/>
            <pc:sldMk cId="1507495399" sldId="1670"/>
            <ac:spMk id="4" creationId="{46859005-BF30-E2DD-21FB-5BF48CDD4FAA}"/>
          </ac:spMkLst>
        </pc:spChg>
        <pc:graphicFrameChg chg="del">
          <ac:chgData name="Serena Odianose" userId="e2a57ffd-d57e-4e6f-8568-85cf64780dc7" providerId="ADAL" clId="{EE1D2ABA-8328-411A-99A3-8904D6F3680E}" dt="2024-09-06T09:28:06.144" v="56" actId="478"/>
          <ac:graphicFrameMkLst>
            <pc:docMk/>
            <pc:sldMk cId="1507495399" sldId="1670"/>
            <ac:graphicFrameMk id="3" creationId="{63A7D9E6-0766-519A-B13B-EA8298C3A936}"/>
          </ac:graphicFrameMkLst>
        </pc:graphicFrameChg>
        <pc:graphicFrameChg chg="add mod">
          <ac:chgData name="Serena Odianose" userId="e2a57ffd-d57e-4e6f-8568-85cf64780dc7" providerId="ADAL" clId="{EE1D2ABA-8328-411A-99A3-8904D6F3680E}" dt="2024-09-06T09:29:26.602" v="124"/>
          <ac:graphicFrameMkLst>
            <pc:docMk/>
            <pc:sldMk cId="1507495399" sldId="1670"/>
            <ac:graphicFrameMk id="5" creationId="{2447168D-8639-3BB7-E032-29B60A2B1B79}"/>
          </ac:graphicFrameMkLst>
        </pc:graphicFrameChg>
        <pc:graphicFrameChg chg="add mod modGraphic">
          <ac:chgData name="Serena Odianose" userId="e2a57ffd-d57e-4e6f-8568-85cf64780dc7" providerId="ADAL" clId="{EE1D2ABA-8328-411A-99A3-8904D6F3680E}" dt="2024-09-10T16:59:01.580" v="1636" actId="14734"/>
          <ac:graphicFrameMkLst>
            <pc:docMk/>
            <pc:sldMk cId="1507495399" sldId="1670"/>
            <ac:graphicFrameMk id="6" creationId="{22C43640-C6D6-D353-CAF8-47C13C875F90}"/>
          </ac:graphicFrameMkLst>
        </pc:graphicFrameChg>
        <pc:extLst>
          <p:ext xmlns:p="http://schemas.openxmlformats.org/presentationml/2006/main" uri="{D6D511B9-2390-475A-947B-AFAB55BFBCF1}">
            <pc226:cmChg xmlns:pc226="http://schemas.microsoft.com/office/powerpoint/2022/06/main/command" chg="add del mod">
              <pc226:chgData name="Serena Odianose" userId="e2a57ffd-d57e-4e6f-8568-85cf64780dc7" providerId="ADAL" clId="{EE1D2ABA-8328-411A-99A3-8904D6F3680E}" dt="2024-09-09T08:49:24.139" v="1261"/>
              <pc2:cmMkLst xmlns:pc2="http://schemas.microsoft.com/office/powerpoint/2019/9/main/command">
                <pc:docMk/>
                <pc:sldMk cId="1507495399" sldId="1670"/>
                <pc2:cmMk id="{53AF645A-653C-4383-A5DE-CB3E06B6BBE2}"/>
              </pc2:cmMkLst>
            </pc226:cmChg>
          </p:ext>
        </pc:extLst>
      </pc:sldChg>
      <pc:sldChg chg="del">
        <pc:chgData name="Serena Odianose" userId="e2a57ffd-d57e-4e6f-8568-85cf64780dc7" providerId="ADAL" clId="{EE1D2ABA-8328-411A-99A3-8904D6F3680E}" dt="2024-09-06T09:28:11.810" v="57" actId="47"/>
        <pc:sldMkLst>
          <pc:docMk/>
          <pc:sldMk cId="142355667" sldId="1671"/>
        </pc:sldMkLst>
      </pc:sldChg>
      <pc:sldChg chg="addSp modSp add mod ord">
        <pc:chgData name="Serena Odianose" userId="e2a57ffd-d57e-4e6f-8568-85cf64780dc7" providerId="ADAL" clId="{EE1D2ABA-8328-411A-99A3-8904D6F3680E}" dt="2024-09-09T12:03:08.984" v="1263" actId="1076"/>
        <pc:sldMkLst>
          <pc:docMk/>
          <pc:sldMk cId="1762289765" sldId="1671"/>
        </pc:sldMkLst>
        <pc:spChg chg="mod">
          <ac:chgData name="Serena Odianose" userId="e2a57ffd-d57e-4e6f-8568-85cf64780dc7" providerId="ADAL" clId="{EE1D2ABA-8328-411A-99A3-8904D6F3680E}" dt="2024-09-06T10:13:44.344" v="218" actId="20577"/>
          <ac:spMkLst>
            <pc:docMk/>
            <pc:sldMk cId="1762289765" sldId="1671"/>
            <ac:spMk id="2" creationId="{3DAE42F5-B03C-75EE-0C3B-BC7835E21A96}"/>
          </ac:spMkLst>
        </pc:spChg>
        <pc:picChg chg="add mod">
          <ac:chgData name="Serena Odianose" userId="e2a57ffd-d57e-4e6f-8568-85cf64780dc7" providerId="ADAL" clId="{EE1D2ABA-8328-411A-99A3-8904D6F3680E}" dt="2024-09-09T12:03:08.984" v="1263" actId="1076"/>
          <ac:picMkLst>
            <pc:docMk/>
            <pc:sldMk cId="1762289765" sldId="1671"/>
            <ac:picMk id="4" creationId="{F516458C-10EA-688C-0DB3-55A29A630FFE}"/>
          </ac:picMkLst>
        </pc:picChg>
      </pc:sldChg>
      <pc:sldChg chg="del">
        <pc:chgData name="Serena Odianose" userId="e2a57ffd-d57e-4e6f-8568-85cf64780dc7" providerId="ADAL" clId="{EE1D2ABA-8328-411A-99A3-8904D6F3680E}" dt="2024-09-06T09:28:11.810" v="57" actId="47"/>
        <pc:sldMkLst>
          <pc:docMk/>
          <pc:sldMk cId="3899925802" sldId="1672"/>
        </pc:sldMkLst>
      </pc:sldChg>
      <pc:sldChg chg="del">
        <pc:chgData name="Serena Odianose" userId="e2a57ffd-d57e-4e6f-8568-85cf64780dc7" providerId="ADAL" clId="{EE1D2ABA-8328-411A-99A3-8904D6F3680E}" dt="2024-09-06T09:28:11.810" v="57" actId="47"/>
        <pc:sldMkLst>
          <pc:docMk/>
          <pc:sldMk cId="2153023012" sldId="1673"/>
        </pc:sldMkLst>
      </pc:sldChg>
      <pc:sldChg chg="del">
        <pc:chgData name="Serena Odianose" userId="e2a57ffd-d57e-4e6f-8568-85cf64780dc7" providerId="ADAL" clId="{EE1D2ABA-8328-411A-99A3-8904D6F3680E}" dt="2024-09-06T09:28:11.810" v="57" actId="47"/>
        <pc:sldMkLst>
          <pc:docMk/>
          <pc:sldMk cId="481709608" sldId="1674"/>
        </pc:sldMkLst>
      </pc:sldChg>
      <pc:sldChg chg="addSp delSp modSp add mod addCm delCm">
        <pc:chgData name="Serena Odianose" userId="e2a57ffd-d57e-4e6f-8568-85cf64780dc7" providerId="ADAL" clId="{EE1D2ABA-8328-411A-99A3-8904D6F3680E}" dt="2024-09-10T16:37:31.351" v="1621" actId="478"/>
        <pc:sldMkLst>
          <pc:docMk/>
          <pc:sldMk cId="2503125108" sldId="11366"/>
        </pc:sldMkLst>
        <pc:spChg chg="add del mod">
          <ac:chgData name="Serena Odianose" userId="e2a57ffd-d57e-4e6f-8568-85cf64780dc7" providerId="ADAL" clId="{EE1D2ABA-8328-411A-99A3-8904D6F3680E}" dt="2024-09-10T16:37:31.351" v="1621" actId="478"/>
          <ac:spMkLst>
            <pc:docMk/>
            <pc:sldMk cId="2503125108" sldId="11366"/>
            <ac:spMk id="3" creationId="{27BF506C-5C3D-7CF4-9553-6AA685B00139}"/>
          </ac:spMkLst>
        </pc:spChg>
        <pc:extLst>
          <p:ext xmlns:p="http://schemas.openxmlformats.org/presentationml/2006/main" uri="{D6D511B9-2390-475A-947B-AFAB55BFBCF1}">
            <pc226:cmChg xmlns:pc226="http://schemas.microsoft.com/office/powerpoint/2022/06/main/command" chg="add del">
              <pc226:chgData name="Serena Odianose" userId="e2a57ffd-d57e-4e6f-8568-85cf64780dc7" providerId="ADAL" clId="{EE1D2ABA-8328-411A-99A3-8904D6F3680E}" dt="2024-09-10T16:37:09.432" v="1620"/>
              <pc2:cmMkLst xmlns:pc2="http://schemas.microsoft.com/office/powerpoint/2019/9/main/command">
                <pc:docMk/>
                <pc:sldMk cId="2503125108" sldId="11366"/>
                <pc2:cmMk id="{3588015F-258D-4B45-93B7-80C98A58C1A2}"/>
              </pc2:cmMkLst>
            </pc226:cmChg>
          </p:ext>
        </pc:extLst>
      </pc:sldChg>
      <pc:sldChg chg="add">
        <pc:chgData name="Serena Odianose" userId="e2a57ffd-d57e-4e6f-8568-85cf64780dc7" providerId="ADAL" clId="{EE1D2ABA-8328-411A-99A3-8904D6F3680E}" dt="2024-09-06T10:12:34.943" v="196"/>
        <pc:sldMkLst>
          <pc:docMk/>
          <pc:sldMk cId="1838671776" sldId="11368"/>
        </pc:sldMkLst>
      </pc:sldChg>
      <pc:sldChg chg="addSp modSp add mod ord">
        <pc:chgData name="Serena Odianose" userId="e2a57ffd-d57e-4e6f-8568-85cf64780dc7" providerId="ADAL" clId="{EE1D2ABA-8328-411A-99A3-8904D6F3680E}" dt="2024-09-09T12:05:19.149" v="1290" actId="1076"/>
        <pc:sldMkLst>
          <pc:docMk/>
          <pc:sldMk cId="1868132383" sldId="11369"/>
        </pc:sldMkLst>
        <pc:picChg chg="add mod">
          <ac:chgData name="Serena Odianose" userId="e2a57ffd-d57e-4e6f-8568-85cf64780dc7" providerId="ADAL" clId="{EE1D2ABA-8328-411A-99A3-8904D6F3680E}" dt="2024-09-09T12:05:19.149" v="1290" actId="1076"/>
          <ac:picMkLst>
            <pc:docMk/>
            <pc:sldMk cId="1868132383" sldId="11369"/>
            <ac:picMk id="4" creationId="{F9A326E7-7827-8904-E735-8CF58FA51879}"/>
          </ac:picMkLst>
        </pc:picChg>
      </pc:sldChg>
      <pc:sldChg chg="delSp new del mod">
        <pc:chgData name="Serena Odianose" userId="e2a57ffd-d57e-4e6f-8568-85cf64780dc7" providerId="ADAL" clId="{EE1D2ABA-8328-411A-99A3-8904D6F3680E}" dt="2024-09-06T10:18:11.038" v="418" actId="47"/>
        <pc:sldMkLst>
          <pc:docMk/>
          <pc:sldMk cId="4276846225" sldId="11370"/>
        </pc:sldMkLst>
        <pc:spChg chg="del">
          <ac:chgData name="Serena Odianose" userId="e2a57ffd-d57e-4e6f-8568-85cf64780dc7" providerId="ADAL" clId="{EE1D2ABA-8328-411A-99A3-8904D6F3680E}" dt="2024-09-06T10:17:49.452" v="368" actId="478"/>
          <ac:spMkLst>
            <pc:docMk/>
            <pc:sldMk cId="4276846225" sldId="11370"/>
            <ac:spMk id="2" creationId="{319167F8-772F-04F4-5E1F-A722E6100670}"/>
          </ac:spMkLst>
        </pc:spChg>
        <pc:spChg chg="del">
          <ac:chgData name="Serena Odianose" userId="e2a57ffd-d57e-4e6f-8568-85cf64780dc7" providerId="ADAL" clId="{EE1D2ABA-8328-411A-99A3-8904D6F3680E}" dt="2024-09-06T10:17:47.317" v="367" actId="478"/>
          <ac:spMkLst>
            <pc:docMk/>
            <pc:sldMk cId="4276846225" sldId="11370"/>
            <ac:spMk id="3" creationId="{C3BAFD06-ABDE-A3DB-337A-81E5F05AFCED}"/>
          </ac:spMkLst>
        </pc:spChg>
      </pc:sldChg>
      <pc:sldChg chg="addSp modSp add mod">
        <pc:chgData name="Serena Odianose" userId="e2a57ffd-d57e-4e6f-8568-85cf64780dc7" providerId="ADAL" clId="{EE1D2ABA-8328-411A-99A3-8904D6F3680E}" dt="2024-09-10T16:45:33.832" v="1635" actId="20577"/>
        <pc:sldMkLst>
          <pc:docMk/>
          <pc:sldMk cId="4255493872" sldId="11371"/>
        </pc:sldMkLst>
        <pc:spChg chg="mod">
          <ac:chgData name="Serena Odianose" userId="e2a57ffd-d57e-4e6f-8568-85cf64780dc7" providerId="ADAL" clId="{EE1D2ABA-8328-411A-99A3-8904D6F3680E}" dt="2024-09-10T16:45:33.832" v="1635" actId="20577"/>
          <ac:spMkLst>
            <pc:docMk/>
            <pc:sldMk cId="4255493872" sldId="11371"/>
            <ac:spMk id="2" creationId="{3DAE42F5-B03C-75EE-0C3B-BC7835E21A96}"/>
          </ac:spMkLst>
        </pc:spChg>
        <pc:picChg chg="add mod">
          <ac:chgData name="Serena Odianose" userId="e2a57ffd-d57e-4e6f-8568-85cf64780dc7" providerId="ADAL" clId="{EE1D2ABA-8328-411A-99A3-8904D6F3680E}" dt="2024-09-09T12:05:59.136" v="1292" actId="1076"/>
          <ac:picMkLst>
            <pc:docMk/>
            <pc:sldMk cId="4255493872" sldId="11371"/>
            <ac:picMk id="4" creationId="{65A87F82-AC83-5208-4A61-098ADA6E3593}"/>
          </ac:picMkLst>
        </pc:picChg>
      </pc:sldChg>
      <pc:sldChg chg="addSp delSp modSp add mod">
        <pc:chgData name="Serena Odianose" userId="e2a57ffd-d57e-4e6f-8568-85cf64780dc7" providerId="ADAL" clId="{EE1D2ABA-8328-411A-99A3-8904D6F3680E}" dt="2024-09-09T12:19:27.502" v="1507"/>
        <pc:sldMkLst>
          <pc:docMk/>
          <pc:sldMk cId="2615219776" sldId="11372"/>
        </pc:sldMkLst>
        <pc:spChg chg="mod">
          <ac:chgData name="Serena Odianose" userId="e2a57ffd-d57e-4e6f-8568-85cf64780dc7" providerId="ADAL" clId="{EE1D2ABA-8328-411A-99A3-8904D6F3680E}" dt="2024-09-06T10:21:46.371" v="501" actId="20577"/>
          <ac:spMkLst>
            <pc:docMk/>
            <pc:sldMk cId="2615219776" sldId="11372"/>
            <ac:spMk id="2" creationId="{3DAE42F5-B03C-75EE-0C3B-BC7835E21A96}"/>
          </ac:spMkLst>
        </pc:spChg>
        <pc:graphicFrameChg chg="add del">
          <ac:chgData name="Serena Odianose" userId="e2a57ffd-d57e-4e6f-8568-85cf64780dc7" providerId="ADAL" clId="{EE1D2ABA-8328-411A-99A3-8904D6F3680E}" dt="2024-09-09T12:19:11.591" v="1506" actId="478"/>
          <ac:graphicFrameMkLst>
            <pc:docMk/>
            <pc:sldMk cId="2615219776" sldId="11372"/>
            <ac:graphicFrameMk id="3" creationId="{C88AFF07-1F2B-DAED-73AF-9712FE13720F}"/>
          </ac:graphicFrameMkLst>
        </pc:graphicFrameChg>
        <pc:picChg chg="add mod">
          <ac:chgData name="Serena Odianose" userId="e2a57ffd-d57e-4e6f-8568-85cf64780dc7" providerId="ADAL" clId="{EE1D2ABA-8328-411A-99A3-8904D6F3680E}" dt="2024-09-09T12:19:27.502" v="1507"/>
          <ac:picMkLst>
            <pc:docMk/>
            <pc:sldMk cId="2615219776" sldId="11372"/>
            <ac:picMk id="4" creationId="{B1D1297C-00D9-9331-4D6A-99EA84A3DCE0}"/>
          </ac:picMkLst>
        </pc:picChg>
      </pc:sldChg>
      <pc:sldChg chg="addSp modSp add mod">
        <pc:chgData name="Serena Odianose" userId="e2a57ffd-d57e-4e6f-8568-85cf64780dc7" providerId="ADAL" clId="{EE1D2ABA-8328-411A-99A3-8904D6F3680E}" dt="2024-09-09T12:19:34.495" v="1508"/>
        <pc:sldMkLst>
          <pc:docMk/>
          <pc:sldMk cId="3746763993" sldId="11373"/>
        </pc:sldMkLst>
        <pc:spChg chg="mod">
          <ac:chgData name="Serena Odianose" userId="e2a57ffd-d57e-4e6f-8568-85cf64780dc7" providerId="ADAL" clId="{EE1D2ABA-8328-411A-99A3-8904D6F3680E}" dt="2024-09-09T12:18:36.663" v="1501" actId="1076"/>
          <ac:spMkLst>
            <pc:docMk/>
            <pc:sldMk cId="3746763993" sldId="11373"/>
            <ac:spMk id="2" creationId="{3DAE42F5-B03C-75EE-0C3B-BC7835E21A96}"/>
          </ac:spMkLst>
        </pc:spChg>
        <pc:picChg chg="add mod">
          <ac:chgData name="Serena Odianose" userId="e2a57ffd-d57e-4e6f-8568-85cf64780dc7" providerId="ADAL" clId="{EE1D2ABA-8328-411A-99A3-8904D6F3680E}" dt="2024-09-09T12:19:34.495" v="1508"/>
          <ac:picMkLst>
            <pc:docMk/>
            <pc:sldMk cId="3746763993" sldId="11373"/>
            <ac:picMk id="3" creationId="{95032278-9196-81F6-6313-4F155FB616F3}"/>
          </ac:picMkLst>
        </pc:picChg>
      </pc:sldChg>
      <pc:sldChg chg="modSp mod">
        <pc:chgData name="Serena Odianose" userId="e2a57ffd-d57e-4e6f-8568-85cf64780dc7" providerId="ADAL" clId="{EE1D2ABA-8328-411A-99A3-8904D6F3680E}" dt="2024-09-10T17:02:38.147" v="1640" actId="20577"/>
        <pc:sldMkLst>
          <pc:docMk/>
          <pc:sldMk cId="1678271936" sldId="11374"/>
        </pc:sldMkLst>
        <pc:graphicFrameChg chg="mod modGraphic">
          <ac:chgData name="Serena Odianose" userId="e2a57ffd-d57e-4e6f-8568-85cf64780dc7" providerId="ADAL" clId="{EE1D2ABA-8328-411A-99A3-8904D6F3680E}" dt="2024-09-10T17:02:38.147" v="1640" actId="20577"/>
          <ac:graphicFrameMkLst>
            <pc:docMk/>
            <pc:sldMk cId="1678271936" sldId="11374"/>
            <ac:graphicFrameMk id="6" creationId="{22C43640-C6D6-D353-CAF8-47C13C875F90}"/>
          </ac:graphicFrameMkLst>
        </pc:graphicFrameChg>
      </pc:sldChg>
    </pc:docChg>
  </pc:docChgLst>
  <pc:docChgLst>
    <pc:chgData name="Rebecca Nambooze" userId="S::rnambooze@wmo.int::d92ea497-5a98-45cb-a0b5-28c7eef078cd" providerId="AD" clId="Web-{DBCF375D-F85C-1A89-6BB9-5063446B6DE5}"/>
    <pc:docChg chg="mod addSld modSld">
      <pc:chgData name="Rebecca Nambooze" userId="S::rnambooze@wmo.int::d92ea497-5a98-45cb-a0b5-28c7eef078cd" providerId="AD" clId="Web-{DBCF375D-F85C-1A89-6BB9-5063446B6DE5}" dt="2024-09-06T13:34:29.886" v="557"/>
      <pc:docMkLst>
        <pc:docMk/>
      </pc:docMkLst>
      <pc:sldChg chg="addSp delSp modSp">
        <pc:chgData name="Rebecca Nambooze" userId="S::rnambooze@wmo.int::d92ea497-5a98-45cb-a0b5-28c7eef078cd" providerId="AD" clId="Web-{DBCF375D-F85C-1A89-6BB9-5063446B6DE5}" dt="2024-09-06T13:30:47.377" v="554"/>
        <pc:sldMkLst>
          <pc:docMk/>
          <pc:sldMk cId="1507495399" sldId="1670"/>
        </pc:sldMkLst>
        <pc:graphicFrameChg chg="add del mod">
          <ac:chgData name="Rebecca Nambooze" userId="S::rnambooze@wmo.int::d92ea497-5a98-45cb-a0b5-28c7eef078cd" providerId="AD" clId="Web-{DBCF375D-F85C-1A89-6BB9-5063446B6DE5}" dt="2024-09-06T11:46:00.389" v="3"/>
          <ac:graphicFrameMkLst>
            <pc:docMk/>
            <pc:sldMk cId="1507495399" sldId="1670"/>
            <ac:graphicFrameMk id="4" creationId="{77DD9DF0-FFE3-F2DD-BFEA-4B0D236040A9}"/>
          </ac:graphicFrameMkLst>
        </pc:graphicFrameChg>
        <pc:graphicFrameChg chg="add del mod modGraphic">
          <ac:chgData name="Rebecca Nambooze" userId="S::rnambooze@wmo.int::d92ea497-5a98-45cb-a0b5-28c7eef078cd" providerId="AD" clId="Web-{DBCF375D-F85C-1A89-6BB9-5063446B6DE5}" dt="2024-09-06T13:30:47.377" v="554"/>
          <ac:graphicFrameMkLst>
            <pc:docMk/>
            <pc:sldMk cId="1507495399" sldId="1670"/>
            <ac:graphicFrameMk id="6" creationId="{22C43640-C6D6-D353-CAF8-47C13C875F90}"/>
          </ac:graphicFrameMkLst>
        </pc:graphicFrameChg>
        <pc:graphicFrameChg chg="add del mod">
          <ac:chgData name="Rebecca Nambooze" userId="S::rnambooze@wmo.int::d92ea497-5a98-45cb-a0b5-28c7eef078cd" providerId="AD" clId="Web-{DBCF375D-F85C-1A89-6BB9-5063446B6DE5}" dt="2024-09-06T11:46:09.764" v="5"/>
          <ac:graphicFrameMkLst>
            <pc:docMk/>
            <pc:sldMk cId="1507495399" sldId="1670"/>
            <ac:graphicFrameMk id="7" creationId="{8FF1F81C-BE01-146C-2B8E-7B46647F3CBC}"/>
          </ac:graphicFrameMkLst>
        </pc:graphicFrameChg>
        <pc:graphicFrameChg chg="add del mod">
          <ac:chgData name="Rebecca Nambooze" userId="S::rnambooze@wmo.int::d92ea497-5a98-45cb-a0b5-28c7eef078cd" providerId="AD" clId="Web-{DBCF375D-F85C-1A89-6BB9-5063446B6DE5}" dt="2024-09-06T11:46:20.265" v="7"/>
          <ac:graphicFrameMkLst>
            <pc:docMk/>
            <pc:sldMk cId="1507495399" sldId="1670"/>
            <ac:graphicFrameMk id="9" creationId="{7656C45D-8555-6584-E213-52223412F83E}"/>
          </ac:graphicFrameMkLst>
        </pc:graphicFrameChg>
      </pc:sldChg>
      <pc:sldChg chg="modSp add replId">
        <pc:chgData name="Rebecca Nambooze" userId="S::rnambooze@wmo.int::d92ea497-5a98-45cb-a0b5-28c7eef078cd" providerId="AD" clId="Web-{DBCF375D-F85C-1A89-6BB9-5063446B6DE5}" dt="2024-09-06T13:33:15.321" v="556"/>
        <pc:sldMkLst>
          <pc:docMk/>
          <pc:sldMk cId="1678271936" sldId="11374"/>
        </pc:sldMkLst>
        <pc:spChg chg="mod">
          <ac:chgData name="Rebecca Nambooze" userId="S::rnambooze@wmo.int::d92ea497-5a98-45cb-a0b5-28c7eef078cd" providerId="AD" clId="Web-{DBCF375D-F85C-1A89-6BB9-5063446B6DE5}" dt="2024-09-06T13:30:15.876" v="542" actId="1076"/>
          <ac:spMkLst>
            <pc:docMk/>
            <pc:sldMk cId="1678271936" sldId="11374"/>
            <ac:spMk id="2" creationId="{103817FA-6F53-EBA9-8C2E-C88AB4C38838}"/>
          </ac:spMkLst>
        </pc:spChg>
        <pc:graphicFrameChg chg="mod modGraphic">
          <ac:chgData name="Rebecca Nambooze" userId="S::rnambooze@wmo.int::d92ea497-5a98-45cb-a0b5-28c7eef078cd" providerId="AD" clId="Web-{DBCF375D-F85C-1A89-6BB9-5063446B6DE5}" dt="2024-09-06T13:33:15.321" v="556"/>
          <ac:graphicFrameMkLst>
            <pc:docMk/>
            <pc:sldMk cId="1678271936" sldId="11374"/>
            <ac:graphicFrameMk id="6" creationId="{22C43640-C6D6-D353-CAF8-47C13C875F90}"/>
          </ac:graphicFrameMkLst>
        </pc:graphicFrameChg>
      </pc:sldChg>
    </pc:docChg>
  </pc:docChgLst>
  <pc:docChgLst>
    <pc:chgData name="Rebecca Nambooze" userId="S::rnambooze@wmo.int::d92ea497-5a98-45cb-a0b5-28c7eef078cd" providerId="AD" clId="Web-{0AC2A010-8593-43C7-DC46-56124F3FAF04}"/>
    <pc:docChg chg="modSld">
      <pc:chgData name="Rebecca Nambooze" userId="S::rnambooze@wmo.int::d92ea497-5a98-45cb-a0b5-28c7eef078cd" providerId="AD" clId="Web-{0AC2A010-8593-43C7-DC46-56124F3FAF04}" dt="2024-08-21T14:12:46.021" v="0"/>
      <pc:docMkLst>
        <pc:docMk/>
      </pc:docMkLst>
      <pc:sldChg chg="modSp">
        <pc:chgData name="Rebecca Nambooze" userId="S::rnambooze@wmo.int::d92ea497-5a98-45cb-a0b5-28c7eef078cd" providerId="AD" clId="Web-{0AC2A010-8593-43C7-DC46-56124F3FAF04}" dt="2024-08-21T14:12:46.021" v="0"/>
        <pc:sldMkLst>
          <pc:docMk/>
          <pc:sldMk cId="481709608" sldId="1674"/>
        </pc:sldMkLst>
        <pc:graphicFrameChg chg="modGraphic">
          <ac:chgData name="Rebecca Nambooze" userId="S::rnambooze@wmo.int::d92ea497-5a98-45cb-a0b5-28c7eef078cd" providerId="AD" clId="Web-{0AC2A010-8593-43C7-DC46-56124F3FAF04}" dt="2024-08-21T14:12:46.021" v="0"/>
          <ac:graphicFrameMkLst>
            <pc:docMk/>
            <pc:sldMk cId="481709608" sldId="1674"/>
            <ac:graphicFrameMk id="4" creationId="{93BD78F1-E8D7-AACD-6CEA-207310BCA99C}"/>
          </ac:graphicFrameMkLst>
        </pc:graphicFrameChg>
      </pc:sldChg>
    </pc:docChg>
  </pc:docChgLst>
  <pc:docChgLst>
    <pc:chgData name="Meerim Ashakeeva" userId="4931ba0c-d270-4489-9f9d-f02528cf16df" providerId="ADAL" clId="{7445F6F4-53D8-4FBF-927F-52A71B5E68FE}"/>
    <pc:docChg chg="modSld">
      <pc:chgData name="Meerim Ashakeeva" userId="4931ba0c-d270-4489-9f9d-f02528cf16df" providerId="ADAL" clId="{7445F6F4-53D8-4FBF-927F-52A71B5E68FE}" dt="2024-09-06T13:24:46.869" v="178" actId="20577"/>
      <pc:docMkLst>
        <pc:docMk/>
      </pc:docMkLst>
      <pc:sldChg chg="modSp mod delCm">
        <pc:chgData name="Meerim Ashakeeva" userId="4931ba0c-d270-4489-9f9d-f02528cf16df" providerId="ADAL" clId="{7445F6F4-53D8-4FBF-927F-52A71B5E68FE}" dt="2024-09-06T12:55:11.679" v="40"/>
        <pc:sldMkLst>
          <pc:docMk/>
          <pc:sldMk cId="3021990102" sldId="1595"/>
        </pc:sldMkLst>
        <pc:spChg chg="mod">
          <ac:chgData name="Meerim Ashakeeva" userId="4931ba0c-d270-4489-9f9d-f02528cf16df" providerId="ADAL" clId="{7445F6F4-53D8-4FBF-927F-52A71B5E68FE}" dt="2024-09-06T12:55:06.429" v="39" actId="113"/>
          <ac:spMkLst>
            <pc:docMk/>
            <pc:sldMk cId="3021990102" sldId="1595"/>
            <ac:spMk id="3" creationId="{9CAEE370-8861-792F-7938-936C0A21234D}"/>
          </ac:spMkLst>
        </pc:spChg>
        <pc:extLst>
          <p:ext xmlns:p="http://schemas.openxmlformats.org/presentationml/2006/main" uri="{D6D511B9-2390-475A-947B-AFAB55BFBCF1}">
            <pc226:cmChg xmlns:pc226="http://schemas.microsoft.com/office/powerpoint/2022/06/main/command" chg="del">
              <pc226:chgData name="Meerim Ashakeeva" userId="4931ba0c-d270-4489-9f9d-f02528cf16df" providerId="ADAL" clId="{7445F6F4-53D8-4FBF-927F-52A71B5E68FE}" dt="2024-09-06T12:55:11.679" v="40"/>
              <pc2:cmMkLst xmlns:pc2="http://schemas.microsoft.com/office/powerpoint/2019/9/main/command">
                <pc:docMk/>
                <pc:sldMk cId="3021990102" sldId="1595"/>
                <pc2:cmMk id="{7332A52F-A95B-4CAD-9285-7BC42EB2AC12}"/>
              </pc2:cmMkLst>
            </pc226:cmChg>
          </p:ext>
        </pc:extLst>
      </pc:sldChg>
      <pc:sldChg chg="modSp mod">
        <pc:chgData name="Meerim Ashakeeva" userId="4931ba0c-d270-4489-9f9d-f02528cf16df" providerId="ADAL" clId="{7445F6F4-53D8-4FBF-927F-52A71B5E68FE}" dt="2024-09-06T13:24:46.869" v="178" actId="20577"/>
        <pc:sldMkLst>
          <pc:docMk/>
          <pc:sldMk cId="2503125108" sldId="11366"/>
        </pc:sldMkLst>
        <pc:spChg chg="mod">
          <ac:chgData name="Meerim Ashakeeva" userId="4931ba0c-d270-4489-9f9d-f02528cf16df" providerId="ADAL" clId="{7445F6F4-53D8-4FBF-927F-52A71B5E68FE}" dt="2024-09-06T13:24:46.869" v="178" actId="20577"/>
          <ac:spMkLst>
            <pc:docMk/>
            <pc:sldMk cId="2503125108" sldId="11366"/>
            <ac:spMk id="3" creationId="{27BF506C-5C3D-7CF4-9553-6AA685B001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F61F17-72BF-4A46-8CB2-781D21AD9145}" type="datetimeFigureOut">
              <a:rPr lang="en-US" smtClean="0"/>
              <a:t>9/12/24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53B82E-D4CC-9045-9BA3-DF41A8606AC4}" type="slidenum">
              <a:rPr lang="en-US" smtClean="0"/>
              <a:t>‹#›</a:t>
            </a:fld>
            <a:endParaRPr lang="en-US"/>
          </a:p>
        </p:txBody>
      </p:sp>
    </p:spTree>
    <p:extLst>
      <p:ext uri="{BB962C8B-B14F-4D97-AF65-F5344CB8AC3E}">
        <p14:creationId xmlns:p14="http://schemas.microsoft.com/office/powerpoint/2010/main" val="607419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48440162"/>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635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294869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25926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a:effectLst/>
                <a:latin typeface="OpenSans" panose="020B0606030504020204" pitchFamily="34" charset="0"/>
              </a:rPr>
              <a:t>Least Developed Countries (LDCs) and Small Island Developing States (SIDS) generate and exchange less than 10 percent of the internationally agreed and since January 2023 mandatory Global Basic Observing Network (GBON) data. </a:t>
            </a:r>
            <a:endParaRPr lang="en-GB"/>
          </a:p>
        </p:txBody>
      </p:sp>
    </p:spTree>
    <p:extLst>
      <p:ext uri="{BB962C8B-B14F-4D97-AF65-F5344CB8AC3E}">
        <p14:creationId xmlns:p14="http://schemas.microsoft.com/office/powerpoint/2010/main" val="156244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a:t>For upper air, additionally we are looking at required resolution</a:t>
            </a:r>
          </a:p>
          <a:p>
            <a:r>
              <a:rPr lang="en-CH"/>
              <a:t>WDQMS is operated in cooperation with DWD (Germany), ECMWF, JMA (Japan), and NOAA/NCEP (USA)</a:t>
            </a:r>
            <a:endParaRPr lang="en-GB"/>
          </a:p>
        </p:txBody>
      </p:sp>
    </p:spTree>
    <p:extLst>
      <p:ext uri="{BB962C8B-B14F-4D97-AF65-F5344CB8AC3E}">
        <p14:creationId xmlns:p14="http://schemas.microsoft.com/office/powerpoint/2010/main" val="253526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249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3457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280987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i="0" u="none" strike="noStrike">
                <a:solidFill>
                  <a:srgbClr val="212121"/>
                </a:solidFill>
                <a:effectLst/>
                <a:latin typeface="Segoe UI" panose="020B0502040204020203" pitchFamily="34" charset="0"/>
                <a:cs typeface="Segoe UI" panose="020B0502040204020203" pitchFamily="34" charset="0"/>
              </a:rPr>
              <a:t>as a UN fund, SOFF effectively brings together:</a:t>
            </a:r>
          </a:p>
          <a:p>
            <a:r>
              <a:rPr lang="en-GB" b="0" i="0" u="none" strike="noStrike">
                <a:solidFill>
                  <a:srgbClr val="212121"/>
                </a:solidFill>
                <a:effectLst/>
                <a:latin typeface="Segoe UI" panose="020B0502040204020203" pitchFamily="34" charset="0"/>
                <a:cs typeface="Segoe UI" panose="020B0502040204020203" pitchFamily="34" charset="0"/>
              </a:rPr>
              <a:t>27 met offices from advanced countries to provide technical assistance</a:t>
            </a:r>
            <a:endParaRPr lang="en-GB">
              <a:solidFill>
                <a:srgbClr val="212121"/>
              </a:solidFill>
              <a:latin typeface="Segoe UI" panose="020B0502040204020203" pitchFamily="34" charset="0"/>
              <a:cs typeface="Segoe UI" panose="020B0502040204020203" pitchFamily="34" charset="0"/>
            </a:endParaRPr>
          </a:p>
          <a:p>
            <a:r>
              <a:rPr lang="en-GB" b="0" i="0" u="none" strike="noStrike">
                <a:solidFill>
                  <a:srgbClr val="212121"/>
                </a:solidFill>
                <a:effectLst/>
                <a:latin typeface="Segoe UI" panose="020B0502040204020203" pitchFamily="34" charset="0"/>
                <a:cs typeface="Segoe UI" panose="020B0502040204020203" pitchFamily="34" charset="0"/>
              </a:rPr>
              <a:t>9 Implementing Entities</a:t>
            </a:r>
          </a:p>
          <a:p>
            <a:pPr lvl="1"/>
            <a:r>
              <a:rPr lang="en-GB" b="0" i="0" u="none" strike="noStrike">
                <a:solidFill>
                  <a:srgbClr val="212121"/>
                </a:solidFill>
                <a:effectLst/>
                <a:latin typeface="Segoe UI" panose="020B0502040204020203" pitchFamily="34" charset="0"/>
                <a:cs typeface="Segoe UI" panose="020B0502040204020203" pitchFamily="34" charset="0"/>
              </a:rPr>
              <a:t>MDBs, UNDP, UNEP, WFP, IFAD</a:t>
            </a:r>
          </a:p>
          <a:p>
            <a:r>
              <a:rPr lang="en-GB" b="0" i="0" u="none" strike="noStrike">
                <a:solidFill>
                  <a:srgbClr val="212121"/>
                </a:solidFill>
                <a:effectLst/>
                <a:latin typeface="Segoe UI" panose="020B0502040204020203" pitchFamily="34" charset="0"/>
                <a:cs typeface="Segoe UI" panose="020B0502040204020203" pitchFamily="34" charset="0"/>
              </a:rPr>
              <a:t>11 donors and several additional stakeholders in SOFF Steering Committee</a:t>
            </a:r>
          </a:p>
          <a:p>
            <a:pPr lvl="1"/>
            <a:r>
              <a:rPr lang="en-GB" b="0" i="0" u="none" strike="noStrike">
                <a:solidFill>
                  <a:srgbClr val="212121"/>
                </a:solidFill>
                <a:effectLst/>
                <a:latin typeface="Segoe UI" panose="020B0502040204020203" pitchFamily="34" charset="0"/>
                <a:cs typeface="Segoe UI" panose="020B0502040204020203" pitchFamily="34" charset="0"/>
              </a:rPr>
              <a:t>incl. LDC Group, AOSIS, CREWS</a:t>
            </a:r>
          </a:p>
          <a:p>
            <a:r>
              <a:rPr lang="en-GB" b="0" i="0" u="none" strike="noStrike">
                <a:solidFill>
                  <a:srgbClr val="212121"/>
                </a:solidFill>
                <a:effectLst/>
                <a:latin typeface="Segoe UI" panose="020B0502040204020203" pitchFamily="34" charset="0"/>
                <a:cs typeface="Segoe UI" panose="020B0502040204020203" pitchFamily="34" charset="0"/>
              </a:rPr>
              <a:t>“enablers” in SOFF Advisory </a:t>
            </a:r>
            <a:r>
              <a:rPr lang="en-GB">
                <a:solidFill>
                  <a:srgbClr val="212121"/>
                </a:solidFill>
                <a:latin typeface="Segoe UI" panose="020B0502040204020203" pitchFamily="34" charset="0"/>
                <a:cs typeface="Segoe UI" panose="020B0502040204020203" pitchFamily="34" charset="0"/>
              </a:rPr>
              <a:t>B</a:t>
            </a:r>
            <a:r>
              <a:rPr lang="en-GB" b="0" i="0" u="none" strike="noStrike">
                <a:solidFill>
                  <a:srgbClr val="212121"/>
                </a:solidFill>
                <a:effectLst/>
                <a:latin typeface="Segoe UI" panose="020B0502040204020203" pitchFamily="34" charset="0"/>
                <a:cs typeface="Segoe UI" panose="020B0502040204020203" pitchFamily="34" charset="0"/>
              </a:rPr>
              <a:t>oard</a:t>
            </a:r>
          </a:p>
          <a:p>
            <a:pPr lvl="1"/>
            <a:r>
              <a:rPr lang="en-GB" b="0" i="0" u="none" strike="noStrike">
                <a:solidFill>
                  <a:srgbClr val="212121"/>
                </a:solidFill>
                <a:effectLst/>
                <a:latin typeface="Segoe UI" panose="020B0502040204020203" pitchFamily="34" charset="0"/>
                <a:cs typeface="Segoe UI" panose="020B0502040204020203" pitchFamily="34" charset="0"/>
              </a:rPr>
              <a:t>incl. UNDRR, climate funds, private sector, civil society</a:t>
            </a:r>
            <a:endParaRPr lang="en-GB">
              <a:latin typeface="Segoe UI" panose="020B0502040204020203" pitchFamily="34" charset="0"/>
              <a:cs typeface="Segoe UI" panose="020B0502040204020203" pitchFamily="34" charset="0"/>
            </a:endParaRPr>
          </a:p>
          <a:p>
            <a:endParaRPr lang="en-GB"/>
          </a:p>
        </p:txBody>
      </p:sp>
    </p:spTree>
    <p:extLst>
      <p:ext uri="{BB962C8B-B14F-4D97-AF65-F5344CB8AC3E}">
        <p14:creationId xmlns:p14="http://schemas.microsoft.com/office/powerpoint/2010/main" val="1065240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68923632-1E47-9EF8-ACB1-8AC25A846A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DFED73D9-1082-65C0-CE8C-5A2E2CE4F8EC}"/>
              </a:ext>
            </a:extLst>
          </p:cNvPr>
          <p:cNvSpPr>
            <a:spLocks noGrp="1"/>
          </p:cNvSpPr>
          <p:nvPr>
            <p:ph type="ctrTitle" idx="4294967295"/>
          </p:nvPr>
        </p:nvSpPr>
        <p:spPr>
          <a:xfrm>
            <a:off x="551384" y="1913157"/>
            <a:ext cx="7963966" cy="3232876"/>
          </a:xfrm>
        </p:spPr>
        <p:txBody>
          <a:bodyPr>
            <a:normAutofit/>
          </a:bodyPr>
          <a:lstStyle/>
          <a:p>
            <a:pPr algn="l"/>
            <a:r>
              <a:rPr lang="en-US" b="1">
                <a:solidFill>
                  <a:srgbClr val="112A42"/>
                </a:solidFill>
                <a:latin typeface="Segoe UI"/>
                <a:cs typeface="Segoe UI"/>
              </a:rPr>
              <a:t>Click to edit Master title style</a:t>
            </a:r>
            <a:endParaRPr lang="de-DE">
              <a:solidFill>
                <a:schemeClr val="bg1"/>
              </a:solidFill>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22CAE5BD-0BAE-F693-F06C-60C5D235A8D6}"/>
              </a:ext>
            </a:extLst>
          </p:cNvPr>
          <p:cNvCxnSpPr/>
          <p:nvPr userDrawn="1"/>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36A38533-8EAB-9A8B-333C-237E2EC45AC0}"/>
              </a:ext>
            </a:extLst>
          </p:cNvPr>
          <p:cNvSpPr>
            <a:spLocks noGrp="1"/>
          </p:cNvSpPr>
          <p:nvPr>
            <p:ph type="body" sz="quarter" idx="10"/>
          </p:nvPr>
        </p:nvSpPr>
        <p:spPr>
          <a:xfrm>
            <a:off x="551384" y="1111375"/>
            <a:ext cx="10107612" cy="569912"/>
          </a:xfrm>
        </p:spPr>
        <p:txBody>
          <a:bodyPr>
            <a:noAutofit/>
          </a:bodyPr>
          <a:lstStyle>
            <a:lvl1pPr marL="0" indent="0">
              <a:buNone/>
              <a:defRPr sz="2400">
                <a:solidFill>
                  <a:srgbClr val="1C3454"/>
                </a:solidFill>
              </a:defRPr>
            </a:lvl1pPr>
            <a:lvl2pPr marL="457200" indent="0">
              <a:buNone/>
              <a:defRPr sz="2400">
                <a:solidFill>
                  <a:srgbClr val="1C3454"/>
                </a:solidFill>
              </a:defRPr>
            </a:lvl2pPr>
            <a:lvl3pPr marL="914400" indent="0">
              <a:buNone/>
              <a:defRPr sz="2400">
                <a:solidFill>
                  <a:srgbClr val="1C3454"/>
                </a:solidFill>
              </a:defRPr>
            </a:lvl3pPr>
            <a:lvl4pPr marL="1371600" indent="0">
              <a:buNone/>
              <a:defRPr sz="2400">
                <a:solidFill>
                  <a:srgbClr val="1C3454"/>
                </a:solidFill>
              </a:defRPr>
            </a:lvl4pPr>
            <a:lvl5pPr marL="1828800" indent="0">
              <a:buNone/>
              <a:defRPr sz="2400">
                <a:solidFill>
                  <a:srgbClr val="1C34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a:extLst>
              <a:ext uri="{FF2B5EF4-FFF2-40B4-BE49-F238E27FC236}">
                <a16:creationId xmlns:a16="http://schemas.microsoft.com/office/drawing/2014/main" id="{1A00462E-3957-FF52-2E7C-49128711355A}"/>
              </a:ext>
            </a:extLst>
          </p:cNvPr>
          <p:cNvCxnSpPr/>
          <p:nvPr userDrawn="1"/>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68923632-1E47-9EF8-ACB1-8AC25A846A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DFED73D9-1082-65C0-CE8C-5A2E2CE4F8EC}"/>
              </a:ext>
            </a:extLst>
          </p:cNvPr>
          <p:cNvSpPr>
            <a:spLocks noGrp="1"/>
          </p:cNvSpPr>
          <p:nvPr>
            <p:ph type="ctrTitle" idx="4294967295"/>
          </p:nvPr>
        </p:nvSpPr>
        <p:spPr>
          <a:xfrm>
            <a:off x="551384" y="1913157"/>
            <a:ext cx="7963966" cy="3232876"/>
          </a:xfrm>
        </p:spPr>
        <p:txBody>
          <a:bodyPr>
            <a:normAutofit/>
          </a:bodyPr>
          <a:lstStyle/>
          <a:p>
            <a:pPr algn="l"/>
            <a:r>
              <a:rPr lang="de-DE" b="1">
                <a:solidFill>
                  <a:srgbClr val="112A42"/>
                </a:solidFill>
                <a:latin typeface="Segoe UI"/>
                <a:cs typeface="Segoe UI"/>
              </a:rPr>
              <a:t>Title</a:t>
            </a:r>
            <a:br>
              <a:rPr lang="de-DE">
                <a:latin typeface="Segoe UI" panose="020B0502040204020203" pitchFamily="34" charset="0"/>
                <a:cs typeface="Segoe UI" panose="020B0502040204020203" pitchFamily="34" charset="0"/>
              </a:rPr>
            </a:br>
            <a:br>
              <a:rPr lang="de-DE">
                <a:latin typeface="Segoe UI" panose="020B0502040204020203" pitchFamily="34" charset="0"/>
                <a:cs typeface="Segoe UI" panose="020B0502040204020203" pitchFamily="34" charset="0"/>
              </a:rPr>
            </a:br>
            <a:r>
              <a:rPr lang="de-DE" err="1">
                <a:solidFill>
                  <a:schemeClr val="bg1"/>
                </a:solidFill>
              </a:rPr>
              <a:t>Subtitle</a:t>
            </a:r>
            <a:endParaRPr lang="de-DE">
              <a:solidFill>
                <a:schemeClr val="bg1"/>
              </a:solidFill>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22CAE5BD-0BAE-F693-F06C-60C5D235A8D6}"/>
              </a:ext>
            </a:extLst>
          </p:cNvPr>
          <p:cNvCxnSpPr/>
          <p:nvPr userDrawn="1"/>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36A38533-8EAB-9A8B-333C-237E2EC45AC0}"/>
              </a:ext>
            </a:extLst>
          </p:cNvPr>
          <p:cNvSpPr>
            <a:spLocks noGrp="1"/>
          </p:cNvSpPr>
          <p:nvPr>
            <p:ph type="body" sz="quarter" idx="10"/>
          </p:nvPr>
        </p:nvSpPr>
        <p:spPr>
          <a:xfrm>
            <a:off x="551384" y="1111375"/>
            <a:ext cx="10107612" cy="569912"/>
          </a:xfrm>
        </p:spPr>
        <p:txBody>
          <a:bodyPr>
            <a:noAutofit/>
          </a:bodyPr>
          <a:lstStyle>
            <a:lvl1pPr marL="0" indent="0">
              <a:buNone/>
              <a:defRPr sz="2400">
                <a:solidFill>
                  <a:srgbClr val="1C3454"/>
                </a:solidFill>
              </a:defRPr>
            </a:lvl1pPr>
            <a:lvl2pPr marL="457200" indent="0">
              <a:buNone/>
              <a:defRPr sz="2400">
                <a:solidFill>
                  <a:srgbClr val="1C3454"/>
                </a:solidFill>
              </a:defRPr>
            </a:lvl2pPr>
            <a:lvl3pPr marL="914400" indent="0">
              <a:buNone/>
              <a:defRPr sz="2400">
                <a:solidFill>
                  <a:srgbClr val="1C3454"/>
                </a:solidFill>
              </a:defRPr>
            </a:lvl3pPr>
            <a:lvl4pPr marL="1371600" indent="0">
              <a:buNone/>
              <a:defRPr sz="2400">
                <a:solidFill>
                  <a:srgbClr val="1C3454"/>
                </a:solidFill>
              </a:defRPr>
            </a:lvl4pPr>
            <a:lvl5pPr marL="1828800" indent="0">
              <a:buNone/>
              <a:defRPr sz="2400">
                <a:solidFill>
                  <a:srgbClr val="1C3454"/>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1A00462E-3957-FF52-2E7C-49128711355A}"/>
              </a:ext>
            </a:extLst>
          </p:cNvPr>
          <p:cNvCxnSpPr/>
          <p:nvPr userDrawn="1"/>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67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a:p>
            <a:pPr lvl="2"/>
            <a:r>
              <a:rPr lang="fr-CH" err="1"/>
              <a:t>Third</a:t>
            </a:r>
            <a:r>
              <a:rPr lang="fr-CH"/>
              <a:t> </a:t>
            </a:r>
            <a:r>
              <a:rPr lang="fr-CH" err="1"/>
              <a:t>level</a:t>
            </a:r>
            <a:endParaRPr lang="fr-CH"/>
          </a:p>
          <a:p>
            <a:pPr lvl="3"/>
            <a:r>
              <a:rPr lang="fr-CH" err="1"/>
              <a:t>Fourth</a:t>
            </a:r>
            <a:r>
              <a:rPr lang="fr-CH"/>
              <a:t> </a:t>
            </a:r>
            <a:r>
              <a:rPr lang="fr-CH" err="1"/>
              <a:t>level</a:t>
            </a:r>
            <a:endParaRPr lang="fr-CH"/>
          </a:p>
          <a:p>
            <a:pPr lvl="4"/>
            <a:r>
              <a:rPr lang="fr-CH" err="1"/>
              <a:t>Fifth</a:t>
            </a:r>
            <a:r>
              <a:rPr lang="fr-CH"/>
              <a:t> </a:t>
            </a:r>
            <a:r>
              <a:rPr lang="fr-CH" err="1"/>
              <a:t>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24224536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285875"/>
            <a:ext cx="10363200" cy="4286250"/>
          </a:xfrm>
        </p:spPr>
        <p:txBody>
          <a:bodyPr anchor="ctr"/>
          <a:lstStyle>
            <a:lvl1pPr algn="ctr">
              <a:defRPr sz="4000" b="1" cap="none"/>
            </a:lvl1pPr>
          </a:lstStyle>
          <a:p>
            <a:r>
              <a:rPr lang="fr-CH"/>
              <a:t>Click to </a:t>
            </a:r>
            <a:r>
              <a:rPr lang="fr-CH" err="1"/>
              <a:t>edit</a:t>
            </a:r>
            <a:r>
              <a:rPr lang="fr-CH"/>
              <a:t> master </a:t>
            </a:r>
            <a:r>
              <a:rPr lang="fr-CH" err="1"/>
              <a:t>title</a:t>
            </a:r>
            <a:r>
              <a:rPr lang="fr-CH"/>
              <a:t> style</a:t>
            </a:r>
            <a:endParaRPr lang="en-US"/>
          </a:p>
        </p:txBody>
      </p:sp>
    </p:spTree>
    <p:extLst>
      <p:ext uri="{BB962C8B-B14F-4D97-AF65-F5344CB8AC3E}">
        <p14:creationId xmlns:p14="http://schemas.microsoft.com/office/powerpoint/2010/main" val="283142380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61095953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5736719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52481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4412816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9/12/24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44646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0093138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285875"/>
            <a:ext cx="10363200" cy="4286250"/>
          </a:xfrm>
        </p:spPr>
        <p:txBody>
          <a:bodyPr anchor="ctr"/>
          <a:lstStyle>
            <a:lvl1pPr algn="ctr">
              <a:defRPr sz="4000" b="1" cap="none"/>
            </a:lvl1pPr>
          </a:lstStyle>
          <a:p>
            <a:r>
              <a:rPr lang="fr-CH"/>
              <a:t>Click to </a:t>
            </a:r>
            <a:r>
              <a:rPr lang="fr-CH" err="1"/>
              <a:t>edit</a:t>
            </a:r>
            <a:r>
              <a:rPr lang="fr-CH"/>
              <a:t> master </a:t>
            </a:r>
            <a:r>
              <a:rPr lang="fr-CH" err="1"/>
              <a:t>title</a:t>
            </a:r>
            <a:r>
              <a:rPr lang="fr-CH"/>
              <a:t> style</a:t>
            </a:r>
            <a:endParaRPr lang="en-US"/>
          </a:p>
        </p:txBody>
      </p:sp>
    </p:spTree>
    <p:extLst>
      <p:ext uri="{BB962C8B-B14F-4D97-AF65-F5344CB8AC3E}">
        <p14:creationId xmlns:p14="http://schemas.microsoft.com/office/powerpoint/2010/main" val="283390181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9/12/24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39603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CDB7-90B3-47A1-AA54-1FC9C5E5565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9917C12-AE70-4174-BA97-549C4C3A9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C5098-DCBB-481C-B319-8BC0F764FCF7}"/>
              </a:ext>
            </a:extLst>
          </p:cNvPr>
          <p:cNvSpPr>
            <a:spLocks noGrp="1"/>
          </p:cNvSpPr>
          <p:nvPr>
            <p:ph type="sldNum" sz="quarter" idx="12"/>
          </p:nvPr>
        </p:nvSpPr>
        <p:spPr/>
        <p:txBody>
          <a:bodyPr/>
          <a:lstStyle/>
          <a:p>
            <a:fld id="{CF75E164-ADA9-4644-A389-00DE81504F90}" type="slidenum">
              <a:rPr lang="en-US" smtClean="0"/>
              <a:t>‹#›</a:t>
            </a:fld>
            <a:endParaRPr lang="en-US"/>
          </a:p>
        </p:txBody>
      </p:sp>
    </p:spTree>
    <p:extLst>
      <p:ext uri="{BB962C8B-B14F-4D97-AF65-F5344CB8AC3E}">
        <p14:creationId xmlns:p14="http://schemas.microsoft.com/office/powerpoint/2010/main" val="91021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7715B9E-792A-8367-C57B-23708949F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7" name="Slide Number Placeholder 6">
            <a:extLst>
              <a:ext uri="{FF2B5EF4-FFF2-40B4-BE49-F238E27FC236}">
                <a16:creationId xmlns:a16="http://schemas.microsoft.com/office/drawing/2014/main" id="{7E2E2AB8-8FC9-AEAD-A27B-15E9A0BDEE50}"/>
              </a:ext>
            </a:extLst>
          </p:cNvPr>
          <p:cNvSpPr>
            <a:spLocks noGrp="1"/>
          </p:cNvSpPr>
          <p:nvPr>
            <p:ph type="sldNum" sz="quarter" idx="4"/>
          </p:nvPr>
        </p:nvSpPr>
        <p:spPr>
          <a:xfrm>
            <a:off x="8839200" y="6356349"/>
            <a:ext cx="2743200" cy="365125"/>
          </a:xfrm>
          <a:prstGeom prst="rect">
            <a:avLst/>
          </a:prstGeom>
        </p:spPr>
        <p:txBody>
          <a:bodyPr vert="horz" lIns="91440" tIns="45720" rIns="91440" bIns="45720" rtlCol="0" anchor="ctr"/>
          <a:lstStyle>
            <a:lvl1pPr algn="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D19C2576-A9F8-8741-8E7F-87600CB1545B}" type="slidenum">
              <a:rPr lang="en-GB" smtClean="0"/>
              <a:pPr/>
              <a:t>‹#›</a:t>
            </a:fld>
            <a:endParaRPr lang="en-GB"/>
          </a:p>
        </p:txBody>
      </p:sp>
      <p:sp>
        <p:nvSpPr>
          <p:cNvPr id="8" name="Date Placeholder 7">
            <a:extLst>
              <a:ext uri="{FF2B5EF4-FFF2-40B4-BE49-F238E27FC236}">
                <a16:creationId xmlns:a16="http://schemas.microsoft.com/office/drawing/2014/main" id="{A0B25385-E367-FC96-C46F-C80DF01C91FD}"/>
              </a:ext>
            </a:extLst>
          </p:cNvPr>
          <p:cNvSpPr>
            <a:spLocks noGrp="1"/>
          </p:cNvSpPr>
          <p:nvPr>
            <p:ph type="dt" sz="half" idx="2"/>
          </p:nvPr>
        </p:nvSpPr>
        <p:spPr>
          <a:xfrm>
            <a:off x="609600" y="6356349"/>
            <a:ext cx="2743200" cy="365125"/>
          </a:xfrm>
          <a:prstGeom prst="rect">
            <a:avLst/>
          </a:prstGeom>
        </p:spPr>
        <p:txBody>
          <a:bodyPr vert="horz" lIns="91440" tIns="45720" rIns="91440" bIns="45720" rtlCol="0" anchor="ctr"/>
          <a:lstStyle>
            <a:lvl1pPr algn="l">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B5C5F35E-5980-884E-B4FE-F65E21B09210}" type="datetimeFigureOut">
              <a:rPr lang="en-GB" smtClean="0"/>
              <a:pPr/>
              <a:t>12/09/2024</a:t>
            </a:fld>
            <a:endParaRPr lang="en-GB"/>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91" r:id="rId8"/>
    <p:sldLayoutId id="2147483693" r:id="rId9"/>
  </p:sldLayoutIdLst>
  <p:hf sldNum="0" hdr="0" dt="0"/>
  <p:txStyles>
    <p:title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962900" cy="1143000"/>
          </a:xfrm>
          <a:prstGeom prst="rect">
            <a:avLst/>
          </a:prstGeom>
        </p:spPr>
        <p:txBody>
          <a:bodyPr vert="horz" lIns="91440" tIns="45720" rIns="91440" bIns="45720" rtlCol="0" anchor="ctr">
            <a:normAutofit/>
          </a:bodyPr>
          <a:lstStyle/>
          <a:p>
            <a:r>
              <a:rPr lang="fr-CH"/>
              <a:t>Click to </a:t>
            </a:r>
            <a:r>
              <a:rPr lang="fr-CH" err="1"/>
              <a:t>edit</a:t>
            </a:r>
            <a:r>
              <a:rPr lang="fr-CH"/>
              <a:t> Master </a:t>
            </a:r>
            <a:r>
              <a:rPr lang="fr-CH" err="1"/>
              <a:t>title</a:t>
            </a:r>
            <a:r>
              <a:rPr lang="fr-CH"/>
              <a:t>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a:p>
            <a:pPr lvl="2"/>
            <a:r>
              <a:rPr lang="fr-CH" err="1"/>
              <a:t>Third</a:t>
            </a:r>
            <a:r>
              <a:rPr lang="fr-CH"/>
              <a:t> </a:t>
            </a:r>
            <a:r>
              <a:rPr lang="fr-CH" err="1"/>
              <a:t>level</a:t>
            </a:r>
            <a:endParaRPr lang="fr-CH"/>
          </a:p>
          <a:p>
            <a:pPr lvl="3"/>
            <a:r>
              <a:rPr lang="fr-CH" err="1"/>
              <a:t>Fourth</a:t>
            </a:r>
            <a:r>
              <a:rPr lang="fr-CH"/>
              <a:t> </a:t>
            </a:r>
            <a:r>
              <a:rPr lang="fr-CH" err="1"/>
              <a:t>level</a:t>
            </a:r>
            <a:endParaRPr lang="fr-CH"/>
          </a:p>
          <a:p>
            <a:pPr lvl="4"/>
            <a:r>
              <a:rPr lang="fr-CH" err="1"/>
              <a:t>Fifth</a:t>
            </a:r>
            <a:r>
              <a:rPr lang="fr-CH"/>
              <a:t> </a:t>
            </a:r>
            <a:r>
              <a:rPr lang="fr-CH" err="1"/>
              <a:t>level</a:t>
            </a:r>
            <a:endParaRPr lang="en-US"/>
          </a:p>
        </p:txBody>
      </p:sp>
      <p:sp>
        <p:nvSpPr>
          <p:cNvPr id="6" name="Footer Placeholder 5">
            <a:extLst>
              <a:ext uri="{FF2B5EF4-FFF2-40B4-BE49-F238E27FC236}">
                <a16:creationId xmlns:a16="http://schemas.microsoft.com/office/drawing/2014/main" id="{47715B9E-792A-8367-C57B-23708949F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7" name="Slide Number Placeholder 6">
            <a:extLst>
              <a:ext uri="{FF2B5EF4-FFF2-40B4-BE49-F238E27FC236}">
                <a16:creationId xmlns:a16="http://schemas.microsoft.com/office/drawing/2014/main" id="{7E2E2AB8-8FC9-AEAD-A27B-15E9A0BDEE50}"/>
              </a:ext>
            </a:extLst>
          </p:cNvPr>
          <p:cNvSpPr>
            <a:spLocks noGrp="1"/>
          </p:cNvSpPr>
          <p:nvPr>
            <p:ph type="sldNum" sz="quarter" idx="4"/>
          </p:nvPr>
        </p:nvSpPr>
        <p:spPr>
          <a:xfrm>
            <a:off x="8839200" y="6356349"/>
            <a:ext cx="2743200" cy="365125"/>
          </a:xfrm>
          <a:prstGeom prst="rect">
            <a:avLst/>
          </a:prstGeom>
        </p:spPr>
        <p:txBody>
          <a:bodyPr vert="horz" lIns="91440" tIns="45720" rIns="91440" bIns="45720" rtlCol="0" anchor="ctr"/>
          <a:lstStyle>
            <a:lvl1pPr algn="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D19C2576-A9F8-8741-8E7F-87600CB1545B}" type="slidenum">
              <a:rPr lang="en-GB" smtClean="0"/>
              <a:pPr/>
              <a:t>‹#›</a:t>
            </a:fld>
            <a:endParaRPr lang="en-GB"/>
          </a:p>
        </p:txBody>
      </p:sp>
      <p:sp>
        <p:nvSpPr>
          <p:cNvPr id="8" name="Date Placeholder 7">
            <a:extLst>
              <a:ext uri="{FF2B5EF4-FFF2-40B4-BE49-F238E27FC236}">
                <a16:creationId xmlns:a16="http://schemas.microsoft.com/office/drawing/2014/main" id="{A0B25385-E367-FC96-C46F-C80DF01C91FD}"/>
              </a:ext>
            </a:extLst>
          </p:cNvPr>
          <p:cNvSpPr>
            <a:spLocks noGrp="1"/>
          </p:cNvSpPr>
          <p:nvPr>
            <p:ph type="dt" sz="half" idx="2"/>
          </p:nvPr>
        </p:nvSpPr>
        <p:spPr>
          <a:xfrm>
            <a:off x="609600" y="6356349"/>
            <a:ext cx="2743200" cy="365125"/>
          </a:xfrm>
          <a:prstGeom prst="rect">
            <a:avLst/>
          </a:prstGeom>
        </p:spPr>
        <p:txBody>
          <a:bodyPr vert="horz" lIns="91440" tIns="45720" rIns="91440" bIns="45720" rtlCol="0" anchor="ctr"/>
          <a:lstStyle>
            <a:lvl1pPr algn="l">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B5C5F35E-5980-884E-B4FE-F65E21B09210}" type="datetimeFigureOut">
              <a:rPr lang="en-GB" smtClean="0"/>
              <a:pPr/>
              <a:t>12/09/2024</a:t>
            </a:fld>
            <a:endParaRPr lang="en-GB"/>
          </a:p>
        </p:txBody>
      </p:sp>
      <p:pic>
        <p:nvPicPr>
          <p:cNvPr id="5" name="Picture 4">
            <a:extLst>
              <a:ext uri="{FF2B5EF4-FFF2-40B4-BE49-F238E27FC236}">
                <a16:creationId xmlns:a16="http://schemas.microsoft.com/office/drawing/2014/main" id="{46DDC1CC-4C70-FA6C-1A56-74C811EFC61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05583" y="387353"/>
            <a:ext cx="2751454" cy="982662"/>
          </a:xfrm>
          <a:prstGeom prst="rect">
            <a:avLst/>
          </a:prstGeom>
        </p:spPr>
      </p:pic>
    </p:spTree>
    <p:extLst>
      <p:ext uri="{BB962C8B-B14F-4D97-AF65-F5344CB8AC3E}">
        <p14:creationId xmlns:p14="http://schemas.microsoft.com/office/powerpoint/2010/main" val="24971799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2" r:id="rId8"/>
  </p:sldLayoutIdLst>
  <p:hf sldNum="0" hdr="0" dt="0"/>
  <p:txStyles>
    <p:title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bon-compliance.wmo.int/"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gbon-compliance.wm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597C2DC-C8FF-D04C-AEF5-6B1BB4BCAC8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257ACB5-6892-A143-A4B1-E4A0CC5B1D04}"/>
              </a:ext>
            </a:extLst>
          </p:cNvPr>
          <p:cNvSpPr>
            <a:spLocks noGrp="1"/>
          </p:cNvSpPr>
          <p:nvPr>
            <p:ph type="ctrTitle" idx="4294967295"/>
          </p:nvPr>
        </p:nvSpPr>
        <p:spPr>
          <a:xfrm>
            <a:off x="551383" y="1913157"/>
            <a:ext cx="8433333" cy="3232876"/>
          </a:xfrm>
        </p:spPr>
        <p:txBody>
          <a:bodyPr>
            <a:normAutofit/>
          </a:bodyPr>
          <a:lstStyle/>
          <a:p>
            <a:pPr algn="l"/>
            <a:r>
              <a:rPr kumimoji="0" lang="en-US" sz="3200" i="0" u="none" strike="noStrike" kern="1200" cap="none" spc="0" normalizeH="0" baseline="0" noProof="0">
                <a:ln>
                  <a:noFill/>
                </a:ln>
                <a:solidFill>
                  <a:srgbClr val="112A42"/>
                </a:solidFill>
                <a:effectLst/>
                <a:uLnTx/>
                <a:uFillTx/>
                <a:latin typeface="Open Sans" panose="020B0606030504020204" pitchFamily="34" charset="0"/>
                <a:ea typeface="Open Sans" panose="020B0606030504020204" pitchFamily="34" charset="0"/>
                <a:cs typeface="Open Sans" panose="020B0606030504020204" pitchFamily="34" charset="0"/>
              </a:rPr>
              <a:t>Closing the Basic Weather and Climate Data Gaps in Africa for Effective Adaptation in Africa</a:t>
            </a:r>
            <a:br>
              <a:rPr kumimoji="0" lang="en-US" sz="3200" i="0" u="none" strike="noStrike" kern="1200" cap="none" spc="0" normalizeH="0" baseline="0" noProof="0">
                <a:ln>
                  <a:noFill/>
                </a:ln>
                <a:solidFill>
                  <a:srgbClr val="112A42"/>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3200" i="0" u="none" strike="noStrike" kern="1200" cap="none" spc="0" normalizeH="0" baseline="0" noProof="0">
                <a:ln>
                  <a:noFill/>
                </a:ln>
                <a:solidFill>
                  <a:srgbClr val="112A42"/>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200"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Session 1: Setting the scene</a:t>
            </a:r>
            <a:endParaRPr lang="de-DE">
              <a:solidFill>
                <a:schemeClr val="bg1"/>
              </a:solidFill>
            </a:endParaRPr>
          </a:p>
        </p:txBody>
      </p:sp>
      <p:sp>
        <p:nvSpPr>
          <p:cNvPr id="16" name="Untertitel 2">
            <a:extLst>
              <a:ext uri="{FF2B5EF4-FFF2-40B4-BE49-F238E27FC236}">
                <a16:creationId xmlns:a16="http://schemas.microsoft.com/office/drawing/2014/main" id="{CE664AA6-FCBD-2241-B2B9-8B8EDC894C4B}"/>
              </a:ext>
            </a:extLst>
          </p:cNvPr>
          <p:cNvSpPr txBox="1">
            <a:spLocks/>
          </p:cNvSpPr>
          <p:nvPr/>
        </p:nvSpPr>
        <p:spPr>
          <a:xfrm>
            <a:off x="551384" y="1148073"/>
            <a:ext cx="9865096" cy="576063"/>
          </a:xfrm>
          <a:prstGeom prst="rect">
            <a:avLst/>
          </a:prstGeom>
        </p:spPr>
        <p:txBody>
          <a:bodyPr vert="horz" lIns="121920" tIns="60960" rIns="121920" bIns="6096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eaLnBrk="1" hangingPunct="1">
              <a:lnSpc>
                <a:spcPct val="90000"/>
              </a:lnSpc>
              <a:spcBef>
                <a:spcPts val="750"/>
              </a:spcBef>
              <a:buFont typeface="Arial" panose="020B0604020202020204" pitchFamily="34" charset="0"/>
              <a:defRPr sz="2400" kern="1200">
                <a:solidFill>
                  <a:srgbClr val="112A42"/>
                </a:solidFill>
                <a:latin typeface="Segoe UI" panose="020B0502040204020203" pitchFamily="34" charset="0"/>
                <a:ea typeface="+mn-ea"/>
                <a:cs typeface="Segoe UI" panose="020B0502040204020203" pitchFamily="34" charset="0"/>
              </a:defRPr>
            </a:lvl1pPr>
            <a:lvl2pPr marL="342900" algn="ctr" defTabSz="685800" eaLnBrk="1" hangingPunct="1">
              <a:lnSpc>
                <a:spcPct val="90000"/>
              </a:lnSpc>
              <a:spcBef>
                <a:spcPts val="375"/>
              </a:spcBef>
              <a:buFont typeface="Arial" panose="020B0604020202020204" pitchFamily="34" charset="0"/>
              <a:defRPr sz="1500" kern="1200">
                <a:solidFill>
                  <a:schemeClr val="tx1"/>
                </a:solidFill>
                <a:latin typeface="+mn-lt"/>
                <a:ea typeface="+mn-ea"/>
                <a:cs typeface="+mn-cs"/>
              </a:defRPr>
            </a:lvl2pPr>
            <a:lvl3pPr marL="685800" algn="ctr" defTabSz="685800" eaLnBrk="1" hangingPunct="1">
              <a:lnSpc>
                <a:spcPct val="90000"/>
              </a:lnSpc>
              <a:spcBef>
                <a:spcPts val="375"/>
              </a:spcBef>
              <a:buFont typeface="Arial" panose="020B0604020202020204" pitchFamily="34" charset="0"/>
              <a:defRPr sz="1350" kern="1200">
                <a:solidFill>
                  <a:schemeClr val="tx1"/>
                </a:solidFill>
                <a:latin typeface="+mn-lt"/>
                <a:ea typeface="+mn-ea"/>
                <a:cs typeface="+mn-cs"/>
              </a:defRPr>
            </a:lvl3pPr>
            <a:lvl4pPr marL="10287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4pPr>
            <a:lvl5pPr marL="13716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5pPr>
            <a:lvl6pPr marL="17145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6pPr>
            <a:lvl7pPr marL="20574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7pPr>
            <a:lvl8pPr marL="24003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8pPr>
            <a:lvl9pPr marL="27432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9pPr>
          </a:lstStyle>
          <a:p>
            <a:endParaRPr lang="de-DE">
              <a:solidFill>
                <a:srgbClr val="1C3454"/>
              </a:solidFill>
            </a:endParaRPr>
          </a:p>
        </p:txBody>
      </p:sp>
      <p:sp>
        <p:nvSpPr>
          <p:cNvPr id="5" name="Text Placeholder 4">
            <a:extLst>
              <a:ext uri="{FF2B5EF4-FFF2-40B4-BE49-F238E27FC236}">
                <a16:creationId xmlns:a16="http://schemas.microsoft.com/office/drawing/2014/main" id="{B49BAE2B-008E-72FB-BC7A-C3349764869C}"/>
              </a:ext>
            </a:extLst>
          </p:cNvPr>
          <p:cNvSpPr>
            <a:spLocks noGrp="1"/>
          </p:cNvSpPr>
          <p:nvPr>
            <p:ph type="body" sz="quarter" idx="10"/>
          </p:nvPr>
        </p:nvSpPr>
        <p:spPr>
          <a:xfrm>
            <a:off x="551384" y="1343243"/>
            <a:ext cx="10107612" cy="569912"/>
          </a:xfrm>
        </p:spPr>
        <p:txBody>
          <a:bodyPr/>
          <a:lstStyle/>
          <a:p>
            <a:r>
              <a:rPr lang="en-CH"/>
              <a:t>11 – 13 September 2024</a:t>
            </a:r>
            <a:endParaRPr lang="en-GB"/>
          </a:p>
        </p:txBody>
      </p:sp>
      <p:cxnSp>
        <p:nvCxnSpPr>
          <p:cNvPr id="6" name="Straight Connector 5">
            <a:extLst>
              <a:ext uri="{FF2B5EF4-FFF2-40B4-BE49-F238E27FC236}">
                <a16:creationId xmlns:a16="http://schemas.microsoft.com/office/drawing/2014/main" id="{01613DAA-5F2F-FDF0-8180-C328E094E81D}"/>
              </a:ext>
            </a:extLst>
          </p:cNvPr>
          <p:cNvCxnSpPr/>
          <p:nvPr/>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508C05-9087-170C-AA3D-19A24DC71FF0}"/>
              </a:ext>
            </a:extLst>
          </p:cNvPr>
          <p:cNvCxnSpPr/>
          <p:nvPr/>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pic>
        <p:nvPicPr>
          <p:cNvPr id="4" name="Picture 4" descr="Free High-Quality African Development Bank Logo Transparent for Creative  Design">
            <a:extLst>
              <a:ext uri="{FF2B5EF4-FFF2-40B4-BE49-F238E27FC236}">
                <a16:creationId xmlns:a16="http://schemas.microsoft.com/office/drawing/2014/main" id="{BC55E82C-99DB-E84E-BC0A-549DFD6948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64" b="25140"/>
          <a:stretch/>
        </p:blipFill>
        <p:spPr bwMode="auto">
          <a:xfrm>
            <a:off x="667915" y="344195"/>
            <a:ext cx="1778313" cy="84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729F-2F8F-D276-96CF-79C407D9DE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86ECE7-4BC7-1E5B-BD0A-356086A8091D}"/>
              </a:ext>
            </a:extLst>
          </p:cNvPr>
          <p:cNvSpPr txBox="1"/>
          <p:nvPr/>
        </p:nvSpPr>
        <p:spPr>
          <a:xfrm>
            <a:off x="3819728" y="6079330"/>
            <a:ext cx="3264805" cy="369332"/>
          </a:xfrm>
          <a:prstGeom prst="rect">
            <a:avLst/>
          </a:prstGeom>
          <a:noFill/>
        </p:spPr>
        <p:txBody>
          <a:bodyPr wrap="none" rtlCol="0">
            <a:spAutoFit/>
          </a:bodyPr>
          <a:lstStyle/>
          <a:p>
            <a:r>
              <a:rPr lang="fr-FR">
                <a:hlinkClick r:id="rId2"/>
              </a:rPr>
              <a:t>GBON compliance app (wmo.int)</a:t>
            </a:r>
            <a:endParaRPr lang="en-CH"/>
          </a:p>
        </p:txBody>
      </p:sp>
      <p:sp>
        <p:nvSpPr>
          <p:cNvPr id="3" name="TextBox 2">
            <a:extLst>
              <a:ext uri="{FF2B5EF4-FFF2-40B4-BE49-F238E27FC236}">
                <a16:creationId xmlns:a16="http://schemas.microsoft.com/office/drawing/2014/main" id="{7D10A571-59BD-DAA9-6927-DFCD2E8E8E6E}"/>
              </a:ext>
            </a:extLst>
          </p:cNvPr>
          <p:cNvSpPr txBox="1"/>
          <p:nvPr/>
        </p:nvSpPr>
        <p:spPr>
          <a:xfrm>
            <a:off x="3819728" y="103980"/>
            <a:ext cx="4359623" cy="400110"/>
          </a:xfrm>
          <a:prstGeom prst="rect">
            <a:avLst/>
          </a:prstGeom>
          <a:noFill/>
        </p:spPr>
        <p:txBody>
          <a:bodyPr wrap="square" rtlCol="0">
            <a:spAutoFit/>
          </a:bodyPr>
          <a:lstStyle/>
          <a:p>
            <a:r>
              <a:rPr lang="en-CH" b="1">
                <a:latin typeface="Open Sans" panose="020B0606030504020204" pitchFamily="34" charset="0"/>
                <a:ea typeface="Open Sans" panose="020B0606030504020204" pitchFamily="34" charset="0"/>
                <a:cs typeface="Open Sans" panose="020B0606030504020204" pitchFamily="34" charset="0"/>
              </a:rPr>
              <a:t>GBON Compliance in Q2 2024 </a:t>
            </a:r>
            <a:endParaRPr lang="en-GB" b="1">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D8EB7016-5E1E-28BD-B238-234DC7CD3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34" y="1195002"/>
            <a:ext cx="4847068" cy="4467996"/>
          </a:xfrm>
          <a:prstGeom prst="rect">
            <a:avLst/>
          </a:prstGeom>
        </p:spPr>
      </p:pic>
      <p:pic>
        <p:nvPicPr>
          <p:cNvPr id="18" name="Picture 17">
            <a:extLst>
              <a:ext uri="{FF2B5EF4-FFF2-40B4-BE49-F238E27FC236}">
                <a16:creationId xmlns:a16="http://schemas.microsoft.com/office/drawing/2014/main" id="{8EC7C83D-7198-74B1-312C-DDCB000B3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030" y="1147450"/>
            <a:ext cx="4847068" cy="4467996"/>
          </a:xfrm>
          <a:prstGeom prst="rect">
            <a:avLst/>
          </a:prstGeom>
        </p:spPr>
      </p:pic>
      <p:pic>
        <p:nvPicPr>
          <p:cNvPr id="20" name="Picture 19">
            <a:extLst>
              <a:ext uri="{FF2B5EF4-FFF2-40B4-BE49-F238E27FC236}">
                <a16:creationId xmlns:a16="http://schemas.microsoft.com/office/drawing/2014/main" id="{81750313-6E60-2BBE-82DC-272B5C129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429115"/>
            <a:ext cx="1867041" cy="2380657"/>
          </a:xfrm>
          <a:prstGeom prst="rect">
            <a:avLst/>
          </a:prstGeom>
        </p:spPr>
      </p:pic>
      <p:pic>
        <p:nvPicPr>
          <p:cNvPr id="22" name="Picture 21">
            <a:extLst>
              <a:ext uri="{FF2B5EF4-FFF2-40B4-BE49-F238E27FC236}">
                <a16:creationId xmlns:a16="http://schemas.microsoft.com/office/drawing/2014/main" id="{46C94105-1324-4A95-322C-13926070E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00" y="3429000"/>
            <a:ext cx="1867041" cy="2874406"/>
          </a:xfrm>
          <a:prstGeom prst="rect">
            <a:avLst/>
          </a:prstGeom>
        </p:spPr>
      </p:pic>
      <p:sp>
        <p:nvSpPr>
          <p:cNvPr id="23" name="TextBox 22">
            <a:extLst>
              <a:ext uri="{FF2B5EF4-FFF2-40B4-BE49-F238E27FC236}">
                <a16:creationId xmlns:a16="http://schemas.microsoft.com/office/drawing/2014/main" id="{4722C7DA-A69A-B05E-EA97-3F057827416F}"/>
              </a:ext>
            </a:extLst>
          </p:cNvPr>
          <p:cNvSpPr txBox="1"/>
          <p:nvPr/>
        </p:nvSpPr>
        <p:spPr>
          <a:xfrm>
            <a:off x="2054363" y="715591"/>
            <a:ext cx="4359623" cy="400110"/>
          </a:xfrm>
          <a:prstGeom prst="rect">
            <a:avLst/>
          </a:prstGeom>
          <a:noFill/>
        </p:spPr>
        <p:txBody>
          <a:bodyPr wrap="square" rtlCol="0">
            <a:spAutoFit/>
          </a:bodyPr>
          <a:lstStyle/>
          <a:p>
            <a:r>
              <a:rPr lang="en-CH" i="1">
                <a:latin typeface="Open Sans" panose="020B0606030504020204" pitchFamily="34" charset="0"/>
                <a:ea typeface="Open Sans" panose="020B0606030504020204" pitchFamily="34" charset="0"/>
                <a:cs typeface="Open Sans" panose="020B0606030504020204" pitchFamily="34" charset="0"/>
              </a:rPr>
              <a:t>surface observations</a:t>
            </a:r>
            <a:endParaRPr lang="en-GB" i="1">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FA11EC15-A6D9-6898-9E51-F03C7D2197E5}"/>
              </a:ext>
            </a:extLst>
          </p:cNvPr>
          <p:cNvSpPr txBox="1"/>
          <p:nvPr/>
        </p:nvSpPr>
        <p:spPr>
          <a:xfrm>
            <a:off x="7833027" y="687851"/>
            <a:ext cx="4359623" cy="400110"/>
          </a:xfrm>
          <a:prstGeom prst="rect">
            <a:avLst/>
          </a:prstGeom>
          <a:noFill/>
        </p:spPr>
        <p:txBody>
          <a:bodyPr wrap="square" rtlCol="0">
            <a:spAutoFit/>
          </a:bodyPr>
          <a:lstStyle/>
          <a:p>
            <a:r>
              <a:rPr lang="en-CH" i="1">
                <a:latin typeface="Open Sans" panose="020B0606030504020204" pitchFamily="34" charset="0"/>
                <a:ea typeface="Open Sans" panose="020B0606030504020204" pitchFamily="34" charset="0"/>
                <a:cs typeface="Open Sans" panose="020B0606030504020204" pitchFamily="34" charset="0"/>
              </a:rPr>
              <a:t>upper air observations</a:t>
            </a:r>
            <a:endParaRPr lang="en-GB"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074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22FBE3A5-05F3-1862-28D7-191203520DA7}"/>
              </a:ext>
            </a:extLst>
          </p:cNvPr>
          <p:cNvSpPr txBox="1">
            <a:spLocks/>
          </p:cNvSpPr>
          <p:nvPr/>
        </p:nvSpPr>
        <p:spPr>
          <a:xfrm>
            <a:off x="748060" y="64127"/>
            <a:ext cx="10839284" cy="8912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H" sz="2800" b="1" i="0" u="none" strike="noStrike" kern="1200" cap="none" spc="0" normalizeH="0" baseline="0" noProof="0">
                <a:ln>
                  <a:noFill/>
                </a:ln>
                <a:solidFill>
                  <a:srgbClr val="185980"/>
                </a:solidFill>
                <a:effectLst/>
                <a:uLnTx/>
                <a:uFillTx/>
                <a:latin typeface="Segoe UI" panose="020B0502040204020203" pitchFamily="34" charset="0"/>
                <a:ea typeface="+mj-ea"/>
                <a:cs typeface="Segoe UI" panose="020B0502040204020203" pitchFamily="34" charset="0"/>
                <a:sym typeface="Helvetica"/>
              </a:rPr>
              <a:t>GBON compliance: tools and criteria</a:t>
            </a:r>
            <a:endParaRPr kumimoji="0" lang="en-US" sz="2800" b="1" i="0" u="none" strike="noStrike" kern="1200" cap="none" spc="0" normalizeH="0" baseline="0" noProof="0">
              <a:ln>
                <a:noFill/>
              </a:ln>
              <a:solidFill>
                <a:srgbClr val="185980"/>
              </a:solidFill>
              <a:effectLst/>
              <a:uLnTx/>
              <a:uFillTx/>
              <a:latin typeface="Segoe UI" panose="020B0502040204020203" pitchFamily="34" charset="0"/>
              <a:ea typeface="+mj-ea"/>
              <a:cs typeface="Segoe UI" panose="020B0502040204020203" pitchFamily="34" charset="0"/>
              <a:sym typeface="Helvetica"/>
            </a:endParaRPr>
          </a:p>
        </p:txBody>
      </p:sp>
      <p:grpSp>
        <p:nvGrpSpPr>
          <p:cNvPr id="46" name="Group 45">
            <a:extLst>
              <a:ext uri="{FF2B5EF4-FFF2-40B4-BE49-F238E27FC236}">
                <a16:creationId xmlns:a16="http://schemas.microsoft.com/office/drawing/2014/main" id="{B7C28A94-0F75-D5BB-4D8A-DAF3ACAE791C}"/>
              </a:ext>
            </a:extLst>
          </p:cNvPr>
          <p:cNvGrpSpPr/>
          <p:nvPr/>
        </p:nvGrpSpPr>
        <p:grpSpPr>
          <a:xfrm>
            <a:off x="9866774" y="2947256"/>
            <a:ext cx="1660358" cy="1865368"/>
            <a:chOff x="9866774" y="2947256"/>
            <a:chExt cx="1660358" cy="1865368"/>
          </a:xfrm>
        </p:grpSpPr>
        <p:pic>
          <p:nvPicPr>
            <p:cNvPr id="10" name="Picture 9" descr="A picture containing clipart, silhouette, art, illustration&#10;&#10;Description automatically generated">
              <a:extLst>
                <a:ext uri="{FF2B5EF4-FFF2-40B4-BE49-F238E27FC236}">
                  <a16:creationId xmlns:a16="http://schemas.microsoft.com/office/drawing/2014/main" id="{580F4C4A-AD36-262E-17FB-5435C3043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665" y="2947256"/>
              <a:ext cx="1022449" cy="1026555"/>
            </a:xfrm>
            <a:prstGeom prst="rect">
              <a:avLst/>
            </a:prstGeom>
          </p:spPr>
        </p:pic>
        <p:sp>
          <p:nvSpPr>
            <p:cNvPr id="13" name="TextBox 12">
              <a:extLst>
                <a:ext uri="{FF2B5EF4-FFF2-40B4-BE49-F238E27FC236}">
                  <a16:creationId xmlns:a16="http://schemas.microsoft.com/office/drawing/2014/main" id="{51FC313D-D6C4-9306-C08F-111B718B3406}"/>
                </a:ext>
              </a:extLst>
            </p:cNvPr>
            <p:cNvSpPr txBox="1"/>
            <p:nvPr/>
          </p:nvSpPr>
          <p:spPr>
            <a:xfrm>
              <a:off x="9866774" y="4166293"/>
              <a:ext cx="1660358" cy="64633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rPr>
                <a:t>G</a:t>
              </a: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rPr>
                <a:t>lobal NWP</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rPr>
                <a:t>centre</a:t>
              </a:r>
              <a:endParaRPr kumimoji="0" lang="en-GB"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endParaRPr>
            </a:p>
          </p:txBody>
        </p:sp>
      </p:grpSp>
      <p:grpSp>
        <p:nvGrpSpPr>
          <p:cNvPr id="39" name="Group 38">
            <a:extLst>
              <a:ext uri="{FF2B5EF4-FFF2-40B4-BE49-F238E27FC236}">
                <a16:creationId xmlns:a16="http://schemas.microsoft.com/office/drawing/2014/main" id="{C2B0EEDE-8291-6FFE-E5E6-FB0B7D773939}"/>
              </a:ext>
            </a:extLst>
          </p:cNvPr>
          <p:cNvGrpSpPr/>
          <p:nvPr/>
        </p:nvGrpSpPr>
        <p:grpSpPr>
          <a:xfrm>
            <a:off x="1083233" y="2784374"/>
            <a:ext cx="1660358" cy="1323808"/>
            <a:chOff x="1083233" y="2784374"/>
            <a:chExt cx="1660358" cy="1323808"/>
          </a:xfrm>
        </p:grpSpPr>
        <p:pic>
          <p:nvPicPr>
            <p:cNvPr id="6" name="Picture 5" descr="A black and white image of a tower&#10;&#10;Description automatically generated with low confidence">
              <a:extLst>
                <a:ext uri="{FF2B5EF4-FFF2-40B4-BE49-F238E27FC236}">
                  <a16:creationId xmlns:a16="http://schemas.microsoft.com/office/drawing/2014/main" id="{35E9D1D4-1364-D884-F917-4CDACCFD0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912" y="2784374"/>
              <a:ext cx="1143000" cy="1143000"/>
            </a:xfrm>
            <a:prstGeom prst="rect">
              <a:avLst/>
            </a:prstGeom>
            <a:ln>
              <a:noFill/>
            </a:ln>
          </p:spPr>
        </p:pic>
        <p:sp>
          <p:nvSpPr>
            <p:cNvPr id="12" name="TextBox 11">
              <a:extLst>
                <a:ext uri="{FF2B5EF4-FFF2-40B4-BE49-F238E27FC236}">
                  <a16:creationId xmlns:a16="http://schemas.microsoft.com/office/drawing/2014/main" id="{71A4120F-7B40-3FD2-96AD-E38AAA271F8E}"/>
                </a:ext>
              </a:extLst>
            </p:cNvPr>
            <p:cNvSpPr txBox="1"/>
            <p:nvPr/>
          </p:nvSpPr>
          <p:spPr>
            <a:xfrm>
              <a:off x="1083233" y="3738850"/>
              <a:ext cx="1660358" cy="369332"/>
            </a:xfrm>
            <a:prstGeom prst="rect">
              <a:avLst/>
            </a:prstGeom>
            <a:noFill/>
            <a:ln>
              <a:no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Station</a:t>
              </a:r>
              <a:endParaRPr kumimoji="0" lang="en-GB"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grpSp>
      <p:grpSp>
        <p:nvGrpSpPr>
          <p:cNvPr id="43" name="Group 42">
            <a:extLst>
              <a:ext uri="{FF2B5EF4-FFF2-40B4-BE49-F238E27FC236}">
                <a16:creationId xmlns:a16="http://schemas.microsoft.com/office/drawing/2014/main" id="{95267056-59B9-99C6-0BD4-73266E174A8A}"/>
              </a:ext>
            </a:extLst>
          </p:cNvPr>
          <p:cNvGrpSpPr/>
          <p:nvPr/>
        </p:nvGrpSpPr>
        <p:grpSpPr>
          <a:xfrm>
            <a:off x="3269846" y="3031717"/>
            <a:ext cx="1660358" cy="1918382"/>
            <a:chOff x="3269846" y="3031717"/>
            <a:chExt cx="1660358" cy="1918382"/>
          </a:xfrm>
        </p:grpSpPr>
        <p:pic>
          <p:nvPicPr>
            <p:cNvPr id="17" name="Graphic 16" descr="Server with solid fill">
              <a:extLst>
                <a:ext uri="{FF2B5EF4-FFF2-40B4-BE49-F238E27FC236}">
                  <a16:creationId xmlns:a16="http://schemas.microsoft.com/office/drawing/2014/main" id="{71CA9DA0-A885-80EF-615E-D001A6743E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9809" y="3031717"/>
              <a:ext cx="561717" cy="561717"/>
            </a:xfrm>
            <a:prstGeom prst="rect">
              <a:avLst/>
            </a:prstGeom>
          </p:spPr>
        </p:pic>
        <p:sp>
          <p:nvSpPr>
            <p:cNvPr id="19" name="TextBox 18">
              <a:extLst>
                <a:ext uri="{FF2B5EF4-FFF2-40B4-BE49-F238E27FC236}">
                  <a16:creationId xmlns:a16="http://schemas.microsoft.com/office/drawing/2014/main" id="{5F4FE784-EAC0-735E-0061-68500EB21F5F}"/>
                </a:ext>
              </a:extLst>
            </p:cNvPr>
            <p:cNvSpPr txBox="1"/>
            <p:nvPr/>
          </p:nvSpPr>
          <p:spPr>
            <a:xfrm>
              <a:off x="3269846" y="3995992"/>
              <a:ext cx="1660358" cy="95410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D</a:t>
              </a:r>
              <a:r>
                <a:rPr kumimoji="0" lang="en-CH" sz="1800" b="0" i="0" u="none" strike="noStrike" kern="0" cap="none" spc="0" normalizeH="0" baseline="0" noProof="0" err="1">
                  <a:ln>
                    <a:noFill/>
                  </a:ln>
                  <a:solidFill>
                    <a:srgbClr val="000000"/>
                  </a:solidFill>
                  <a:effectLst/>
                  <a:uLnTx/>
                  <a:uFillTx/>
                  <a:latin typeface="Segoe UI" panose="020B0502040204020203" pitchFamily="34" charset="0"/>
                  <a:ea typeface="+mj-ea"/>
                  <a:cs typeface="Segoe UI" panose="020B0502040204020203" pitchFamily="34" charset="0"/>
                  <a:sym typeface="Helvetica"/>
                </a:rPr>
                <a:t>ata</a:t>
              </a:r>
              <a:endParaRPr kumimoji="0" lang="en-CH"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processing</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centre</a:t>
              </a:r>
              <a:endParaRPr kumimoji="0" lang="en-GB" sz="1800" b="0" i="0"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grpSp>
      <p:sp>
        <p:nvSpPr>
          <p:cNvPr id="25" name="TextBox 24">
            <a:extLst>
              <a:ext uri="{FF2B5EF4-FFF2-40B4-BE49-F238E27FC236}">
                <a16:creationId xmlns:a16="http://schemas.microsoft.com/office/drawing/2014/main" id="{6FE68182-9931-30C4-5767-663F880E011B}"/>
              </a:ext>
            </a:extLst>
          </p:cNvPr>
          <p:cNvSpPr txBox="1"/>
          <p:nvPr/>
        </p:nvSpPr>
        <p:spPr>
          <a:xfrm>
            <a:off x="807717" y="4461705"/>
            <a:ext cx="2825319" cy="1477328"/>
          </a:xfrm>
          <a:prstGeom prst="rect">
            <a:avLst/>
          </a:prstGeom>
          <a:noFill/>
        </p:spPr>
        <p:txBody>
          <a:bodyPr wrap="square" rtlCol="0">
            <a:spAutoFit/>
          </a:bodyPr>
          <a:lstStyle/>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Consumables</a:t>
            </a: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Trained operators</a:t>
            </a: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Regular maintenance and calibration</a:t>
            </a: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CH" sz="1800" i="1">
                <a:latin typeface="Segoe UI" panose="020B0502040204020203" pitchFamily="34" charset="0"/>
                <a:cs typeface="Segoe UI" panose="020B0502040204020203" pitchFamily="34" charset="0"/>
              </a:rPr>
              <a:t>Correct metadata</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grpSp>
        <p:nvGrpSpPr>
          <p:cNvPr id="40" name="Group 39">
            <a:extLst>
              <a:ext uri="{FF2B5EF4-FFF2-40B4-BE49-F238E27FC236}">
                <a16:creationId xmlns:a16="http://schemas.microsoft.com/office/drawing/2014/main" id="{5473ED67-CB06-ABD0-133B-3B90313C89D5}"/>
              </a:ext>
            </a:extLst>
          </p:cNvPr>
          <p:cNvGrpSpPr/>
          <p:nvPr/>
        </p:nvGrpSpPr>
        <p:grpSpPr>
          <a:xfrm>
            <a:off x="667948" y="2244604"/>
            <a:ext cx="2490928" cy="2022927"/>
            <a:chOff x="667948" y="2244604"/>
            <a:chExt cx="2490928" cy="2022927"/>
          </a:xfrm>
        </p:grpSpPr>
        <p:sp>
          <p:nvSpPr>
            <p:cNvPr id="18" name="Rectangle: Rounded Corners 17">
              <a:extLst>
                <a:ext uri="{FF2B5EF4-FFF2-40B4-BE49-F238E27FC236}">
                  <a16:creationId xmlns:a16="http://schemas.microsoft.com/office/drawing/2014/main" id="{1932F185-5DD2-603C-F7C1-30853E69B730}"/>
                </a:ext>
              </a:extLst>
            </p:cNvPr>
            <p:cNvSpPr/>
            <p:nvPr/>
          </p:nvSpPr>
          <p:spPr>
            <a:xfrm>
              <a:off x="1249774" y="2731265"/>
              <a:ext cx="1327276" cy="153626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Helvetica"/>
              </a:endParaRPr>
            </a:p>
          </p:txBody>
        </p:sp>
        <p:sp>
          <p:nvSpPr>
            <p:cNvPr id="26" name="TextBox 25">
              <a:extLst>
                <a:ext uri="{FF2B5EF4-FFF2-40B4-BE49-F238E27FC236}">
                  <a16:creationId xmlns:a16="http://schemas.microsoft.com/office/drawing/2014/main" id="{9A3960DB-BDAC-4DC2-C7EB-4FE557BF8BA6}"/>
                </a:ext>
              </a:extLst>
            </p:cNvPr>
            <p:cNvSpPr txBox="1"/>
            <p:nvPr/>
          </p:nvSpPr>
          <p:spPr>
            <a:xfrm>
              <a:off x="667948" y="2244604"/>
              <a:ext cx="2490928"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Security</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grpSp>
      <p:grpSp>
        <p:nvGrpSpPr>
          <p:cNvPr id="41" name="Group 40">
            <a:extLst>
              <a:ext uri="{FF2B5EF4-FFF2-40B4-BE49-F238E27FC236}">
                <a16:creationId xmlns:a16="http://schemas.microsoft.com/office/drawing/2014/main" id="{A9BFFC70-5F06-809D-EBAB-A87783B3B934}"/>
              </a:ext>
            </a:extLst>
          </p:cNvPr>
          <p:cNvGrpSpPr/>
          <p:nvPr/>
        </p:nvGrpSpPr>
        <p:grpSpPr>
          <a:xfrm>
            <a:off x="100590" y="3143076"/>
            <a:ext cx="1126572" cy="790893"/>
            <a:chOff x="100590" y="3143076"/>
            <a:chExt cx="1126572" cy="790893"/>
          </a:xfrm>
        </p:grpSpPr>
        <p:sp>
          <p:nvSpPr>
            <p:cNvPr id="27" name="TextBox 26">
              <a:extLst>
                <a:ext uri="{FF2B5EF4-FFF2-40B4-BE49-F238E27FC236}">
                  <a16:creationId xmlns:a16="http://schemas.microsoft.com/office/drawing/2014/main" id="{A8151251-714E-9B1C-9226-D585FD2066DD}"/>
                </a:ext>
              </a:extLst>
            </p:cNvPr>
            <p:cNvSpPr txBox="1"/>
            <p:nvPr/>
          </p:nvSpPr>
          <p:spPr>
            <a:xfrm>
              <a:off x="100590" y="3143076"/>
              <a:ext cx="1126572"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Power</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pic>
          <p:nvPicPr>
            <p:cNvPr id="29" name="Graphic 28" descr="High voltage with solid fill">
              <a:extLst>
                <a:ext uri="{FF2B5EF4-FFF2-40B4-BE49-F238E27FC236}">
                  <a16:creationId xmlns:a16="http://schemas.microsoft.com/office/drawing/2014/main" id="{368ECDE5-B416-E6CF-38F4-A9F718A62E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990" y="3543186"/>
              <a:ext cx="390783" cy="390783"/>
            </a:xfrm>
            <a:prstGeom prst="rect">
              <a:avLst/>
            </a:prstGeom>
          </p:spPr>
        </p:pic>
      </p:grpSp>
      <p:grpSp>
        <p:nvGrpSpPr>
          <p:cNvPr id="45" name="Group 44">
            <a:extLst>
              <a:ext uri="{FF2B5EF4-FFF2-40B4-BE49-F238E27FC236}">
                <a16:creationId xmlns:a16="http://schemas.microsoft.com/office/drawing/2014/main" id="{E6435A99-EBEC-94C4-DEDF-70F585C0D3A4}"/>
              </a:ext>
            </a:extLst>
          </p:cNvPr>
          <p:cNvGrpSpPr/>
          <p:nvPr/>
        </p:nvGrpSpPr>
        <p:grpSpPr>
          <a:xfrm>
            <a:off x="5564234" y="2784374"/>
            <a:ext cx="3941072" cy="2138429"/>
            <a:chOff x="5564234" y="2784374"/>
            <a:chExt cx="3941072" cy="2138429"/>
          </a:xfrm>
        </p:grpSpPr>
        <p:pic>
          <p:nvPicPr>
            <p:cNvPr id="14" name="Picture 13">
              <a:extLst>
                <a:ext uri="{FF2B5EF4-FFF2-40B4-BE49-F238E27FC236}">
                  <a16:creationId xmlns:a16="http://schemas.microsoft.com/office/drawing/2014/main" id="{3CB64738-2B40-B40E-DB2A-A614A8B2CC98}"/>
                </a:ext>
              </a:extLst>
            </p:cNvPr>
            <p:cNvPicPr>
              <a:picLocks noChangeAspect="1"/>
            </p:cNvPicPr>
            <p:nvPr/>
          </p:nvPicPr>
          <p:blipFill>
            <a:blip r:embed="rId9"/>
            <a:stretch>
              <a:fillRect/>
            </a:stretch>
          </p:blipFill>
          <p:spPr>
            <a:xfrm>
              <a:off x="5951452" y="3001834"/>
              <a:ext cx="840205" cy="840205"/>
            </a:xfrm>
            <a:prstGeom prst="rect">
              <a:avLst/>
            </a:prstGeom>
          </p:spPr>
        </p:pic>
        <p:sp>
          <p:nvSpPr>
            <p:cNvPr id="15" name="TextBox 14">
              <a:extLst>
                <a:ext uri="{FF2B5EF4-FFF2-40B4-BE49-F238E27FC236}">
                  <a16:creationId xmlns:a16="http://schemas.microsoft.com/office/drawing/2014/main" id="{6D515760-DB0A-F43C-6BC8-B921B19D89AB}"/>
                </a:ext>
              </a:extLst>
            </p:cNvPr>
            <p:cNvSpPr txBox="1"/>
            <p:nvPr/>
          </p:nvSpPr>
          <p:spPr>
            <a:xfrm>
              <a:off x="5564234" y="3968696"/>
              <a:ext cx="1660358" cy="95410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rPr>
                <a:t>WMO</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rPr>
                <a:t>Information</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rPr>
                <a:t>System</a:t>
              </a:r>
              <a:endParaRPr kumimoji="0" lang="en-GB" sz="1800" b="0" i="0" u="none" strike="noStrike" kern="0" cap="none" spc="0" normalizeH="0" baseline="0" noProof="0">
                <a:ln>
                  <a:noFill/>
                </a:ln>
                <a:solidFill>
                  <a:srgbClr val="0070C0"/>
                </a:solidFill>
                <a:effectLst/>
                <a:uLnTx/>
                <a:uFillTx/>
                <a:latin typeface="Segoe UI" panose="020B0502040204020203" pitchFamily="34" charset="0"/>
                <a:ea typeface="+mj-ea"/>
                <a:cs typeface="Segoe UI" panose="020B0502040204020203" pitchFamily="34" charset="0"/>
                <a:sym typeface="Helvetica"/>
              </a:endParaRPr>
            </a:p>
          </p:txBody>
        </p:sp>
        <p:sp>
          <p:nvSpPr>
            <p:cNvPr id="31" name="Arrow: Right 30">
              <a:extLst>
                <a:ext uri="{FF2B5EF4-FFF2-40B4-BE49-F238E27FC236}">
                  <a16:creationId xmlns:a16="http://schemas.microsoft.com/office/drawing/2014/main" id="{648D3C32-F9BD-5279-3E39-1F7DEBEE2B2C}"/>
                </a:ext>
              </a:extLst>
            </p:cNvPr>
            <p:cNvSpPr/>
            <p:nvPr/>
          </p:nvSpPr>
          <p:spPr>
            <a:xfrm>
              <a:off x="5703522" y="2784374"/>
              <a:ext cx="3801784" cy="1323439"/>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42" name="Group 41">
            <a:extLst>
              <a:ext uri="{FF2B5EF4-FFF2-40B4-BE49-F238E27FC236}">
                <a16:creationId xmlns:a16="http://schemas.microsoft.com/office/drawing/2014/main" id="{FB25B88F-2F2E-E847-B227-F581BB7FD6EF}"/>
              </a:ext>
            </a:extLst>
          </p:cNvPr>
          <p:cNvGrpSpPr/>
          <p:nvPr/>
        </p:nvGrpSpPr>
        <p:grpSpPr>
          <a:xfrm>
            <a:off x="2460848" y="3091854"/>
            <a:ext cx="1344897" cy="415374"/>
            <a:chOff x="2460848" y="3091854"/>
            <a:chExt cx="1344897" cy="415374"/>
          </a:xfrm>
        </p:grpSpPr>
        <p:sp>
          <p:nvSpPr>
            <p:cNvPr id="30" name="TextBox 29">
              <a:extLst>
                <a:ext uri="{FF2B5EF4-FFF2-40B4-BE49-F238E27FC236}">
                  <a16:creationId xmlns:a16="http://schemas.microsoft.com/office/drawing/2014/main" id="{4AE0F8BE-AEC9-4779-F359-F50C18B8F0CD}"/>
                </a:ext>
              </a:extLst>
            </p:cNvPr>
            <p:cNvSpPr txBox="1"/>
            <p:nvPr/>
          </p:nvSpPr>
          <p:spPr>
            <a:xfrm>
              <a:off x="2634395" y="3091854"/>
              <a:ext cx="997802"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Comms</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cxnSp>
          <p:nvCxnSpPr>
            <p:cNvPr id="35" name="Straight Arrow Connector 34">
              <a:extLst>
                <a:ext uri="{FF2B5EF4-FFF2-40B4-BE49-F238E27FC236}">
                  <a16:creationId xmlns:a16="http://schemas.microsoft.com/office/drawing/2014/main" id="{7959A4C8-89A3-9DE8-8951-80B13C793933}"/>
                </a:ext>
              </a:extLst>
            </p:cNvPr>
            <p:cNvCxnSpPr/>
            <p:nvPr/>
          </p:nvCxnSpPr>
          <p:spPr>
            <a:xfrm>
              <a:off x="2460848" y="3507228"/>
              <a:ext cx="13448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80D6086-237D-0597-9BDB-E02F7F91378D}"/>
              </a:ext>
            </a:extLst>
          </p:cNvPr>
          <p:cNvGrpSpPr/>
          <p:nvPr/>
        </p:nvGrpSpPr>
        <p:grpSpPr>
          <a:xfrm>
            <a:off x="4284108" y="3072921"/>
            <a:ext cx="1327276" cy="923330"/>
            <a:chOff x="4284108" y="3072921"/>
            <a:chExt cx="1327276" cy="923330"/>
          </a:xfrm>
        </p:grpSpPr>
        <p:sp>
          <p:nvSpPr>
            <p:cNvPr id="32" name="TextBox 31">
              <a:extLst>
                <a:ext uri="{FF2B5EF4-FFF2-40B4-BE49-F238E27FC236}">
                  <a16:creationId xmlns:a16="http://schemas.microsoft.com/office/drawing/2014/main" id="{A3FDF3D3-CCDF-D4C5-8C06-90A9A8D65E43}"/>
                </a:ext>
              </a:extLst>
            </p:cNvPr>
            <p:cNvSpPr txBox="1"/>
            <p:nvPr/>
          </p:nvSpPr>
          <p:spPr>
            <a:xfrm>
              <a:off x="4284108" y="3072921"/>
              <a:ext cx="1327276" cy="923330"/>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Comms</a:t>
              </a:r>
            </a:p>
            <a:p>
              <a:pPr marL="0" marR="0" lvl="0" indent="0" algn="ctr" defTabSz="914400" rtl="0" eaLnBrk="1" fontAlgn="auto" latinLnBrk="0" hangingPunct="0">
                <a:lnSpc>
                  <a:spcPct val="100000"/>
                </a:lnSpc>
                <a:spcBef>
                  <a:spcPts val="0"/>
                </a:spcBef>
                <a:spcAft>
                  <a:spcPts val="0"/>
                </a:spcAft>
                <a:buClrTx/>
                <a:buSzTx/>
                <a:buFontTx/>
                <a:buNone/>
                <a:tabLst/>
                <a:defRPr/>
              </a:pPr>
              <a:endParaRPr lang="en-CH" i="1" kern="0">
                <a:solidFill>
                  <a:srgbClr val="000000"/>
                </a:solidFill>
                <a:latin typeface="Segoe UI" panose="020B0502040204020203" pitchFamily="34" charset="0"/>
                <a:ea typeface="+mj-ea"/>
                <a:cs typeface="Segoe UI" panose="020B0502040204020203" pitchFamily="34" charset="0"/>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rPr>
                <a:t>WIS2 node</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Helvetica"/>
              </a:endParaRPr>
            </a:p>
          </p:txBody>
        </p:sp>
        <p:cxnSp>
          <p:nvCxnSpPr>
            <p:cNvPr id="36" name="Straight Arrow Connector 35">
              <a:extLst>
                <a:ext uri="{FF2B5EF4-FFF2-40B4-BE49-F238E27FC236}">
                  <a16:creationId xmlns:a16="http://schemas.microsoft.com/office/drawing/2014/main" id="{C2B851DA-DAD9-3717-B525-32CE90131BE4}"/>
                </a:ext>
              </a:extLst>
            </p:cNvPr>
            <p:cNvCxnSpPr>
              <a:cxnSpLocks/>
            </p:cNvCxnSpPr>
            <p:nvPr/>
          </p:nvCxnSpPr>
          <p:spPr>
            <a:xfrm>
              <a:off x="4412262" y="3521151"/>
              <a:ext cx="112911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6A36BA71-7B8F-9929-DA31-6EB780CE820F}"/>
              </a:ext>
            </a:extLst>
          </p:cNvPr>
          <p:cNvGrpSpPr/>
          <p:nvPr/>
        </p:nvGrpSpPr>
        <p:grpSpPr>
          <a:xfrm>
            <a:off x="8193095" y="2682913"/>
            <a:ext cx="1718749" cy="3179074"/>
            <a:chOff x="8193095" y="2682913"/>
            <a:chExt cx="1718749" cy="3179074"/>
          </a:xfrm>
        </p:grpSpPr>
        <p:sp>
          <p:nvSpPr>
            <p:cNvPr id="23" name="TextBox 22">
              <a:extLst>
                <a:ext uri="{FF2B5EF4-FFF2-40B4-BE49-F238E27FC236}">
                  <a16:creationId xmlns:a16="http://schemas.microsoft.com/office/drawing/2014/main" id="{77AD1618-0354-DFAD-F1A5-8D18FC4A4863}"/>
                </a:ext>
              </a:extLst>
            </p:cNvPr>
            <p:cNvSpPr txBox="1"/>
            <p:nvPr/>
          </p:nvSpPr>
          <p:spPr>
            <a:xfrm>
              <a:off x="8193095" y="4384659"/>
              <a:ext cx="1660358" cy="1477328"/>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WIGOS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Data Quality</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Monitoring</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System</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WDQMS</a:t>
              </a:r>
              <a:endParaRPr kumimoji="0" lang="en-GB" sz="1800" b="1"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sp>
          <p:nvSpPr>
            <p:cNvPr id="38" name="Rectangle: Rounded Corners 37">
              <a:extLst>
                <a:ext uri="{FF2B5EF4-FFF2-40B4-BE49-F238E27FC236}">
                  <a16:creationId xmlns:a16="http://schemas.microsoft.com/office/drawing/2014/main" id="{74717D98-469A-1CD7-6EE3-5972BD168003}"/>
                </a:ext>
              </a:extLst>
            </p:cNvPr>
            <p:cNvSpPr/>
            <p:nvPr/>
          </p:nvSpPr>
          <p:spPr>
            <a:xfrm>
              <a:off x="8193095" y="2682913"/>
              <a:ext cx="1718749" cy="1631216"/>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54" name="Group 53">
            <a:extLst>
              <a:ext uri="{FF2B5EF4-FFF2-40B4-BE49-F238E27FC236}">
                <a16:creationId xmlns:a16="http://schemas.microsoft.com/office/drawing/2014/main" id="{7D219D74-844E-3DE0-1B17-1AC696582567}"/>
              </a:ext>
            </a:extLst>
          </p:cNvPr>
          <p:cNvGrpSpPr/>
          <p:nvPr/>
        </p:nvGrpSpPr>
        <p:grpSpPr>
          <a:xfrm>
            <a:off x="4640261" y="5307472"/>
            <a:ext cx="3941072" cy="707269"/>
            <a:chOff x="4640261" y="5307472"/>
            <a:chExt cx="3941072" cy="707269"/>
          </a:xfrm>
        </p:grpSpPr>
        <p:cxnSp>
          <p:nvCxnSpPr>
            <p:cNvPr id="52" name="Straight Arrow Connector 51">
              <a:extLst>
                <a:ext uri="{FF2B5EF4-FFF2-40B4-BE49-F238E27FC236}">
                  <a16:creationId xmlns:a16="http://schemas.microsoft.com/office/drawing/2014/main" id="{C4F7EE04-C2A0-4F24-6FE8-0418E77D248D}"/>
                </a:ext>
              </a:extLst>
            </p:cNvPr>
            <p:cNvCxnSpPr/>
            <p:nvPr/>
          </p:nvCxnSpPr>
          <p:spPr>
            <a:xfrm flipH="1">
              <a:off x="4917632" y="5307472"/>
              <a:ext cx="3275463"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97F5ACC0-0F32-91D9-7153-879C11F8E767}"/>
                </a:ext>
              </a:extLst>
            </p:cNvPr>
            <p:cNvSpPr txBox="1"/>
            <p:nvPr/>
          </p:nvSpPr>
          <p:spPr>
            <a:xfrm>
              <a:off x="4640261" y="5368410"/>
              <a:ext cx="3941072" cy="64633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Incidents identified by</a:t>
              </a:r>
              <a:b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b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WIGOS Regional Centres</a:t>
              </a:r>
              <a:endParaRPr kumimoji="0" lang="en-GB" sz="1800" b="1"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grpSp>
      <p:pic>
        <p:nvPicPr>
          <p:cNvPr id="55" name="Picture 2" descr="INFCOM-2">
            <a:extLst>
              <a:ext uri="{FF2B5EF4-FFF2-40B4-BE49-F238E27FC236}">
                <a16:creationId xmlns:a16="http://schemas.microsoft.com/office/drawing/2014/main" id="{074298BA-4DB1-1BEF-CD96-18262C08FC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23846" y="5771214"/>
            <a:ext cx="635348" cy="908548"/>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6FA9792D-658F-FC09-3764-F21299B5EE96}"/>
              </a:ext>
            </a:extLst>
          </p:cNvPr>
          <p:cNvGrpSpPr/>
          <p:nvPr/>
        </p:nvGrpSpPr>
        <p:grpSpPr>
          <a:xfrm>
            <a:off x="8540929" y="10996"/>
            <a:ext cx="3788832" cy="2912202"/>
            <a:chOff x="8540929" y="10996"/>
            <a:chExt cx="3788832" cy="2912202"/>
          </a:xfrm>
        </p:grpSpPr>
        <p:grpSp>
          <p:nvGrpSpPr>
            <p:cNvPr id="50" name="Group 49">
              <a:extLst>
                <a:ext uri="{FF2B5EF4-FFF2-40B4-BE49-F238E27FC236}">
                  <a16:creationId xmlns:a16="http://schemas.microsoft.com/office/drawing/2014/main" id="{0F7518C9-D979-7074-C8D0-492C3FC78D9C}"/>
                </a:ext>
              </a:extLst>
            </p:cNvPr>
            <p:cNvGrpSpPr/>
            <p:nvPr/>
          </p:nvGrpSpPr>
          <p:grpSpPr>
            <a:xfrm>
              <a:off x="8540929" y="117622"/>
              <a:ext cx="1597916" cy="2805576"/>
              <a:chOff x="8540929" y="117622"/>
              <a:chExt cx="1597916" cy="2805576"/>
            </a:xfrm>
          </p:grpSpPr>
          <p:grpSp>
            <p:nvGrpSpPr>
              <p:cNvPr id="33" name="Group 32">
                <a:extLst>
                  <a:ext uri="{FF2B5EF4-FFF2-40B4-BE49-F238E27FC236}">
                    <a16:creationId xmlns:a16="http://schemas.microsoft.com/office/drawing/2014/main" id="{D7A62B63-6578-F9B0-4602-6C9E33CA7B47}"/>
                  </a:ext>
                </a:extLst>
              </p:cNvPr>
              <p:cNvGrpSpPr/>
              <p:nvPr/>
            </p:nvGrpSpPr>
            <p:grpSpPr>
              <a:xfrm>
                <a:off x="8871766" y="652059"/>
                <a:ext cx="1267079" cy="2125903"/>
                <a:chOff x="8572819" y="672115"/>
                <a:chExt cx="1267079" cy="2125903"/>
              </a:xfrm>
            </p:grpSpPr>
            <p:sp>
              <p:nvSpPr>
                <p:cNvPr id="20" name="TextBox 19">
                  <a:extLst>
                    <a:ext uri="{FF2B5EF4-FFF2-40B4-BE49-F238E27FC236}">
                      <a16:creationId xmlns:a16="http://schemas.microsoft.com/office/drawing/2014/main" id="{E349222D-B364-1F26-7869-717E2670ED6B}"/>
                    </a:ext>
                  </a:extLst>
                </p:cNvPr>
                <p:cNvSpPr txBox="1"/>
                <p:nvPr/>
              </p:nvSpPr>
              <p:spPr>
                <a:xfrm rot="18433537">
                  <a:off x="7694533" y="1550401"/>
                  <a:ext cx="2125903"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Availability</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  ≥80%</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sp>
              <p:nvSpPr>
                <p:cNvPr id="21" name="TextBox 20">
                  <a:extLst>
                    <a:ext uri="{FF2B5EF4-FFF2-40B4-BE49-F238E27FC236}">
                      <a16:creationId xmlns:a16="http://schemas.microsoft.com/office/drawing/2014/main" id="{6990E88B-6784-A24B-A313-826F13C71063}"/>
                    </a:ext>
                  </a:extLst>
                </p:cNvPr>
                <p:cNvSpPr txBox="1"/>
                <p:nvPr/>
              </p:nvSpPr>
              <p:spPr>
                <a:xfrm rot="18433537">
                  <a:off x="8301520" y="1642067"/>
                  <a:ext cx="1917513"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Timeliness</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  &lt;5%</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sp>
              <p:nvSpPr>
                <p:cNvPr id="22" name="TextBox 21">
                  <a:extLst>
                    <a:ext uri="{FF2B5EF4-FFF2-40B4-BE49-F238E27FC236}">
                      <a16:creationId xmlns:a16="http://schemas.microsoft.com/office/drawing/2014/main" id="{CB401D6A-10BD-45ED-8610-B543B9CAA100}"/>
                    </a:ext>
                  </a:extLst>
                </p:cNvPr>
                <p:cNvSpPr txBox="1"/>
                <p:nvPr/>
              </p:nvSpPr>
              <p:spPr>
                <a:xfrm rot="18433537">
                  <a:off x="8903263" y="1770801"/>
                  <a:ext cx="1503938"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Quality </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&lt;5%</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grpSp>
          <p:sp>
            <p:nvSpPr>
              <p:cNvPr id="49" name="TextBox 48">
                <a:extLst>
                  <a:ext uri="{FF2B5EF4-FFF2-40B4-BE49-F238E27FC236}">
                    <a16:creationId xmlns:a16="http://schemas.microsoft.com/office/drawing/2014/main" id="{A6E25735-763A-7BAF-97CD-D9DBD2DD6253}"/>
                  </a:ext>
                </a:extLst>
              </p:cNvPr>
              <p:cNvSpPr txBox="1"/>
              <p:nvPr/>
            </p:nvSpPr>
            <p:spPr>
              <a:xfrm rot="18433537">
                <a:off x="7322807" y="1335744"/>
                <a:ext cx="2805576"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rPr>
                  <a:t>GBON station compliance</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grpSp>
        <p:sp>
          <p:nvSpPr>
            <p:cNvPr id="57" name="TextBox 56">
              <a:extLst>
                <a:ext uri="{FF2B5EF4-FFF2-40B4-BE49-F238E27FC236}">
                  <a16:creationId xmlns:a16="http://schemas.microsoft.com/office/drawing/2014/main" id="{D6BAD06C-1DF6-D0FB-C28D-BCDBB7273D9E}"/>
                </a:ext>
              </a:extLst>
            </p:cNvPr>
            <p:cNvSpPr txBox="1"/>
            <p:nvPr/>
          </p:nvSpPr>
          <p:spPr>
            <a:xfrm>
              <a:off x="9911844" y="10996"/>
              <a:ext cx="2417917" cy="27699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200" b="0" i="1" u="none" strike="noStrike" kern="0" cap="none" spc="0" normalizeH="0" baseline="0" noProof="0">
                  <a:ln>
                    <a:noFill/>
                  </a:ln>
                  <a:solidFill>
                    <a:srgbClr val="002060"/>
                  </a:solidFill>
                  <a:effectLst/>
                  <a:uLnTx/>
                  <a:uFillTx/>
                  <a:latin typeface="Segoe UI" panose="020B0502040204020203" pitchFamily="34" charset="0"/>
                  <a:ea typeface="+mj-ea"/>
                  <a:cs typeface="Segoe UI" panose="020B0502040204020203" pitchFamily="34" charset="0"/>
                  <a:sym typeface="Helvetica"/>
                </a:rPr>
                <a:t>GBON Guide: EC-77 (Feb. 2023)</a:t>
              </a:r>
              <a:endParaRPr kumimoji="0" lang="en-GB" sz="1200" b="0" i="1" u="none" strike="noStrike" kern="0" cap="none" spc="0" normalizeH="0" baseline="0" noProof="0">
                <a:ln>
                  <a:noFill/>
                </a:ln>
                <a:solidFill>
                  <a:srgbClr val="002060"/>
                </a:solidFill>
                <a:effectLst/>
                <a:uLnTx/>
                <a:uFillTx/>
                <a:latin typeface="Segoe UI" panose="020B0502040204020203" pitchFamily="34" charset="0"/>
                <a:ea typeface="+mj-ea"/>
                <a:cs typeface="Segoe UI" panose="020B0502040204020203" pitchFamily="34" charset="0"/>
                <a:sym typeface="Helvetica"/>
              </a:endParaRPr>
            </a:p>
          </p:txBody>
        </p:sp>
      </p:grpSp>
      <p:sp>
        <p:nvSpPr>
          <p:cNvPr id="2" name="TextBox 1">
            <a:extLst>
              <a:ext uri="{FF2B5EF4-FFF2-40B4-BE49-F238E27FC236}">
                <a16:creationId xmlns:a16="http://schemas.microsoft.com/office/drawing/2014/main" id="{DC4AE9EB-70E0-4111-1531-E079AAA48AEA}"/>
              </a:ext>
            </a:extLst>
          </p:cNvPr>
          <p:cNvSpPr txBox="1"/>
          <p:nvPr/>
        </p:nvSpPr>
        <p:spPr>
          <a:xfrm>
            <a:off x="4988287" y="4937411"/>
            <a:ext cx="3173036"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1" u="none" strike="noStrike" kern="0" cap="none" spc="0" normalizeH="0" baseline="0" noProof="0">
              <a:ln>
                <a:noFill/>
              </a:ln>
              <a:solidFill>
                <a:srgbClr val="C0504D"/>
              </a:solidFill>
              <a:effectLst/>
              <a:uLnTx/>
              <a:uFillTx/>
              <a:latin typeface="Segoe UI" panose="020B0502040204020203" pitchFamily="34" charset="0"/>
              <a:ea typeface="+mj-ea"/>
              <a:cs typeface="Segoe UI" panose="020B0502040204020203" pitchFamily="34" charset="0"/>
              <a:sym typeface="Helvetica"/>
            </a:endParaRPr>
          </a:p>
        </p:txBody>
      </p:sp>
      <p:grpSp>
        <p:nvGrpSpPr>
          <p:cNvPr id="9" name="Group 8">
            <a:extLst>
              <a:ext uri="{FF2B5EF4-FFF2-40B4-BE49-F238E27FC236}">
                <a16:creationId xmlns:a16="http://schemas.microsoft.com/office/drawing/2014/main" id="{DEB33B5E-44E0-5D13-9C76-4155DFE0980F}"/>
              </a:ext>
            </a:extLst>
          </p:cNvPr>
          <p:cNvGrpSpPr/>
          <p:nvPr/>
        </p:nvGrpSpPr>
        <p:grpSpPr>
          <a:xfrm>
            <a:off x="748060" y="578748"/>
            <a:ext cx="10839284" cy="5408282"/>
            <a:chOff x="748060" y="578748"/>
            <a:chExt cx="10839284" cy="5408282"/>
          </a:xfrm>
        </p:grpSpPr>
        <p:grpSp>
          <p:nvGrpSpPr>
            <p:cNvPr id="7" name="Group 6">
              <a:extLst>
                <a:ext uri="{FF2B5EF4-FFF2-40B4-BE49-F238E27FC236}">
                  <a16:creationId xmlns:a16="http://schemas.microsoft.com/office/drawing/2014/main" id="{C6FE0FA2-FBF1-E689-AD67-1042CFEEAEED}"/>
                </a:ext>
              </a:extLst>
            </p:cNvPr>
            <p:cNvGrpSpPr/>
            <p:nvPr/>
          </p:nvGrpSpPr>
          <p:grpSpPr>
            <a:xfrm>
              <a:off x="1628129" y="2862008"/>
              <a:ext cx="6296671" cy="3125022"/>
              <a:chOff x="1628129" y="2862008"/>
              <a:chExt cx="6296671" cy="3125022"/>
            </a:xfrm>
          </p:grpSpPr>
          <p:sp>
            <p:nvSpPr>
              <p:cNvPr id="3" name="Rounded Rectangle 2">
                <a:extLst>
                  <a:ext uri="{FF2B5EF4-FFF2-40B4-BE49-F238E27FC236}">
                    <a16:creationId xmlns:a16="http://schemas.microsoft.com/office/drawing/2014/main" id="{91DC525E-0688-602F-F542-C763A697DF65}"/>
                  </a:ext>
                </a:extLst>
              </p:cNvPr>
              <p:cNvSpPr/>
              <p:nvPr/>
            </p:nvSpPr>
            <p:spPr>
              <a:xfrm>
                <a:off x="4145029" y="2862008"/>
                <a:ext cx="1718749" cy="1245805"/>
              </a:xfrm>
              <a:prstGeom prst="roundRect">
                <a:avLst/>
              </a:prstGeom>
              <a:noFill/>
              <a:ln w="57150">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ounded Rectangle 3">
                <a:extLst>
                  <a:ext uri="{FF2B5EF4-FFF2-40B4-BE49-F238E27FC236}">
                    <a16:creationId xmlns:a16="http://schemas.microsoft.com/office/drawing/2014/main" id="{488445FA-C626-ED7D-EF7F-19D5422FF43C}"/>
                  </a:ext>
                </a:extLst>
              </p:cNvPr>
              <p:cNvSpPr/>
              <p:nvPr/>
            </p:nvSpPr>
            <p:spPr>
              <a:xfrm>
                <a:off x="1628129" y="5269975"/>
                <a:ext cx="1184735" cy="369282"/>
              </a:xfrm>
              <a:prstGeom prst="roundRect">
                <a:avLst/>
              </a:prstGeom>
              <a:noFill/>
              <a:ln w="57150">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7B3E913-582F-11A1-CA97-4EE528DEE4B2}"/>
                  </a:ext>
                </a:extLst>
              </p:cNvPr>
              <p:cNvSpPr/>
              <p:nvPr/>
            </p:nvSpPr>
            <p:spPr>
              <a:xfrm>
                <a:off x="5306843" y="5406131"/>
                <a:ext cx="2617957" cy="580899"/>
              </a:xfrm>
              <a:prstGeom prst="roundRect">
                <a:avLst/>
              </a:prstGeom>
              <a:noFill/>
              <a:ln w="57150">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 name="Title 4">
              <a:extLst>
                <a:ext uri="{FF2B5EF4-FFF2-40B4-BE49-F238E27FC236}">
                  <a16:creationId xmlns:a16="http://schemas.microsoft.com/office/drawing/2014/main" id="{D428C787-4139-BD69-4CCB-2D34980D983F}"/>
                </a:ext>
              </a:extLst>
            </p:cNvPr>
            <p:cNvSpPr txBox="1">
              <a:spLocks/>
            </p:cNvSpPr>
            <p:nvPr/>
          </p:nvSpPr>
          <p:spPr>
            <a:xfrm>
              <a:off x="748060" y="578748"/>
              <a:ext cx="10839284" cy="8912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H" sz="2800" b="1" i="0" u="none" strike="noStrike" kern="1200" cap="none" spc="0" normalizeH="0" baseline="0" noProof="0">
                  <a:ln>
                    <a:noFill/>
                  </a:ln>
                  <a:solidFill>
                    <a:schemeClr val="accent3">
                      <a:lumMod val="60000"/>
                      <a:lumOff val="40000"/>
                    </a:schemeClr>
                  </a:solidFill>
                  <a:effectLst/>
                  <a:uLnTx/>
                  <a:uFillTx/>
                  <a:latin typeface="Segoe UI" panose="020B0502040204020203" pitchFamily="34" charset="0"/>
                  <a:ea typeface="+mj-ea"/>
                  <a:cs typeface="Segoe UI" panose="020B0502040204020203" pitchFamily="34" charset="0"/>
                  <a:sym typeface="Helvetica"/>
                </a:rPr>
                <a:t>WMO regional centres supporting Members</a:t>
              </a:r>
              <a:endParaRPr kumimoji="0" lang="en-US" sz="2800" b="1" i="0" u="none" strike="noStrike" kern="1200" cap="none" spc="0" normalizeH="0" baseline="0" noProof="0">
                <a:ln>
                  <a:noFill/>
                </a:ln>
                <a:solidFill>
                  <a:schemeClr val="accent3">
                    <a:lumMod val="60000"/>
                    <a:lumOff val="40000"/>
                  </a:schemeClr>
                </a:solidFill>
                <a:effectLst/>
                <a:uLnTx/>
                <a:uFillTx/>
                <a:latin typeface="Segoe UI" panose="020B0502040204020203" pitchFamily="34" charset="0"/>
                <a:ea typeface="+mj-ea"/>
                <a:cs typeface="Segoe UI" panose="020B0502040204020203" pitchFamily="34" charset="0"/>
                <a:sym typeface="Helvetica"/>
              </a:endParaRPr>
            </a:p>
          </p:txBody>
        </p:sp>
      </p:grpSp>
    </p:spTree>
    <p:extLst>
      <p:ext uri="{BB962C8B-B14F-4D97-AF65-F5344CB8AC3E}">
        <p14:creationId xmlns:p14="http://schemas.microsoft.com/office/powerpoint/2010/main" val="33148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nodePh="1">
                                  <p:stCondLst>
                                    <p:cond delay="0"/>
                                  </p:stCondLst>
                                  <p:endCondLst>
                                    <p:cond evt="begin" delay="0">
                                      <p:tn val="43"/>
                                    </p:cond>
                                  </p:end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A979-0A3A-A819-0958-F33316E2E025}"/>
              </a:ext>
            </a:extLst>
          </p:cNvPr>
          <p:cNvSpPr>
            <a:spLocks noGrp="1"/>
          </p:cNvSpPr>
          <p:nvPr>
            <p:ph type="title"/>
          </p:nvPr>
        </p:nvSpPr>
        <p:spPr>
          <a:xfrm>
            <a:off x="506186" y="111535"/>
            <a:ext cx="10323739" cy="1143000"/>
          </a:xfrm>
        </p:spPr>
        <p:txBody>
          <a:bodyPr>
            <a:normAutofit/>
          </a:bodyPr>
          <a:lstStyle/>
          <a:p>
            <a:pPr algn="l"/>
            <a:r>
              <a:rPr lang="fr-CH" sz="2700">
                <a:latin typeface="Arial" panose="020B0604020202020204" pitchFamily="34" charset="0"/>
                <a:cs typeface="Arial" panose="020B0604020202020204" pitchFamily="34" charset="0"/>
              </a:rPr>
              <a:t>Horizontal </a:t>
            </a:r>
            <a:r>
              <a:rPr lang="fr-CH" sz="2700" err="1">
                <a:latin typeface="Arial" panose="020B0604020202020204" pitchFamily="34" charset="0"/>
                <a:cs typeface="Arial" panose="020B0604020202020204" pitchFamily="34" charset="0"/>
              </a:rPr>
              <a:t>resolution</a:t>
            </a:r>
            <a:r>
              <a:rPr lang="fr-CH" sz="2700">
                <a:latin typeface="Arial" panose="020B0604020202020204" pitchFamily="34" charset="0"/>
                <a:cs typeface="Arial" panose="020B0604020202020204" pitchFamily="34" charset="0"/>
              </a:rPr>
              <a:t>: </a:t>
            </a:r>
            <a:r>
              <a:rPr lang="fr-CH" sz="2700" err="1">
                <a:latin typeface="Arial" panose="020B0604020202020204" pitchFamily="34" charset="0"/>
                <a:cs typeface="Arial" panose="020B0604020202020204" pitchFamily="34" charset="0"/>
              </a:rPr>
              <a:t>methods</a:t>
            </a:r>
            <a:r>
              <a:rPr lang="fr-CH" sz="2700">
                <a:latin typeface="Arial" panose="020B0604020202020204" pitchFamily="34" charset="0"/>
                <a:cs typeface="Arial" panose="020B0604020202020204" pitchFamily="34" charset="0"/>
              </a:rPr>
              <a:t> of </a:t>
            </a:r>
            <a:r>
              <a:rPr lang="fr-CH" sz="2700" err="1">
                <a:latin typeface="Arial" panose="020B0604020202020204" pitchFamily="34" charset="0"/>
                <a:cs typeface="Arial" panose="020B0604020202020204" pitchFamily="34" charset="0"/>
              </a:rPr>
              <a:t>calculation</a:t>
            </a:r>
            <a:endParaRPr lang="en-CH" sz="27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80C8FB-2F39-AF63-9535-F777F8B4767F}"/>
              </a:ext>
            </a:extLst>
          </p:cNvPr>
          <p:cNvSpPr>
            <a:spLocks noGrp="1"/>
          </p:cNvSpPr>
          <p:nvPr>
            <p:ph idx="1"/>
          </p:nvPr>
        </p:nvSpPr>
        <p:spPr>
          <a:xfrm>
            <a:off x="1816813" y="1549400"/>
            <a:ext cx="8229600" cy="5308600"/>
          </a:xfrm>
        </p:spPr>
        <p:txBody>
          <a:bodyPr>
            <a:normAutofit/>
          </a:bodyPr>
          <a:lstStyle/>
          <a:p>
            <a:r>
              <a:rPr lang="en-CH" sz="1600" b="1">
                <a:latin typeface="Arial" panose="020B0604020202020204" pitchFamily="34" charset="0"/>
                <a:cs typeface="Arial" panose="020B0604020202020204" pitchFamily="34" charset="0"/>
              </a:rPr>
              <a:t>Target number  of stations per surface area </a:t>
            </a:r>
          </a:p>
          <a:p>
            <a:pPr marL="0" indent="0" algn="just">
              <a:buNone/>
            </a:pPr>
            <a:r>
              <a:rPr lang="en-CH" sz="2000">
                <a:solidFill>
                  <a:srgbClr val="000000"/>
                </a:solidFill>
                <a:latin typeface="Arial" panose="020B0604020202020204" pitchFamily="34" charset="0"/>
                <a:cs typeface="Arial" panose="020B0604020202020204" pitchFamily="34" charset="0"/>
              </a:rPr>
              <a:t>         </a:t>
            </a:r>
            <a:r>
              <a:rPr lang="en-GB" sz="1400">
                <a:solidFill>
                  <a:srgbClr val="000000"/>
                </a:solidFill>
                <a:latin typeface="Arial" panose="020B0604020202020204" pitchFamily="34" charset="0"/>
                <a:cs typeface="Arial" panose="020B0604020202020204" pitchFamily="34" charset="0"/>
              </a:rPr>
              <a:t>GBON Global Gap Analysis</a:t>
            </a:r>
            <a:r>
              <a:rPr lang="en-CH" sz="1400">
                <a:solidFill>
                  <a:srgbClr val="000000"/>
                </a:solidFill>
                <a:latin typeface="Arial" panose="020B0604020202020204" pitchFamily="34" charset="0"/>
                <a:cs typeface="Arial" panose="020B0604020202020204" pitchFamily="34" charset="0"/>
              </a:rPr>
              <a:t> used the method of dividing the total area of a Country by  the square of the required horizontal resolution (</a:t>
            </a:r>
            <a:r>
              <a:rPr lang="en-CH" sz="1400" err="1">
                <a:solidFill>
                  <a:srgbClr val="000000"/>
                </a:solidFill>
                <a:latin typeface="Arial" panose="020B0604020202020204" pitchFamily="34" charset="0"/>
                <a:cs typeface="Arial" panose="020B0604020202020204" pitchFamily="34" charset="0"/>
              </a:rPr>
              <a:t>SIDs</a:t>
            </a:r>
            <a:r>
              <a:rPr lang="en-CH" sz="1400">
                <a:solidFill>
                  <a:srgbClr val="000000"/>
                </a:solidFill>
                <a:latin typeface="Arial" panose="020B0604020202020204" pitchFamily="34" charset="0"/>
                <a:cs typeface="Arial" panose="020B0604020202020204" pitchFamily="34" charset="0"/>
              </a:rPr>
              <a:t>: 500 km- Surface, 1000  km- Upper air) </a:t>
            </a:r>
          </a:p>
          <a:p>
            <a:pPr marL="0" indent="0">
              <a:buNone/>
            </a:pPr>
            <a:endParaRPr lang="en-CH">
              <a:solidFill>
                <a:srgbClr val="000000"/>
              </a:solidFill>
              <a:latin typeface="Arial" panose="020B0604020202020204" pitchFamily="34" charset="0"/>
              <a:cs typeface="Arial" panose="020B0604020202020204" pitchFamily="34" charset="0"/>
            </a:endParaRPr>
          </a:p>
          <a:p>
            <a:r>
              <a:rPr lang="en-CH" sz="1600" b="1">
                <a:solidFill>
                  <a:srgbClr val="000000"/>
                </a:solidFill>
                <a:latin typeface="Arial" panose="020B0604020202020204" pitchFamily="34" charset="0"/>
                <a:cs typeface="Arial" panose="020B0604020202020204" pitchFamily="34" charset="0"/>
              </a:rPr>
              <a:t>Circle and Grid methods of spacing the network </a:t>
            </a:r>
          </a:p>
          <a:p>
            <a:pPr marL="0" indent="0" algn="just">
              <a:buNone/>
            </a:pPr>
            <a:r>
              <a:rPr lang="en-CH" sz="1500">
                <a:solidFill>
                  <a:srgbClr val="000000"/>
                </a:solidFill>
                <a:latin typeface="Arial" panose="020B0604020202020204" pitchFamily="34" charset="0"/>
                <a:cs typeface="Arial" panose="020B0604020202020204" pitchFamily="34" charset="0"/>
              </a:rPr>
              <a:t>                                                                                                  </a:t>
            </a:r>
            <a:endParaRPr lang="en-CH" sz="2000" b="1">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endParaRPr lang="en-CH" sz="1000">
              <a:solidFill>
                <a:srgbClr val="000000"/>
              </a:solidFill>
              <a:latin typeface="Arial" panose="020B0604020202020204" pitchFamily="34" charset="0"/>
              <a:cs typeface="Arial" panose="020B0604020202020204" pitchFamily="34" charset="0"/>
            </a:endParaRPr>
          </a:p>
          <a:p>
            <a:pPr algn="just"/>
            <a:endParaRPr lang="en-CH" sz="1600" b="1">
              <a:solidFill>
                <a:srgbClr val="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A9B2490-EE48-2585-633F-FC0DC7318CD8}"/>
              </a:ext>
            </a:extLst>
          </p:cNvPr>
          <p:cNvPicPr>
            <a:picLocks noChangeAspect="1"/>
          </p:cNvPicPr>
          <p:nvPr/>
        </p:nvPicPr>
        <p:blipFill>
          <a:blip r:embed="rId2"/>
          <a:stretch>
            <a:fillRect/>
          </a:stretch>
        </p:blipFill>
        <p:spPr>
          <a:xfrm>
            <a:off x="6398338" y="2450984"/>
            <a:ext cx="1885950" cy="581025"/>
          </a:xfrm>
          <a:prstGeom prst="rect">
            <a:avLst/>
          </a:prstGeom>
        </p:spPr>
      </p:pic>
      <p:pic>
        <p:nvPicPr>
          <p:cNvPr id="10" name="Picture 9">
            <a:extLst>
              <a:ext uri="{FF2B5EF4-FFF2-40B4-BE49-F238E27FC236}">
                <a16:creationId xmlns:a16="http://schemas.microsoft.com/office/drawing/2014/main" id="{00747DE9-B79D-58F8-7A2A-3E10F8C218AA}"/>
              </a:ext>
            </a:extLst>
          </p:cNvPr>
          <p:cNvPicPr>
            <a:picLocks noChangeAspect="1"/>
          </p:cNvPicPr>
          <p:nvPr/>
        </p:nvPicPr>
        <p:blipFill>
          <a:blip r:embed="rId3"/>
          <a:stretch>
            <a:fillRect/>
          </a:stretch>
        </p:blipFill>
        <p:spPr>
          <a:xfrm>
            <a:off x="2278217" y="3384907"/>
            <a:ext cx="3058319" cy="1660115"/>
          </a:xfrm>
          <a:prstGeom prst="rect">
            <a:avLst/>
          </a:prstGeom>
        </p:spPr>
      </p:pic>
      <p:pic>
        <p:nvPicPr>
          <p:cNvPr id="6" name="Picture 5">
            <a:extLst>
              <a:ext uri="{FF2B5EF4-FFF2-40B4-BE49-F238E27FC236}">
                <a16:creationId xmlns:a16="http://schemas.microsoft.com/office/drawing/2014/main" id="{99CB7E8F-32C9-0EB3-39E1-EDA8353CC46A}"/>
              </a:ext>
            </a:extLst>
          </p:cNvPr>
          <p:cNvPicPr>
            <a:picLocks noChangeAspect="1"/>
          </p:cNvPicPr>
          <p:nvPr/>
        </p:nvPicPr>
        <p:blipFill>
          <a:blip r:embed="rId4"/>
          <a:stretch>
            <a:fillRect/>
          </a:stretch>
        </p:blipFill>
        <p:spPr>
          <a:xfrm>
            <a:off x="6512639" y="3258548"/>
            <a:ext cx="3217069" cy="1669972"/>
          </a:xfrm>
          <a:prstGeom prst="rect">
            <a:avLst/>
          </a:prstGeom>
        </p:spPr>
      </p:pic>
      <p:sp>
        <p:nvSpPr>
          <p:cNvPr id="9" name="TextBox 8">
            <a:extLst>
              <a:ext uri="{FF2B5EF4-FFF2-40B4-BE49-F238E27FC236}">
                <a16:creationId xmlns:a16="http://schemas.microsoft.com/office/drawing/2014/main" id="{6F6AA0AA-0837-0A56-8689-BAE1729FC60E}"/>
              </a:ext>
            </a:extLst>
          </p:cNvPr>
          <p:cNvSpPr txBox="1"/>
          <p:nvPr/>
        </p:nvSpPr>
        <p:spPr>
          <a:xfrm>
            <a:off x="1927614" y="5015488"/>
            <a:ext cx="4227675" cy="646331"/>
          </a:xfrm>
          <a:prstGeom prst="rect">
            <a:avLst/>
          </a:prstGeom>
          <a:noFill/>
        </p:spPr>
        <p:txBody>
          <a:bodyPr wrap="square" rtlCol="0">
            <a:spAutoFit/>
          </a:bodyPr>
          <a:lstStyle/>
          <a:p>
            <a:pPr algn="just"/>
            <a:r>
              <a:rPr lang="en-US" sz="900">
                <a:solidFill>
                  <a:srgbClr val="000000"/>
                </a:solidFill>
              </a:rPr>
              <a:t>Circle method to determine observing network spacing, where circles around existing </a:t>
            </a:r>
            <a:endParaRPr lang="en-CH" sz="900">
              <a:solidFill>
                <a:srgbClr val="000000"/>
              </a:solidFill>
            </a:endParaRPr>
          </a:p>
          <a:p>
            <a:pPr algn="just"/>
            <a:r>
              <a:rPr lang="en-US" sz="900">
                <a:solidFill>
                  <a:srgbClr val="000000"/>
                </a:solidFill>
              </a:rPr>
              <a:t>or newly planned observing stations with a radius corresponding to half of </a:t>
            </a:r>
            <a:endParaRPr lang="en-CH" sz="900">
              <a:solidFill>
                <a:srgbClr val="000000"/>
              </a:solidFill>
            </a:endParaRPr>
          </a:p>
          <a:p>
            <a:pPr algn="just"/>
            <a:r>
              <a:rPr lang="en-US" sz="900">
                <a:solidFill>
                  <a:srgbClr val="000000"/>
                </a:solidFill>
              </a:rPr>
              <a:t>the horizontal resolution requirement </a:t>
            </a:r>
            <a:r>
              <a:rPr lang="en-US" sz="900" i="1">
                <a:solidFill>
                  <a:srgbClr val="000000"/>
                </a:solidFill>
              </a:rPr>
              <a:t>r</a:t>
            </a:r>
            <a:r>
              <a:rPr lang="en-US" sz="900" i="1" baseline="-25000">
                <a:solidFill>
                  <a:srgbClr val="000000"/>
                </a:solidFill>
              </a:rPr>
              <a:t>h</a:t>
            </a:r>
            <a:r>
              <a:rPr lang="en-US" sz="900">
                <a:solidFill>
                  <a:srgbClr val="000000"/>
                </a:solidFill>
              </a:rPr>
              <a:t> are placed over country to verify </a:t>
            </a:r>
            <a:endParaRPr lang="en-CH" sz="900">
              <a:solidFill>
                <a:srgbClr val="000000"/>
              </a:solidFill>
            </a:endParaRPr>
          </a:p>
          <a:p>
            <a:pPr algn="just"/>
            <a:r>
              <a:rPr lang="en-US" sz="900">
                <a:solidFill>
                  <a:srgbClr val="000000"/>
                </a:solidFill>
              </a:rPr>
              <a:t>that required GBON horizontal resolution is fulfilled</a:t>
            </a:r>
            <a:endParaRPr lang="en-CH" sz="900" b="1">
              <a:solidFill>
                <a:srgbClr val="000000"/>
              </a:solidFill>
            </a:endParaRPr>
          </a:p>
        </p:txBody>
      </p:sp>
      <p:sp>
        <p:nvSpPr>
          <p:cNvPr id="11" name="TextBox 10">
            <a:extLst>
              <a:ext uri="{FF2B5EF4-FFF2-40B4-BE49-F238E27FC236}">
                <a16:creationId xmlns:a16="http://schemas.microsoft.com/office/drawing/2014/main" id="{F19758B9-7E5D-F82E-6983-D8130507B6EA}"/>
              </a:ext>
            </a:extLst>
          </p:cNvPr>
          <p:cNvSpPr txBox="1"/>
          <p:nvPr/>
        </p:nvSpPr>
        <p:spPr>
          <a:xfrm>
            <a:off x="6155289" y="5012901"/>
            <a:ext cx="3706975" cy="646331"/>
          </a:xfrm>
          <a:prstGeom prst="rect">
            <a:avLst/>
          </a:prstGeom>
          <a:noFill/>
        </p:spPr>
        <p:txBody>
          <a:bodyPr wrap="square" rtlCol="0">
            <a:spAutoFit/>
          </a:bodyPr>
          <a:lstStyle/>
          <a:p>
            <a:pPr algn="just"/>
            <a:r>
              <a:rPr lang="en-US" sz="900">
                <a:solidFill>
                  <a:srgbClr val="000000"/>
                </a:solidFill>
              </a:rPr>
              <a:t>Grid method to determine observing network spacing, where square grid with dimension </a:t>
            </a:r>
            <a:r>
              <a:rPr lang="en-US" sz="900" i="1">
                <a:solidFill>
                  <a:srgbClr val="000000"/>
                </a:solidFill>
              </a:rPr>
              <a:t>r</a:t>
            </a:r>
            <a:r>
              <a:rPr lang="en-US" sz="900" i="1" baseline="-25000">
                <a:solidFill>
                  <a:srgbClr val="000000"/>
                </a:solidFill>
              </a:rPr>
              <a:t>h</a:t>
            </a:r>
            <a:r>
              <a:rPr lang="en-US" sz="900">
                <a:solidFill>
                  <a:srgbClr val="000000"/>
                </a:solidFill>
              </a:rPr>
              <a:t> is placed over country to verify that required GBON horizontal resolution is fulfilled and there is a surface or upper-air station in each box</a:t>
            </a:r>
            <a:endParaRPr lang="en-CH" sz="900" b="1">
              <a:solidFill>
                <a:srgbClr val="000000"/>
              </a:solidFill>
            </a:endParaRPr>
          </a:p>
        </p:txBody>
      </p:sp>
      <p:pic>
        <p:nvPicPr>
          <p:cNvPr id="5" name="Picture 4" descr="INFCOM-2">
            <a:extLst>
              <a:ext uri="{FF2B5EF4-FFF2-40B4-BE49-F238E27FC236}">
                <a16:creationId xmlns:a16="http://schemas.microsoft.com/office/drawing/2014/main" id="{3A4F7A93-55EF-7D1A-C705-DA501CB70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846" y="5771214"/>
            <a:ext cx="635348" cy="9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8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E019-298F-92B3-23B2-12C025EC4160}"/>
              </a:ext>
            </a:extLst>
          </p:cNvPr>
          <p:cNvSpPr>
            <a:spLocks noGrp="1"/>
          </p:cNvSpPr>
          <p:nvPr>
            <p:ph type="title"/>
          </p:nvPr>
        </p:nvSpPr>
        <p:spPr>
          <a:xfrm>
            <a:off x="609606" y="-62587"/>
            <a:ext cx="10972800" cy="672188"/>
          </a:xfrm>
        </p:spPr>
        <p:txBody>
          <a:bodyPr>
            <a:normAutofit/>
          </a:bodyPr>
          <a:lstStyle/>
          <a:p>
            <a:r>
              <a:rPr lang="en-CH" sz="2400" b="1">
                <a:solidFill>
                  <a:schemeClr val="accent1"/>
                </a:solidFill>
                <a:latin typeface="Arial" panose="020B0604020202020204" pitchFamily="34" charset="0"/>
                <a:cs typeface="Arial" panose="020B0604020202020204" pitchFamily="34" charset="0"/>
              </a:rPr>
              <a:t>Africa</a:t>
            </a:r>
            <a:r>
              <a:rPr lang="en-GB" sz="2400" b="1">
                <a:solidFill>
                  <a:schemeClr val="accent1"/>
                </a:solidFill>
                <a:latin typeface="Arial" panose="020B0604020202020204" pitchFamily="34" charset="0"/>
                <a:cs typeface="Arial" panose="020B0604020202020204" pitchFamily="34" charset="0"/>
              </a:rPr>
              <a:t>: </a:t>
            </a:r>
            <a:r>
              <a:rPr lang="en-CH" sz="2400" b="1">
                <a:solidFill>
                  <a:schemeClr val="accent1"/>
                </a:solidFill>
                <a:latin typeface="Arial" panose="020B0604020202020204" pitchFamily="34" charset="0"/>
                <a:cs typeface="Arial" panose="020B0604020202020204" pitchFamily="34" charset="0"/>
              </a:rPr>
              <a:t>G</a:t>
            </a:r>
            <a:r>
              <a:rPr lang="en-GB" sz="2400" b="1">
                <a:solidFill>
                  <a:schemeClr val="accent1"/>
                </a:solidFill>
                <a:latin typeface="Arial" panose="020B0604020202020204" pitchFamily="34" charset="0"/>
                <a:cs typeface="Arial" panose="020B0604020202020204" pitchFamily="34" charset="0"/>
              </a:rPr>
              <a:t>lobal GBON </a:t>
            </a:r>
            <a:r>
              <a:rPr lang="en-CH" sz="2400" b="1">
                <a:solidFill>
                  <a:schemeClr val="accent1"/>
                </a:solidFill>
                <a:latin typeface="Arial" panose="020B0604020202020204" pitchFamily="34" charset="0"/>
                <a:cs typeface="Arial" panose="020B0604020202020204" pitchFamily="34" charset="0"/>
              </a:rPr>
              <a:t>G</a:t>
            </a:r>
            <a:r>
              <a:rPr lang="en-GB" sz="2400" b="1">
                <a:solidFill>
                  <a:schemeClr val="accent1"/>
                </a:solidFill>
                <a:latin typeface="Arial" panose="020B0604020202020204" pitchFamily="34" charset="0"/>
                <a:cs typeface="Arial" panose="020B0604020202020204" pitchFamily="34" charset="0"/>
              </a:rPr>
              <a:t>ap </a:t>
            </a:r>
            <a:r>
              <a:rPr lang="en-CH" sz="2400" b="1">
                <a:solidFill>
                  <a:schemeClr val="accent1"/>
                </a:solidFill>
                <a:latin typeface="Arial" panose="020B0604020202020204" pitchFamily="34" charset="0"/>
                <a:cs typeface="Arial" panose="020B0604020202020204" pitchFamily="34" charset="0"/>
              </a:rPr>
              <a:t>A</a:t>
            </a:r>
            <a:r>
              <a:rPr lang="en-GB" sz="2400" b="1" err="1">
                <a:solidFill>
                  <a:schemeClr val="accent1"/>
                </a:solidFill>
                <a:latin typeface="Arial" panose="020B0604020202020204" pitchFamily="34" charset="0"/>
                <a:cs typeface="Arial" panose="020B0604020202020204" pitchFamily="34" charset="0"/>
              </a:rPr>
              <a:t>nalysis</a:t>
            </a:r>
            <a:r>
              <a:rPr lang="en-CH" sz="2400" b="1">
                <a:solidFill>
                  <a:schemeClr val="accent1"/>
                </a:solidFill>
                <a:latin typeface="Arial" panose="020B0604020202020204" pitchFamily="34" charset="0"/>
                <a:cs typeface="Arial" panose="020B0604020202020204" pitchFamily="34" charset="0"/>
              </a:rPr>
              <a:t>, June 2023</a:t>
            </a:r>
            <a:endParaRPr lang="en-CH" sz="2400"/>
          </a:p>
        </p:txBody>
      </p:sp>
      <p:graphicFrame>
        <p:nvGraphicFramePr>
          <p:cNvPr id="5" name="Content Placeholder 4">
            <a:extLst>
              <a:ext uri="{FF2B5EF4-FFF2-40B4-BE49-F238E27FC236}">
                <a16:creationId xmlns:a16="http://schemas.microsoft.com/office/drawing/2014/main" id="{1BF68563-CFB4-D860-EB95-E4FCE5AD04AE}"/>
              </a:ext>
            </a:extLst>
          </p:cNvPr>
          <p:cNvGraphicFramePr>
            <a:graphicFrameLocks noGrp="1"/>
          </p:cNvGraphicFramePr>
          <p:nvPr>
            <p:ph idx="1"/>
          </p:nvPr>
        </p:nvGraphicFramePr>
        <p:xfrm>
          <a:off x="732811" y="452347"/>
          <a:ext cx="11258149" cy="6331080"/>
        </p:xfrm>
        <a:graphic>
          <a:graphicData uri="http://schemas.openxmlformats.org/drawingml/2006/table">
            <a:tbl>
              <a:tblPr firstRow="1" bandRow="1">
                <a:tableStyleId>{5C22544A-7EE6-4342-B048-85BDC9FD1C3A}</a:tableStyleId>
              </a:tblPr>
              <a:tblGrid>
                <a:gridCol w="1608307">
                  <a:extLst>
                    <a:ext uri="{9D8B030D-6E8A-4147-A177-3AD203B41FA5}">
                      <a16:colId xmlns:a16="http://schemas.microsoft.com/office/drawing/2014/main" val="580014337"/>
                    </a:ext>
                  </a:extLst>
                </a:gridCol>
                <a:gridCol w="1608307">
                  <a:extLst>
                    <a:ext uri="{9D8B030D-6E8A-4147-A177-3AD203B41FA5}">
                      <a16:colId xmlns:a16="http://schemas.microsoft.com/office/drawing/2014/main" val="1586904374"/>
                    </a:ext>
                  </a:extLst>
                </a:gridCol>
                <a:gridCol w="1608307">
                  <a:extLst>
                    <a:ext uri="{9D8B030D-6E8A-4147-A177-3AD203B41FA5}">
                      <a16:colId xmlns:a16="http://schemas.microsoft.com/office/drawing/2014/main" val="3582766050"/>
                    </a:ext>
                  </a:extLst>
                </a:gridCol>
                <a:gridCol w="1608307">
                  <a:extLst>
                    <a:ext uri="{9D8B030D-6E8A-4147-A177-3AD203B41FA5}">
                      <a16:colId xmlns:a16="http://schemas.microsoft.com/office/drawing/2014/main" val="3397857644"/>
                    </a:ext>
                  </a:extLst>
                </a:gridCol>
                <a:gridCol w="1608307">
                  <a:extLst>
                    <a:ext uri="{9D8B030D-6E8A-4147-A177-3AD203B41FA5}">
                      <a16:colId xmlns:a16="http://schemas.microsoft.com/office/drawing/2014/main" val="1642925436"/>
                    </a:ext>
                  </a:extLst>
                </a:gridCol>
                <a:gridCol w="1608307">
                  <a:extLst>
                    <a:ext uri="{9D8B030D-6E8A-4147-A177-3AD203B41FA5}">
                      <a16:colId xmlns:a16="http://schemas.microsoft.com/office/drawing/2014/main" val="715472149"/>
                    </a:ext>
                  </a:extLst>
                </a:gridCol>
                <a:gridCol w="1608307">
                  <a:extLst>
                    <a:ext uri="{9D8B030D-6E8A-4147-A177-3AD203B41FA5}">
                      <a16:colId xmlns:a16="http://schemas.microsoft.com/office/drawing/2014/main" val="1761076874"/>
                    </a:ext>
                  </a:extLst>
                </a:gridCol>
              </a:tblGrid>
              <a:tr h="357960">
                <a:tc>
                  <a:txBody>
                    <a:bodyPr/>
                    <a:lstStyle/>
                    <a:p>
                      <a:pPr algn="ctr" fontAlgn="ctr"/>
                      <a:r>
                        <a:rPr lang="en-CH" sz="1000" u="none" strike="noStrike">
                          <a:effectLst/>
                        </a:rPr>
                        <a:t>SOFF- supported country</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Station type</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Target</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Reporting**</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Gap (improve)</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Gap (new)</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b="1" u="none" strike="noStrike">
                          <a:effectLst/>
                        </a:rPr>
                        <a:t>Gap (total)</a:t>
                      </a:r>
                      <a:endParaRPr lang="en-GB" sz="1000" b="1" i="1" u="none" strike="noStrike">
                        <a:solidFill>
                          <a:srgbClr val="000000"/>
                        </a:solidFill>
                        <a:effectLst/>
                        <a:latin typeface="Calibri" panose="020F0502020204030204" pitchFamily="34" charset="0"/>
                      </a:endParaRPr>
                    </a:p>
                  </a:txBody>
                  <a:tcPr marL="7564" marR="7564" marT="7564" marB="0" anchor="ctr"/>
                </a:tc>
                <a:extLst>
                  <a:ext uri="{0D108BD9-81ED-4DB2-BD59-A6C34878D82A}">
                    <a16:rowId xmlns:a16="http://schemas.microsoft.com/office/drawing/2014/main" val="2964884620"/>
                  </a:ext>
                </a:extLst>
              </a:tr>
              <a:tr h="373320">
                <a:tc rowSpan="2">
                  <a:txBody>
                    <a:bodyPr/>
                    <a:lstStyle/>
                    <a:p>
                      <a:pPr algn="ctr" fontAlgn="ctr"/>
                      <a:r>
                        <a:rPr lang="en-CH" sz="1400" u="none" strike="noStrike">
                          <a:effectLst/>
                          <a:latin typeface="+mn-lt"/>
                        </a:rPr>
                        <a:t>Burkina Faso</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100" b="0" i="0" u="none" strike="noStrike">
                          <a:solidFill>
                            <a:srgbClr val="000000"/>
                          </a:solidFill>
                          <a:effectLst/>
                          <a:latin typeface="Calibri" panose="020F0502020204030204" pitchFamily="34" charset="0"/>
                        </a:rPr>
                        <a:t>7</a:t>
                      </a:r>
                    </a:p>
                  </a:txBody>
                  <a:tcPr marL="7620" marR="7620" marT="7620" marB="0" anchor="ctr"/>
                </a:tc>
                <a:tc>
                  <a:txBody>
                    <a:bodyPr/>
                    <a:lstStyle/>
                    <a:p>
                      <a:pPr algn="ctr" fontAlgn="ctr"/>
                      <a:r>
                        <a:rPr lang="en-CH" sz="11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1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ctr"/>
                      <a:r>
                        <a:rPr lang="en-CH" sz="11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100" b="0" i="0" u="none" strike="noStrike">
                          <a:solidFill>
                            <a:srgbClr val="000000"/>
                          </a:solidFill>
                          <a:effectLst/>
                          <a:latin typeface="Calibri" panose="020F0502020204030204" pitchFamily="34" charset="0"/>
                        </a:rPr>
                        <a:t>5</a:t>
                      </a:r>
                    </a:p>
                  </a:txBody>
                  <a:tcPr marL="7620" marR="7620" marT="7620" marB="0" anchor="ctr"/>
                </a:tc>
                <a:extLst>
                  <a:ext uri="{0D108BD9-81ED-4DB2-BD59-A6C34878D82A}">
                    <a16:rowId xmlns:a16="http://schemas.microsoft.com/office/drawing/2014/main" val="450792495"/>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2013006193"/>
                  </a:ext>
                </a:extLst>
              </a:tr>
              <a:tr h="373320">
                <a:tc rowSpan="2">
                  <a:txBody>
                    <a:bodyPr/>
                    <a:lstStyle/>
                    <a:p>
                      <a:pPr algn="ctr" fontAlgn="ctr"/>
                      <a:r>
                        <a:rPr lang="en-CH" sz="1400" u="none" strike="noStrike">
                          <a:effectLst/>
                          <a:latin typeface="+mn-lt"/>
                        </a:rPr>
                        <a:t>Cabo Verde</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1674700441"/>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3410919958"/>
                  </a:ext>
                </a:extLst>
              </a:tr>
              <a:tr h="373320">
                <a:tc rowSpan="2">
                  <a:txBody>
                    <a:bodyPr/>
                    <a:lstStyle/>
                    <a:p>
                      <a:pPr algn="ctr" fontAlgn="ctr"/>
                      <a:r>
                        <a:rPr lang="en-CH" sz="1400" u="none" strike="noStrike">
                          <a:effectLst/>
                          <a:latin typeface="+mn-lt"/>
                        </a:rPr>
                        <a:t>Chad </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32</a:t>
                      </a:r>
                    </a:p>
                  </a:txBody>
                  <a:tcPr marL="7620" marR="7620" marT="7620" marB="0" anchor="ctr"/>
                </a:tc>
                <a:extLst>
                  <a:ext uri="{0D108BD9-81ED-4DB2-BD59-A6C34878D82A}">
                    <a16:rowId xmlns:a16="http://schemas.microsoft.com/office/drawing/2014/main" val="2359557046"/>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6</a:t>
                      </a:r>
                    </a:p>
                  </a:txBody>
                  <a:tcPr marL="7620" marR="7620" marT="7620" marB="0" anchor="ctr"/>
                </a:tc>
                <a:extLst>
                  <a:ext uri="{0D108BD9-81ED-4DB2-BD59-A6C34878D82A}">
                    <a16:rowId xmlns:a16="http://schemas.microsoft.com/office/drawing/2014/main" val="3720911111"/>
                  </a:ext>
                </a:extLst>
              </a:tr>
              <a:tr h="373320">
                <a:tc rowSpan="2">
                  <a:txBody>
                    <a:bodyPr/>
                    <a:lstStyle/>
                    <a:p>
                      <a:pPr algn="ctr" fontAlgn="ctr"/>
                      <a:r>
                        <a:rPr lang="en-CH" sz="1400" b="0" i="0" u="none" strike="noStrike">
                          <a:solidFill>
                            <a:srgbClr val="000000"/>
                          </a:solidFill>
                          <a:effectLst/>
                          <a:latin typeface="+mn-lt"/>
                        </a:rPr>
                        <a:t>Comoros </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84299485"/>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981385615"/>
                  </a:ext>
                </a:extLst>
              </a:tr>
              <a:tr h="373320">
                <a:tc rowSpan="2">
                  <a:txBody>
                    <a:bodyPr/>
                    <a:lstStyle/>
                    <a:p>
                      <a:pPr algn="ctr" fontAlgn="ctr"/>
                      <a:r>
                        <a:rPr lang="en-CH" sz="1400" u="none" strike="noStrike">
                          <a:effectLst/>
                          <a:latin typeface="+mn-lt"/>
                        </a:rPr>
                        <a:t>Djibouti</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52207195"/>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3796815080"/>
                  </a:ext>
                </a:extLst>
              </a:tr>
              <a:tr h="373320">
                <a:tc rowSpan="2">
                  <a:txBody>
                    <a:bodyPr/>
                    <a:lstStyle/>
                    <a:p>
                      <a:pPr algn="ctr" fontAlgn="ctr"/>
                      <a:r>
                        <a:rPr lang="en-CH" sz="1400" u="none" strike="noStrike">
                          <a:effectLst/>
                          <a:latin typeface="+mn-lt"/>
                        </a:rPr>
                        <a:t>DRC</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59</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35</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59</a:t>
                      </a:r>
                    </a:p>
                  </a:txBody>
                  <a:tcPr marL="7620" marR="7620" marT="7620" marB="0" anchor="ctr"/>
                </a:tc>
                <a:extLst>
                  <a:ext uri="{0D108BD9-81ED-4DB2-BD59-A6C34878D82A}">
                    <a16:rowId xmlns:a16="http://schemas.microsoft.com/office/drawing/2014/main" val="92422009"/>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10</a:t>
                      </a:r>
                    </a:p>
                  </a:txBody>
                  <a:tcPr marL="7620" marR="7620" marT="7620" marB="0" anchor="ctr"/>
                </a:tc>
                <a:extLst>
                  <a:ext uri="{0D108BD9-81ED-4DB2-BD59-A6C34878D82A}">
                    <a16:rowId xmlns:a16="http://schemas.microsoft.com/office/drawing/2014/main" val="165496013"/>
                  </a:ext>
                </a:extLst>
              </a:tr>
              <a:tr h="373320">
                <a:tc rowSpan="2">
                  <a:txBody>
                    <a:bodyPr/>
                    <a:lstStyle/>
                    <a:p>
                      <a:pPr algn="ctr" fontAlgn="ctr"/>
                      <a:r>
                        <a:rPr lang="en-CH" sz="1400" u="none" strike="noStrike">
                          <a:effectLst/>
                          <a:latin typeface="+mn-lt"/>
                        </a:rPr>
                        <a:t>Ethiopia</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29</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29</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29</a:t>
                      </a:r>
                    </a:p>
                  </a:txBody>
                  <a:tcPr marL="7620" marR="7620" marT="7620" marB="0" anchor="ctr"/>
                </a:tc>
                <a:extLst>
                  <a:ext uri="{0D108BD9-81ED-4DB2-BD59-A6C34878D82A}">
                    <a16:rowId xmlns:a16="http://schemas.microsoft.com/office/drawing/2014/main" val="1142415719"/>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5</a:t>
                      </a:r>
                    </a:p>
                  </a:txBody>
                  <a:tcPr marL="7620" marR="7620" marT="7620" marB="0" anchor="ctr"/>
                </a:tc>
                <a:extLst>
                  <a:ext uri="{0D108BD9-81ED-4DB2-BD59-A6C34878D82A}">
                    <a16:rowId xmlns:a16="http://schemas.microsoft.com/office/drawing/2014/main" val="1236076049"/>
                  </a:ext>
                </a:extLst>
              </a:tr>
              <a:tr h="373320">
                <a:tc rowSpan="2">
                  <a:txBody>
                    <a:bodyPr/>
                    <a:lstStyle/>
                    <a:p>
                      <a:pPr algn="ctr" fontAlgn="ctr"/>
                      <a:r>
                        <a:rPr lang="en-CH" sz="1400" u="none" strike="noStrike">
                          <a:effectLst/>
                          <a:latin typeface="+mn-lt"/>
                        </a:rPr>
                        <a:t>Guinea Bissau</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828377158"/>
                  </a:ext>
                </a:extLst>
              </a:tr>
              <a:tr h="37332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702981287"/>
                  </a:ext>
                </a:extLst>
              </a:tr>
            </a:tbl>
          </a:graphicData>
        </a:graphic>
      </p:graphicFrame>
    </p:spTree>
    <p:extLst>
      <p:ext uri="{BB962C8B-B14F-4D97-AF65-F5344CB8AC3E}">
        <p14:creationId xmlns:p14="http://schemas.microsoft.com/office/powerpoint/2010/main" val="250312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7977-7C84-B64F-ADA8-7E042421E5F4}"/>
              </a:ext>
            </a:extLst>
          </p:cNvPr>
          <p:cNvSpPr>
            <a:spLocks noGrp="1"/>
          </p:cNvSpPr>
          <p:nvPr>
            <p:ph type="title"/>
          </p:nvPr>
        </p:nvSpPr>
        <p:spPr>
          <a:xfrm>
            <a:off x="609600" y="54145"/>
            <a:ext cx="10972800" cy="497090"/>
          </a:xfrm>
        </p:spPr>
        <p:txBody>
          <a:bodyPr>
            <a:normAutofit/>
          </a:bodyPr>
          <a:lstStyle/>
          <a:p>
            <a:r>
              <a:rPr lang="en-CH" sz="2400" b="1">
                <a:solidFill>
                  <a:schemeClr val="accent1"/>
                </a:solidFill>
                <a:latin typeface="Arial" panose="020B0604020202020204" pitchFamily="34" charset="0"/>
                <a:cs typeface="Arial" panose="020B0604020202020204" pitchFamily="34" charset="0"/>
              </a:rPr>
              <a:t>Africa</a:t>
            </a:r>
            <a:r>
              <a:rPr lang="en-GB" sz="2400" b="1">
                <a:solidFill>
                  <a:schemeClr val="accent1"/>
                </a:solidFill>
                <a:latin typeface="Arial" panose="020B0604020202020204" pitchFamily="34" charset="0"/>
                <a:cs typeface="Arial" panose="020B0604020202020204" pitchFamily="34" charset="0"/>
              </a:rPr>
              <a:t>: </a:t>
            </a:r>
            <a:r>
              <a:rPr lang="en-CH" sz="2400" b="1">
                <a:solidFill>
                  <a:schemeClr val="accent1"/>
                </a:solidFill>
                <a:latin typeface="Arial" panose="020B0604020202020204" pitchFamily="34" charset="0"/>
                <a:cs typeface="Arial" panose="020B0604020202020204" pitchFamily="34" charset="0"/>
              </a:rPr>
              <a:t>G</a:t>
            </a:r>
            <a:r>
              <a:rPr lang="en-GB" sz="2400" b="1">
                <a:solidFill>
                  <a:schemeClr val="accent1"/>
                </a:solidFill>
                <a:latin typeface="Arial" panose="020B0604020202020204" pitchFamily="34" charset="0"/>
                <a:cs typeface="Arial" panose="020B0604020202020204" pitchFamily="34" charset="0"/>
              </a:rPr>
              <a:t>lobal GBON </a:t>
            </a:r>
            <a:r>
              <a:rPr lang="en-CH" sz="2400" b="1">
                <a:solidFill>
                  <a:schemeClr val="accent1"/>
                </a:solidFill>
                <a:latin typeface="Arial" panose="020B0604020202020204" pitchFamily="34" charset="0"/>
                <a:cs typeface="Arial" panose="020B0604020202020204" pitchFamily="34" charset="0"/>
              </a:rPr>
              <a:t>G</a:t>
            </a:r>
            <a:r>
              <a:rPr lang="en-GB" sz="2400" b="1">
                <a:solidFill>
                  <a:schemeClr val="accent1"/>
                </a:solidFill>
                <a:latin typeface="Arial" panose="020B0604020202020204" pitchFamily="34" charset="0"/>
                <a:cs typeface="Arial" panose="020B0604020202020204" pitchFamily="34" charset="0"/>
              </a:rPr>
              <a:t>ap </a:t>
            </a:r>
            <a:r>
              <a:rPr lang="en-CH" sz="2400" b="1">
                <a:solidFill>
                  <a:schemeClr val="accent1"/>
                </a:solidFill>
                <a:latin typeface="Arial" panose="020B0604020202020204" pitchFamily="34" charset="0"/>
                <a:cs typeface="Arial" panose="020B0604020202020204" pitchFamily="34" charset="0"/>
              </a:rPr>
              <a:t>A</a:t>
            </a:r>
            <a:r>
              <a:rPr lang="en-GB" sz="2400" b="1" err="1">
                <a:solidFill>
                  <a:schemeClr val="accent1"/>
                </a:solidFill>
                <a:latin typeface="Arial" panose="020B0604020202020204" pitchFamily="34" charset="0"/>
                <a:cs typeface="Arial" panose="020B0604020202020204" pitchFamily="34" charset="0"/>
              </a:rPr>
              <a:t>nalysis</a:t>
            </a:r>
            <a:r>
              <a:rPr lang="en-CH" sz="2400" b="1">
                <a:solidFill>
                  <a:schemeClr val="accent1"/>
                </a:solidFill>
                <a:latin typeface="Arial" panose="020B0604020202020204" pitchFamily="34" charset="0"/>
                <a:cs typeface="Arial" panose="020B0604020202020204" pitchFamily="34" charset="0"/>
              </a:rPr>
              <a:t>, June 2023</a:t>
            </a:r>
            <a:endParaRPr lang="en-CH" sz="2400"/>
          </a:p>
        </p:txBody>
      </p:sp>
      <p:graphicFrame>
        <p:nvGraphicFramePr>
          <p:cNvPr id="5" name="Content Placeholder 4">
            <a:extLst>
              <a:ext uri="{FF2B5EF4-FFF2-40B4-BE49-F238E27FC236}">
                <a16:creationId xmlns:a16="http://schemas.microsoft.com/office/drawing/2014/main" id="{D8F69CE4-F350-0907-2E3D-F8C4AB6DFA8F}"/>
              </a:ext>
            </a:extLst>
          </p:cNvPr>
          <p:cNvGraphicFramePr>
            <a:graphicFrameLocks noGrp="1"/>
          </p:cNvGraphicFramePr>
          <p:nvPr>
            <p:ph idx="1"/>
          </p:nvPr>
        </p:nvGraphicFramePr>
        <p:xfrm>
          <a:off x="752278" y="479898"/>
          <a:ext cx="10972794" cy="6362648"/>
        </p:xfrm>
        <a:graphic>
          <a:graphicData uri="http://schemas.openxmlformats.org/drawingml/2006/table">
            <a:tbl>
              <a:tblPr firstRow="1" bandRow="1">
                <a:tableStyleId>{5C22544A-7EE6-4342-B048-85BDC9FD1C3A}</a:tableStyleId>
              </a:tblPr>
              <a:tblGrid>
                <a:gridCol w="1567542">
                  <a:extLst>
                    <a:ext uri="{9D8B030D-6E8A-4147-A177-3AD203B41FA5}">
                      <a16:colId xmlns:a16="http://schemas.microsoft.com/office/drawing/2014/main" val="1755350999"/>
                    </a:ext>
                  </a:extLst>
                </a:gridCol>
                <a:gridCol w="1567542">
                  <a:extLst>
                    <a:ext uri="{9D8B030D-6E8A-4147-A177-3AD203B41FA5}">
                      <a16:colId xmlns:a16="http://schemas.microsoft.com/office/drawing/2014/main" val="2897015180"/>
                    </a:ext>
                  </a:extLst>
                </a:gridCol>
                <a:gridCol w="1567542">
                  <a:extLst>
                    <a:ext uri="{9D8B030D-6E8A-4147-A177-3AD203B41FA5}">
                      <a16:colId xmlns:a16="http://schemas.microsoft.com/office/drawing/2014/main" val="1929077233"/>
                    </a:ext>
                  </a:extLst>
                </a:gridCol>
                <a:gridCol w="1567542">
                  <a:extLst>
                    <a:ext uri="{9D8B030D-6E8A-4147-A177-3AD203B41FA5}">
                      <a16:colId xmlns:a16="http://schemas.microsoft.com/office/drawing/2014/main" val="1952373410"/>
                    </a:ext>
                  </a:extLst>
                </a:gridCol>
                <a:gridCol w="1567542">
                  <a:extLst>
                    <a:ext uri="{9D8B030D-6E8A-4147-A177-3AD203B41FA5}">
                      <a16:colId xmlns:a16="http://schemas.microsoft.com/office/drawing/2014/main" val="2406308831"/>
                    </a:ext>
                  </a:extLst>
                </a:gridCol>
                <a:gridCol w="1567542">
                  <a:extLst>
                    <a:ext uri="{9D8B030D-6E8A-4147-A177-3AD203B41FA5}">
                      <a16:colId xmlns:a16="http://schemas.microsoft.com/office/drawing/2014/main" val="3789766929"/>
                    </a:ext>
                  </a:extLst>
                </a:gridCol>
                <a:gridCol w="1567542">
                  <a:extLst>
                    <a:ext uri="{9D8B030D-6E8A-4147-A177-3AD203B41FA5}">
                      <a16:colId xmlns:a16="http://schemas.microsoft.com/office/drawing/2014/main" val="1825886350"/>
                    </a:ext>
                  </a:extLst>
                </a:gridCol>
              </a:tblGrid>
              <a:tr h="429208">
                <a:tc>
                  <a:txBody>
                    <a:bodyPr/>
                    <a:lstStyle/>
                    <a:p>
                      <a:pPr algn="ctr" fontAlgn="ctr"/>
                      <a:r>
                        <a:rPr lang="en-CH" sz="1000" u="none" strike="noStrike">
                          <a:effectLst/>
                        </a:rPr>
                        <a:t>SOFF- supported country</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Station type</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Target</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Reporting**</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Gap (improve)</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Gap (new)</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b="1" u="none" strike="noStrike">
                          <a:effectLst/>
                        </a:rPr>
                        <a:t>Gap (total)</a:t>
                      </a:r>
                      <a:endParaRPr lang="en-GB" sz="1000" b="1" i="1" u="none" strike="noStrike">
                        <a:solidFill>
                          <a:srgbClr val="000000"/>
                        </a:solidFill>
                        <a:effectLst/>
                        <a:latin typeface="Calibri" panose="020F0502020204030204" pitchFamily="34" charset="0"/>
                      </a:endParaRPr>
                    </a:p>
                  </a:txBody>
                  <a:tcPr marL="7564" marR="7564" marT="7564" marB="0" anchor="ctr"/>
                </a:tc>
                <a:extLst>
                  <a:ext uri="{0D108BD9-81ED-4DB2-BD59-A6C34878D82A}">
                    <a16:rowId xmlns:a16="http://schemas.microsoft.com/office/drawing/2014/main" val="1303081874"/>
                  </a:ext>
                </a:extLst>
              </a:tr>
              <a:tr h="370840">
                <a:tc rowSpan="2">
                  <a:txBody>
                    <a:bodyPr/>
                    <a:lstStyle/>
                    <a:p>
                      <a:pPr algn="ctr" fontAlgn="ctr"/>
                      <a:r>
                        <a:rPr lang="en-CH" sz="1400" u="none" strike="noStrike">
                          <a:effectLst/>
                          <a:latin typeface="+mn-lt"/>
                        </a:rPr>
                        <a:t>Liberia</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3938714446"/>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538363340"/>
                  </a:ext>
                </a:extLst>
              </a:tr>
              <a:tr h="370840">
                <a:tc rowSpan="2">
                  <a:txBody>
                    <a:bodyPr/>
                    <a:lstStyle/>
                    <a:p>
                      <a:pPr algn="ctr" fontAlgn="ctr"/>
                      <a:r>
                        <a:rPr lang="en-CH" sz="1400" u="none" strike="noStrike">
                          <a:effectLst/>
                          <a:latin typeface="+mn-lt"/>
                        </a:rPr>
                        <a:t>Madagascar</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15</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11</a:t>
                      </a:r>
                    </a:p>
                  </a:txBody>
                  <a:tcPr marL="7620" marR="7620" marT="7620" marB="0" anchor="ctr"/>
                </a:tc>
                <a:extLst>
                  <a:ext uri="{0D108BD9-81ED-4DB2-BD59-A6C34878D82A}">
                    <a16:rowId xmlns:a16="http://schemas.microsoft.com/office/drawing/2014/main" val="2589362703"/>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740069474"/>
                  </a:ext>
                </a:extLst>
              </a:tr>
              <a:tr h="370840">
                <a:tc rowSpan="2">
                  <a:txBody>
                    <a:bodyPr/>
                    <a:lstStyle/>
                    <a:p>
                      <a:pPr algn="ctr" fontAlgn="ctr"/>
                      <a:r>
                        <a:rPr lang="en-CH" sz="1400" u="none" strike="noStrike">
                          <a:effectLst/>
                          <a:latin typeface="+mn-lt"/>
                        </a:rPr>
                        <a:t>Malawi</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extLst>
                  <a:ext uri="{0D108BD9-81ED-4DB2-BD59-A6C34878D82A}">
                    <a16:rowId xmlns:a16="http://schemas.microsoft.com/office/drawing/2014/main" val="2013581142"/>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605763546"/>
                  </a:ext>
                </a:extLst>
              </a:tr>
              <a:tr h="370840">
                <a:tc rowSpan="2">
                  <a:txBody>
                    <a:bodyPr/>
                    <a:lstStyle/>
                    <a:p>
                      <a:pPr algn="ctr" fontAlgn="ctr"/>
                      <a:r>
                        <a:rPr lang="en-CH" sz="1400" b="0" i="0" u="none" strike="noStrike">
                          <a:solidFill>
                            <a:srgbClr val="000000"/>
                          </a:solidFill>
                          <a:effectLst/>
                          <a:latin typeface="+mn-lt"/>
                        </a:rPr>
                        <a:t>Mauritius</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9</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8</a:t>
                      </a:r>
                    </a:p>
                  </a:txBody>
                  <a:tcPr marL="7620" marR="7620" marT="7620" marB="0" anchor="ctr"/>
                </a:tc>
                <a:extLst>
                  <a:ext uri="{0D108BD9-81ED-4DB2-BD59-A6C34878D82A}">
                    <a16:rowId xmlns:a16="http://schemas.microsoft.com/office/drawing/2014/main" val="635076972"/>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2421834478"/>
                  </a:ext>
                </a:extLst>
              </a:tr>
              <a:tr h="370840">
                <a:tc rowSpan="2">
                  <a:txBody>
                    <a:bodyPr/>
                    <a:lstStyle/>
                    <a:p>
                      <a:pPr algn="ctr" fontAlgn="ctr"/>
                      <a:r>
                        <a:rPr lang="en-CH" sz="1400" u="none" strike="noStrike">
                          <a:effectLst/>
                          <a:latin typeface="+mn-lt"/>
                        </a:rPr>
                        <a:t>Mozambique</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20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20</a:t>
                      </a:r>
                    </a:p>
                  </a:txBody>
                  <a:tcPr marL="7620" marR="7620" marT="7620" marB="0" anchor="ctr"/>
                </a:tc>
                <a:extLst>
                  <a:ext uri="{0D108BD9-81ED-4DB2-BD59-A6C34878D82A}">
                    <a16:rowId xmlns:a16="http://schemas.microsoft.com/office/drawing/2014/main" val="3000104140"/>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3300803945"/>
                  </a:ext>
                </a:extLst>
              </a:tr>
              <a:tr h="370840">
                <a:tc rowSpan="2">
                  <a:txBody>
                    <a:bodyPr/>
                    <a:lstStyle/>
                    <a:p>
                      <a:pPr algn="ctr" fontAlgn="ctr"/>
                      <a:r>
                        <a:rPr lang="en-CH" sz="1400" u="none" strike="noStrike">
                          <a:effectLst/>
                          <a:latin typeface="+mn-lt"/>
                        </a:rPr>
                        <a:t>Niger</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32</a:t>
                      </a:r>
                    </a:p>
                  </a:txBody>
                  <a:tcPr marL="7620" marR="7620" marT="7620" marB="0" anchor="ctr"/>
                </a:tc>
                <a:extLst>
                  <a:ext uri="{0D108BD9-81ED-4DB2-BD59-A6C34878D82A}">
                    <a16:rowId xmlns:a16="http://schemas.microsoft.com/office/drawing/2014/main" val="1446613643"/>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5</a:t>
                      </a:r>
                    </a:p>
                  </a:txBody>
                  <a:tcPr marL="7620" marR="7620" marT="7620" marB="0" anchor="ctr"/>
                </a:tc>
                <a:extLst>
                  <a:ext uri="{0D108BD9-81ED-4DB2-BD59-A6C34878D82A}">
                    <a16:rowId xmlns:a16="http://schemas.microsoft.com/office/drawing/2014/main" val="1665629744"/>
                  </a:ext>
                </a:extLst>
              </a:tr>
              <a:tr h="370840">
                <a:tc rowSpan="2">
                  <a:txBody>
                    <a:bodyPr/>
                    <a:lstStyle/>
                    <a:p>
                      <a:pPr algn="ctr" fontAlgn="ctr"/>
                      <a:r>
                        <a:rPr lang="en-CH" sz="1400" u="none" strike="noStrike">
                          <a:effectLst/>
                          <a:latin typeface="+mn-lt"/>
                        </a:rPr>
                        <a:t>Rwanda</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2832921076"/>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339904433"/>
                  </a:ext>
                </a:extLst>
              </a:tr>
              <a:tr h="370840">
                <a:tc rowSpan="2">
                  <a:txBody>
                    <a:bodyPr/>
                    <a:lstStyle/>
                    <a:p>
                      <a:pPr algn="ctr" fontAlgn="ctr"/>
                      <a:r>
                        <a:rPr lang="en-CH" sz="1400" u="none" strike="noStrike">
                          <a:effectLst/>
                          <a:latin typeface="+mn-lt"/>
                        </a:rPr>
                        <a:t>Sao Tome and Principe</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3491835643"/>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2547493860"/>
                  </a:ext>
                </a:extLst>
              </a:tr>
            </a:tbl>
          </a:graphicData>
        </a:graphic>
      </p:graphicFrame>
    </p:spTree>
    <p:extLst>
      <p:ext uri="{BB962C8B-B14F-4D97-AF65-F5344CB8AC3E}">
        <p14:creationId xmlns:p14="http://schemas.microsoft.com/office/powerpoint/2010/main" val="306007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7977-7C84-B64F-ADA8-7E042421E5F4}"/>
              </a:ext>
            </a:extLst>
          </p:cNvPr>
          <p:cNvSpPr>
            <a:spLocks noGrp="1"/>
          </p:cNvSpPr>
          <p:nvPr>
            <p:ph type="title"/>
          </p:nvPr>
        </p:nvSpPr>
        <p:spPr>
          <a:xfrm>
            <a:off x="609600" y="54145"/>
            <a:ext cx="10972800" cy="497090"/>
          </a:xfrm>
        </p:spPr>
        <p:txBody>
          <a:bodyPr>
            <a:normAutofit/>
          </a:bodyPr>
          <a:lstStyle/>
          <a:p>
            <a:r>
              <a:rPr lang="en-CH" sz="2400" b="1">
                <a:solidFill>
                  <a:schemeClr val="accent1"/>
                </a:solidFill>
                <a:latin typeface="Arial" panose="020B0604020202020204" pitchFamily="34" charset="0"/>
                <a:cs typeface="Arial" panose="020B0604020202020204" pitchFamily="34" charset="0"/>
              </a:rPr>
              <a:t>Africa</a:t>
            </a:r>
            <a:r>
              <a:rPr lang="en-GB" sz="2400" b="1">
                <a:solidFill>
                  <a:schemeClr val="accent1"/>
                </a:solidFill>
                <a:latin typeface="Arial" panose="020B0604020202020204" pitchFamily="34" charset="0"/>
                <a:cs typeface="Arial" panose="020B0604020202020204" pitchFamily="34" charset="0"/>
              </a:rPr>
              <a:t>: </a:t>
            </a:r>
            <a:r>
              <a:rPr lang="en-CH" sz="2400" b="1">
                <a:solidFill>
                  <a:schemeClr val="accent1"/>
                </a:solidFill>
                <a:latin typeface="Arial" panose="020B0604020202020204" pitchFamily="34" charset="0"/>
                <a:cs typeface="Arial" panose="020B0604020202020204" pitchFamily="34" charset="0"/>
              </a:rPr>
              <a:t>G</a:t>
            </a:r>
            <a:r>
              <a:rPr lang="en-GB" sz="2400" b="1">
                <a:solidFill>
                  <a:schemeClr val="accent1"/>
                </a:solidFill>
                <a:latin typeface="Arial" panose="020B0604020202020204" pitchFamily="34" charset="0"/>
                <a:cs typeface="Arial" panose="020B0604020202020204" pitchFamily="34" charset="0"/>
              </a:rPr>
              <a:t>lobal GBON </a:t>
            </a:r>
            <a:r>
              <a:rPr lang="en-CH" sz="2400" b="1">
                <a:solidFill>
                  <a:schemeClr val="accent1"/>
                </a:solidFill>
                <a:latin typeface="Arial" panose="020B0604020202020204" pitchFamily="34" charset="0"/>
                <a:cs typeface="Arial" panose="020B0604020202020204" pitchFamily="34" charset="0"/>
              </a:rPr>
              <a:t>G</a:t>
            </a:r>
            <a:r>
              <a:rPr lang="en-GB" sz="2400" b="1">
                <a:solidFill>
                  <a:schemeClr val="accent1"/>
                </a:solidFill>
                <a:latin typeface="Arial" panose="020B0604020202020204" pitchFamily="34" charset="0"/>
                <a:cs typeface="Arial" panose="020B0604020202020204" pitchFamily="34" charset="0"/>
              </a:rPr>
              <a:t>ap </a:t>
            </a:r>
            <a:r>
              <a:rPr lang="en-CH" sz="2400" b="1">
                <a:solidFill>
                  <a:schemeClr val="accent1"/>
                </a:solidFill>
                <a:latin typeface="Arial" panose="020B0604020202020204" pitchFamily="34" charset="0"/>
                <a:cs typeface="Arial" panose="020B0604020202020204" pitchFamily="34" charset="0"/>
              </a:rPr>
              <a:t>A</a:t>
            </a:r>
            <a:r>
              <a:rPr lang="en-GB" sz="2400" b="1" err="1">
                <a:solidFill>
                  <a:schemeClr val="accent1"/>
                </a:solidFill>
                <a:latin typeface="Arial" panose="020B0604020202020204" pitchFamily="34" charset="0"/>
                <a:cs typeface="Arial" panose="020B0604020202020204" pitchFamily="34" charset="0"/>
              </a:rPr>
              <a:t>nalysis</a:t>
            </a:r>
            <a:r>
              <a:rPr lang="en-CH" sz="2400" b="1">
                <a:solidFill>
                  <a:schemeClr val="accent1"/>
                </a:solidFill>
                <a:latin typeface="Arial" panose="020B0604020202020204" pitchFamily="34" charset="0"/>
                <a:cs typeface="Arial" panose="020B0604020202020204" pitchFamily="34" charset="0"/>
              </a:rPr>
              <a:t>, June 2023</a:t>
            </a:r>
            <a:endParaRPr lang="en-CH" sz="2400"/>
          </a:p>
        </p:txBody>
      </p:sp>
      <p:graphicFrame>
        <p:nvGraphicFramePr>
          <p:cNvPr id="5" name="Content Placeholder 4">
            <a:extLst>
              <a:ext uri="{FF2B5EF4-FFF2-40B4-BE49-F238E27FC236}">
                <a16:creationId xmlns:a16="http://schemas.microsoft.com/office/drawing/2014/main" id="{D8F69CE4-F350-0907-2E3D-F8C4AB6DFA8F}"/>
              </a:ext>
            </a:extLst>
          </p:cNvPr>
          <p:cNvGraphicFramePr>
            <a:graphicFrameLocks noGrp="1"/>
          </p:cNvGraphicFramePr>
          <p:nvPr>
            <p:ph idx="1"/>
          </p:nvPr>
        </p:nvGraphicFramePr>
        <p:xfrm>
          <a:off x="752278" y="551234"/>
          <a:ext cx="10972794" cy="5659066"/>
        </p:xfrm>
        <a:graphic>
          <a:graphicData uri="http://schemas.openxmlformats.org/drawingml/2006/table">
            <a:tbl>
              <a:tblPr firstRow="1" bandRow="1">
                <a:tableStyleId>{5C22544A-7EE6-4342-B048-85BDC9FD1C3A}</a:tableStyleId>
              </a:tblPr>
              <a:tblGrid>
                <a:gridCol w="1567542">
                  <a:extLst>
                    <a:ext uri="{9D8B030D-6E8A-4147-A177-3AD203B41FA5}">
                      <a16:colId xmlns:a16="http://schemas.microsoft.com/office/drawing/2014/main" val="1755350999"/>
                    </a:ext>
                  </a:extLst>
                </a:gridCol>
                <a:gridCol w="1567542">
                  <a:extLst>
                    <a:ext uri="{9D8B030D-6E8A-4147-A177-3AD203B41FA5}">
                      <a16:colId xmlns:a16="http://schemas.microsoft.com/office/drawing/2014/main" val="2897015180"/>
                    </a:ext>
                  </a:extLst>
                </a:gridCol>
                <a:gridCol w="1567542">
                  <a:extLst>
                    <a:ext uri="{9D8B030D-6E8A-4147-A177-3AD203B41FA5}">
                      <a16:colId xmlns:a16="http://schemas.microsoft.com/office/drawing/2014/main" val="1929077233"/>
                    </a:ext>
                  </a:extLst>
                </a:gridCol>
                <a:gridCol w="1567542">
                  <a:extLst>
                    <a:ext uri="{9D8B030D-6E8A-4147-A177-3AD203B41FA5}">
                      <a16:colId xmlns:a16="http://schemas.microsoft.com/office/drawing/2014/main" val="1952373410"/>
                    </a:ext>
                  </a:extLst>
                </a:gridCol>
                <a:gridCol w="1567542">
                  <a:extLst>
                    <a:ext uri="{9D8B030D-6E8A-4147-A177-3AD203B41FA5}">
                      <a16:colId xmlns:a16="http://schemas.microsoft.com/office/drawing/2014/main" val="2406308831"/>
                    </a:ext>
                  </a:extLst>
                </a:gridCol>
                <a:gridCol w="1567542">
                  <a:extLst>
                    <a:ext uri="{9D8B030D-6E8A-4147-A177-3AD203B41FA5}">
                      <a16:colId xmlns:a16="http://schemas.microsoft.com/office/drawing/2014/main" val="3789766929"/>
                    </a:ext>
                  </a:extLst>
                </a:gridCol>
                <a:gridCol w="1567542">
                  <a:extLst>
                    <a:ext uri="{9D8B030D-6E8A-4147-A177-3AD203B41FA5}">
                      <a16:colId xmlns:a16="http://schemas.microsoft.com/office/drawing/2014/main" val="1825886350"/>
                    </a:ext>
                  </a:extLst>
                </a:gridCol>
              </a:tblGrid>
              <a:tr h="467306">
                <a:tc>
                  <a:txBody>
                    <a:bodyPr/>
                    <a:lstStyle/>
                    <a:p>
                      <a:pPr algn="ctr" fontAlgn="ctr"/>
                      <a:r>
                        <a:rPr lang="en-CH" sz="1000" u="none" strike="noStrike">
                          <a:effectLst/>
                        </a:rPr>
                        <a:t>SOFF- supported country</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Station type</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Target</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Reporting**</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Gap (improve)</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u="none" strike="noStrike">
                          <a:effectLst/>
                        </a:rPr>
                        <a:t>Gap (new)</a:t>
                      </a:r>
                      <a:endParaRPr lang="en-GB" sz="1000" b="0" i="1" u="none" strike="noStrike">
                        <a:solidFill>
                          <a:srgbClr val="000000"/>
                        </a:solidFill>
                        <a:effectLst/>
                        <a:latin typeface="Calibri" panose="020F0502020204030204" pitchFamily="34" charset="0"/>
                      </a:endParaRPr>
                    </a:p>
                  </a:txBody>
                  <a:tcPr marL="7564" marR="7564" marT="7564" marB="0" anchor="ctr"/>
                </a:tc>
                <a:tc>
                  <a:txBody>
                    <a:bodyPr/>
                    <a:lstStyle/>
                    <a:p>
                      <a:pPr algn="ctr" fontAlgn="ctr"/>
                      <a:r>
                        <a:rPr lang="en-GB" sz="1000" b="1" u="none" strike="noStrike">
                          <a:effectLst/>
                        </a:rPr>
                        <a:t>Gap (total)</a:t>
                      </a:r>
                      <a:endParaRPr lang="en-GB" sz="1000" b="1" i="1" u="none" strike="noStrike">
                        <a:solidFill>
                          <a:srgbClr val="000000"/>
                        </a:solidFill>
                        <a:effectLst/>
                        <a:latin typeface="Calibri" panose="020F0502020204030204" pitchFamily="34" charset="0"/>
                      </a:endParaRPr>
                    </a:p>
                  </a:txBody>
                  <a:tcPr marL="7564" marR="7564" marT="7564" marB="0" anchor="ctr"/>
                </a:tc>
                <a:extLst>
                  <a:ext uri="{0D108BD9-81ED-4DB2-BD59-A6C34878D82A}">
                    <a16:rowId xmlns:a16="http://schemas.microsoft.com/office/drawing/2014/main" val="1303081874"/>
                  </a:ext>
                </a:extLst>
              </a:tr>
              <a:tr h="370840">
                <a:tc rowSpan="2">
                  <a:txBody>
                    <a:bodyPr/>
                    <a:lstStyle/>
                    <a:p>
                      <a:pPr algn="ctr" fontAlgn="ctr"/>
                      <a:r>
                        <a:rPr lang="en-CH" sz="1400" u="none" strike="noStrike">
                          <a:effectLst/>
                          <a:latin typeface="+mn-lt"/>
                        </a:rPr>
                        <a:t>Senegal</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3938714446"/>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538363340"/>
                  </a:ext>
                </a:extLst>
              </a:tr>
              <a:tr h="370840">
                <a:tc rowSpan="2">
                  <a:txBody>
                    <a:bodyPr/>
                    <a:lstStyle/>
                    <a:p>
                      <a:pPr algn="ctr" fontAlgn="ctr"/>
                      <a:r>
                        <a:rPr lang="en-CH" sz="1400" u="none" strike="noStrike">
                          <a:effectLst/>
                          <a:latin typeface="+mn-lt"/>
                        </a:rPr>
                        <a:t>Seychelles</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6</a:t>
                      </a:r>
                    </a:p>
                  </a:txBody>
                  <a:tcPr marL="7620" marR="7620" marT="7620" marB="0" anchor="ctr"/>
                </a:tc>
                <a:extLst>
                  <a:ext uri="{0D108BD9-81ED-4DB2-BD59-A6C34878D82A}">
                    <a16:rowId xmlns:a16="http://schemas.microsoft.com/office/drawing/2014/main" val="2589362703"/>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740069474"/>
                  </a:ext>
                </a:extLst>
              </a:tr>
              <a:tr h="370840">
                <a:tc rowSpan="2">
                  <a:txBody>
                    <a:bodyPr/>
                    <a:lstStyle/>
                    <a:p>
                      <a:pPr algn="ctr" fontAlgn="ctr"/>
                      <a:r>
                        <a:rPr lang="en-CH" sz="1400" u="none" strike="noStrike">
                          <a:effectLst/>
                          <a:latin typeface="+mn-lt"/>
                        </a:rPr>
                        <a:t>Somalia</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16</a:t>
                      </a:r>
                    </a:p>
                  </a:txBody>
                  <a:tcPr marL="7620" marR="7620" marT="7620" marB="0" anchor="ctr"/>
                </a:tc>
                <a:extLst>
                  <a:ext uri="{0D108BD9-81ED-4DB2-BD59-A6C34878D82A}">
                    <a16:rowId xmlns:a16="http://schemas.microsoft.com/office/drawing/2014/main" val="2013581142"/>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605763546"/>
                  </a:ext>
                </a:extLst>
              </a:tr>
              <a:tr h="370840">
                <a:tc rowSpan="2">
                  <a:txBody>
                    <a:bodyPr/>
                    <a:lstStyle/>
                    <a:p>
                      <a:pPr algn="ctr" fontAlgn="ctr"/>
                      <a:r>
                        <a:rPr lang="en-CH" sz="1400" b="0" i="0" u="none" strike="noStrike">
                          <a:solidFill>
                            <a:srgbClr val="000000"/>
                          </a:solidFill>
                          <a:effectLst/>
                          <a:latin typeface="+mn-lt"/>
                        </a:rPr>
                        <a:t>South Sudan</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16</a:t>
                      </a:r>
                    </a:p>
                  </a:txBody>
                  <a:tcPr marL="7620" marR="7620" marT="7620" marB="0" anchor="ctr"/>
                </a:tc>
                <a:extLst>
                  <a:ext uri="{0D108BD9-81ED-4DB2-BD59-A6C34878D82A}">
                    <a16:rowId xmlns:a16="http://schemas.microsoft.com/office/drawing/2014/main" val="635076972"/>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2421834478"/>
                  </a:ext>
                </a:extLst>
              </a:tr>
              <a:tr h="370840">
                <a:tc rowSpan="2">
                  <a:txBody>
                    <a:bodyPr/>
                    <a:lstStyle/>
                    <a:p>
                      <a:pPr algn="ctr" fontAlgn="ctr"/>
                      <a:r>
                        <a:rPr lang="en-CH" sz="1400" u="none" strike="noStrike">
                          <a:effectLst/>
                          <a:latin typeface="+mn-lt"/>
                        </a:rPr>
                        <a:t>Tanzania</a:t>
                      </a:r>
                      <a:br>
                        <a:rPr lang="en-GB" sz="1400" u="none" strike="noStrike">
                          <a:effectLst/>
                          <a:latin typeface="+mn-lt"/>
                        </a:rPr>
                      </a:b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24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24</a:t>
                      </a:r>
                    </a:p>
                  </a:txBody>
                  <a:tcPr marL="7620" marR="7620" marT="7620" marB="0" anchor="ctr"/>
                </a:tc>
                <a:extLst>
                  <a:ext uri="{0D108BD9-81ED-4DB2-BD59-A6C34878D82A}">
                    <a16:rowId xmlns:a16="http://schemas.microsoft.com/office/drawing/2014/main" val="3000104140"/>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3300803945"/>
                  </a:ext>
                </a:extLst>
              </a:tr>
              <a:tr h="370840">
                <a:tc rowSpan="2">
                  <a:txBody>
                    <a:bodyPr/>
                    <a:lstStyle/>
                    <a:p>
                      <a:pPr algn="ctr" fontAlgn="ctr"/>
                      <a:r>
                        <a:rPr lang="en-CH" sz="1400" u="none" strike="noStrike">
                          <a:effectLst/>
                          <a:latin typeface="+mn-lt"/>
                        </a:rPr>
                        <a:t>Uganda</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7</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7</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7</a:t>
                      </a:r>
                    </a:p>
                  </a:txBody>
                  <a:tcPr marL="7620" marR="7620" marT="7620" marB="0" anchor="ctr"/>
                </a:tc>
                <a:extLst>
                  <a:ext uri="{0D108BD9-81ED-4DB2-BD59-A6C34878D82A}">
                    <a16:rowId xmlns:a16="http://schemas.microsoft.com/office/drawing/2014/main" val="1446613643"/>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665629744"/>
                  </a:ext>
                </a:extLst>
              </a:tr>
              <a:tr h="370840">
                <a:tc rowSpan="2">
                  <a:txBody>
                    <a:bodyPr/>
                    <a:lstStyle/>
                    <a:p>
                      <a:pPr algn="ctr" fontAlgn="ctr"/>
                      <a:r>
                        <a:rPr lang="en-CH" sz="1400" u="none" strike="noStrike">
                          <a:effectLst/>
                          <a:latin typeface="+mn-lt"/>
                        </a:rPr>
                        <a:t>Zambia</a:t>
                      </a:r>
                      <a:endParaRPr lang="en-GB" sz="1400" b="0" i="0" u="none" strike="noStrike">
                        <a:solidFill>
                          <a:srgbClr val="000000"/>
                        </a:solidFill>
                        <a:effectLst/>
                        <a:latin typeface="+mn-lt"/>
                      </a:endParaRPr>
                    </a:p>
                  </a:txBody>
                  <a:tcPr marL="7564" marR="7564" marT="7564" marB="0" anchor="ctr"/>
                </a:tc>
                <a:tc>
                  <a:txBody>
                    <a:bodyPr/>
                    <a:lstStyle/>
                    <a:p>
                      <a:pPr algn="l" fontAlgn="b"/>
                      <a:r>
                        <a:rPr lang="en-GB" sz="1000" u="none" strike="noStrike">
                          <a:effectLst/>
                        </a:rPr>
                        <a:t>Surface land</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19</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19</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19</a:t>
                      </a:r>
                    </a:p>
                  </a:txBody>
                  <a:tcPr marL="7620" marR="7620" marT="7620" marB="0" anchor="ctr"/>
                </a:tc>
                <a:extLst>
                  <a:ext uri="{0D108BD9-81ED-4DB2-BD59-A6C34878D82A}">
                    <a16:rowId xmlns:a16="http://schemas.microsoft.com/office/drawing/2014/main" val="2832921076"/>
                  </a:ext>
                </a:extLst>
              </a:tr>
              <a:tr h="370840">
                <a:tc vMerge="1">
                  <a:txBody>
                    <a:bodyPr/>
                    <a:lstStyle/>
                    <a:p>
                      <a:endParaRPr lang="en-GB"/>
                    </a:p>
                  </a:txBody>
                  <a:tcPr/>
                </a:tc>
                <a:tc>
                  <a:txBody>
                    <a:bodyPr/>
                    <a:lstStyle/>
                    <a:p>
                      <a:pPr algn="l" fontAlgn="b"/>
                      <a:r>
                        <a:rPr lang="en-GB" sz="1000" u="none" strike="noStrike">
                          <a:effectLst/>
                        </a:rPr>
                        <a:t>Upper-Air</a:t>
                      </a:r>
                      <a:endParaRPr lang="en-GB" sz="1000" b="0" i="0" u="none" strike="noStrike">
                        <a:solidFill>
                          <a:srgbClr val="000000"/>
                        </a:solidFill>
                        <a:effectLst/>
                        <a:latin typeface="Calibri" panose="020F0502020204030204" pitchFamily="34" charset="0"/>
                      </a:endParaRPr>
                    </a:p>
                  </a:txBody>
                  <a:tcPr marL="7564" marR="7564" marT="7564" marB="0" anchor="b"/>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en-CH" sz="1200" b="0" i="0" u="none" strike="noStrike">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339904433"/>
                  </a:ext>
                </a:extLst>
              </a:tr>
            </a:tbl>
          </a:graphicData>
        </a:graphic>
      </p:graphicFrame>
    </p:spTree>
    <p:extLst>
      <p:ext uri="{BB962C8B-B14F-4D97-AF65-F5344CB8AC3E}">
        <p14:creationId xmlns:p14="http://schemas.microsoft.com/office/powerpoint/2010/main" val="183867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42F5-B03C-75EE-0C3B-BC7835E21A96}"/>
              </a:ext>
            </a:extLst>
          </p:cNvPr>
          <p:cNvSpPr>
            <a:spLocks noGrp="1"/>
          </p:cNvSpPr>
          <p:nvPr>
            <p:ph type="title"/>
          </p:nvPr>
        </p:nvSpPr>
        <p:spPr>
          <a:xfrm>
            <a:off x="914400" y="1080602"/>
            <a:ext cx="10363200" cy="4286250"/>
          </a:xfrm>
        </p:spPr>
        <p:txBody>
          <a:bodyPr/>
          <a:lstStyle/>
          <a:p>
            <a:r>
              <a:rPr lang="en-US" sz="4000"/>
              <a:t>The importance of observations</a:t>
            </a:r>
            <a:endParaRPr lang="en-GB"/>
          </a:p>
        </p:txBody>
      </p:sp>
      <p:pic>
        <p:nvPicPr>
          <p:cNvPr id="4" name="Picture 3">
            <a:extLst>
              <a:ext uri="{FF2B5EF4-FFF2-40B4-BE49-F238E27FC236}">
                <a16:creationId xmlns:a16="http://schemas.microsoft.com/office/drawing/2014/main" id="{65A87F82-AC83-5208-4A61-098ADA6E3593}"/>
              </a:ext>
            </a:extLst>
          </p:cNvPr>
          <p:cNvPicPr>
            <a:picLocks noChangeAspect="1"/>
          </p:cNvPicPr>
          <p:nvPr/>
        </p:nvPicPr>
        <p:blipFill>
          <a:blip r:embed="rId2"/>
          <a:stretch>
            <a:fillRect/>
          </a:stretch>
        </p:blipFill>
        <p:spPr>
          <a:xfrm>
            <a:off x="7515225" y="155413"/>
            <a:ext cx="4676775" cy="1228725"/>
          </a:xfrm>
          <a:prstGeom prst="rect">
            <a:avLst/>
          </a:prstGeom>
        </p:spPr>
      </p:pic>
    </p:spTree>
    <p:extLst>
      <p:ext uri="{BB962C8B-B14F-4D97-AF65-F5344CB8AC3E}">
        <p14:creationId xmlns:p14="http://schemas.microsoft.com/office/powerpoint/2010/main" val="425549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75C8-987A-2F13-C7AD-1285BA53F623}"/>
              </a:ext>
            </a:extLst>
          </p:cNvPr>
          <p:cNvSpPr>
            <a:spLocks noGrp="1"/>
          </p:cNvSpPr>
          <p:nvPr>
            <p:ph type="title"/>
          </p:nvPr>
        </p:nvSpPr>
        <p:spPr>
          <a:xfrm>
            <a:off x="304800" y="284456"/>
            <a:ext cx="11582400" cy="1143000"/>
          </a:xfrm>
        </p:spPr>
        <p:txBody>
          <a:bodyPr>
            <a:noAutofit/>
          </a:bodyPr>
          <a:lstStyle/>
          <a:p>
            <a:r>
              <a:rPr lang="en-GB" sz="3600">
                <a:latin typeface="Open Sans"/>
                <a:ea typeface="Open Sans"/>
                <a:cs typeface="Open Sans"/>
              </a:rPr>
              <a:t>Closing the basic weather and climate data gap is foundational to the climate services value chain</a:t>
            </a:r>
          </a:p>
        </p:txBody>
      </p:sp>
      <p:sp>
        <p:nvSpPr>
          <p:cNvPr id="8" name="Rounded Rectangle 7">
            <a:extLst>
              <a:ext uri="{FF2B5EF4-FFF2-40B4-BE49-F238E27FC236}">
                <a16:creationId xmlns:a16="http://schemas.microsoft.com/office/drawing/2014/main" id="{43AFF384-07D7-D7AF-2B5B-338AB7633AD9}"/>
              </a:ext>
            </a:extLst>
          </p:cNvPr>
          <p:cNvSpPr/>
          <p:nvPr/>
        </p:nvSpPr>
        <p:spPr>
          <a:xfrm>
            <a:off x="1135926" y="1731281"/>
            <a:ext cx="6205036" cy="2015596"/>
          </a:xfrm>
          <a:prstGeom prst="roundRect">
            <a:avLst/>
          </a:prstGeom>
          <a:solidFill>
            <a:srgbClr val="185980">
              <a:alpha val="29412"/>
            </a:srgbClr>
          </a:solidFill>
          <a:ln w="76200">
            <a:solidFill>
              <a:srgbClr val="185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9" name="Pie 8">
            <a:extLst>
              <a:ext uri="{FF2B5EF4-FFF2-40B4-BE49-F238E27FC236}">
                <a16:creationId xmlns:a16="http://schemas.microsoft.com/office/drawing/2014/main" id="{50301B20-F3F5-C76C-5DD6-39DD40D833F0}"/>
              </a:ext>
            </a:extLst>
          </p:cNvPr>
          <p:cNvSpPr/>
          <p:nvPr/>
        </p:nvSpPr>
        <p:spPr>
          <a:xfrm rot="16200000">
            <a:off x="10473576" y="4812960"/>
            <a:ext cx="704572" cy="707173"/>
          </a:xfrm>
          <a:prstGeom prst="pi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latin typeface="Segoe UI" panose="020B0502040204020203" pitchFamily="34" charset="0"/>
              <a:cs typeface="Segoe UI" panose="020B0502040204020203" pitchFamily="34" charset="0"/>
            </a:endParaRPr>
          </a:p>
        </p:txBody>
      </p:sp>
      <p:sp>
        <p:nvSpPr>
          <p:cNvPr id="10" name="Pie 9">
            <a:extLst>
              <a:ext uri="{FF2B5EF4-FFF2-40B4-BE49-F238E27FC236}">
                <a16:creationId xmlns:a16="http://schemas.microsoft.com/office/drawing/2014/main" id="{2179BBF3-E425-EF92-B03D-D4C210FE05FC}"/>
              </a:ext>
            </a:extLst>
          </p:cNvPr>
          <p:cNvSpPr/>
          <p:nvPr/>
        </p:nvSpPr>
        <p:spPr>
          <a:xfrm rot="10800000">
            <a:off x="10472276" y="2833344"/>
            <a:ext cx="707173" cy="704572"/>
          </a:xfrm>
          <a:prstGeom prst="pi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4B737F13-0E70-ACCF-8322-80727F736EA8}"/>
              </a:ext>
            </a:extLst>
          </p:cNvPr>
          <p:cNvSpPr/>
          <p:nvPr/>
        </p:nvSpPr>
        <p:spPr>
          <a:xfrm>
            <a:off x="1252599" y="5165545"/>
            <a:ext cx="9571910" cy="35363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C6B9BD18-FA09-A1A8-6461-B327A9A907C5}"/>
              </a:ext>
            </a:extLst>
          </p:cNvPr>
          <p:cNvSpPr/>
          <p:nvPr/>
        </p:nvSpPr>
        <p:spPr>
          <a:xfrm>
            <a:off x="1252600" y="2834587"/>
            <a:ext cx="9571909" cy="35363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67EA8BD7-557B-F6E1-7716-B04920E5E7A4}"/>
              </a:ext>
            </a:extLst>
          </p:cNvPr>
          <p:cNvGrpSpPr/>
          <p:nvPr/>
        </p:nvGrpSpPr>
        <p:grpSpPr>
          <a:xfrm>
            <a:off x="1252602" y="2419283"/>
            <a:ext cx="9275179" cy="1184241"/>
            <a:chOff x="667262" y="1436048"/>
            <a:chExt cx="10010015" cy="1282783"/>
          </a:xfrm>
        </p:grpSpPr>
        <p:sp>
          <p:nvSpPr>
            <p:cNvPr id="14" name="Rounded Rectangle 13">
              <a:extLst>
                <a:ext uri="{FF2B5EF4-FFF2-40B4-BE49-F238E27FC236}">
                  <a16:creationId xmlns:a16="http://schemas.microsoft.com/office/drawing/2014/main" id="{54021FEE-74CC-1FE4-06F5-4D1DAE131E72}"/>
                </a:ext>
              </a:extLst>
            </p:cNvPr>
            <p:cNvSpPr/>
            <p:nvPr/>
          </p:nvSpPr>
          <p:spPr>
            <a:xfrm>
              <a:off x="7941276" y="1436048"/>
              <a:ext cx="2736001" cy="1232587"/>
            </a:xfrm>
            <a:prstGeom prst="roundRect">
              <a:avLst/>
            </a:prstGeom>
            <a:solidFill>
              <a:srgbClr val="1C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15" name="Rounded Rectangle 14">
              <a:extLst>
                <a:ext uri="{FF2B5EF4-FFF2-40B4-BE49-F238E27FC236}">
                  <a16:creationId xmlns:a16="http://schemas.microsoft.com/office/drawing/2014/main" id="{040880D2-4602-9148-FDCC-16E81ADA473D}"/>
                </a:ext>
              </a:extLst>
            </p:cNvPr>
            <p:cNvSpPr/>
            <p:nvPr/>
          </p:nvSpPr>
          <p:spPr>
            <a:xfrm>
              <a:off x="4304267" y="1474232"/>
              <a:ext cx="2736001" cy="1232587"/>
            </a:xfrm>
            <a:prstGeom prst="roundRect">
              <a:avLst/>
            </a:prstGeom>
            <a:solidFill>
              <a:srgbClr val="1C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16" name="Rounded Rectangle 15">
              <a:extLst>
                <a:ext uri="{FF2B5EF4-FFF2-40B4-BE49-F238E27FC236}">
                  <a16:creationId xmlns:a16="http://schemas.microsoft.com/office/drawing/2014/main" id="{A8A92A74-BF7F-AF3E-5917-3F35DF2985CB}"/>
                </a:ext>
              </a:extLst>
            </p:cNvPr>
            <p:cNvSpPr/>
            <p:nvPr/>
          </p:nvSpPr>
          <p:spPr>
            <a:xfrm>
              <a:off x="667262" y="1486244"/>
              <a:ext cx="2736001" cy="1232587"/>
            </a:xfrm>
            <a:prstGeom prst="roundRect">
              <a:avLst/>
            </a:prstGeom>
            <a:solidFill>
              <a:srgbClr val="1C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0B614321-D075-34B9-EC45-6157B0509DEB}"/>
                </a:ext>
              </a:extLst>
            </p:cNvPr>
            <p:cNvSpPr txBox="1"/>
            <p:nvPr/>
          </p:nvSpPr>
          <p:spPr>
            <a:xfrm>
              <a:off x="667264" y="1734734"/>
              <a:ext cx="2736000" cy="700113"/>
            </a:xfrm>
            <a:prstGeom prst="rect">
              <a:avLst/>
            </a:prstGeom>
            <a:noFill/>
          </p:spPr>
          <p:txBody>
            <a:bodyPr wrap="square" rtlCol="0" anchor="ctr">
              <a:spAutoFit/>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Observations from the entire globe</a:t>
              </a:r>
            </a:p>
          </p:txBody>
        </p:sp>
        <p:sp>
          <p:nvSpPr>
            <p:cNvPr id="18" name="TextBox 17">
              <a:extLst>
                <a:ext uri="{FF2B5EF4-FFF2-40B4-BE49-F238E27FC236}">
                  <a16:creationId xmlns:a16="http://schemas.microsoft.com/office/drawing/2014/main" id="{1E0DD80D-F77C-D268-B1D3-8691CEE98EB7}"/>
                </a:ext>
              </a:extLst>
            </p:cNvPr>
            <p:cNvSpPr txBox="1"/>
            <p:nvPr/>
          </p:nvSpPr>
          <p:spPr>
            <a:xfrm>
              <a:off x="4304268" y="1584709"/>
              <a:ext cx="2736000" cy="1000161"/>
            </a:xfrm>
            <a:prstGeom prst="rect">
              <a:avLst/>
            </a:prstGeom>
            <a:noFill/>
          </p:spPr>
          <p:txBody>
            <a:bodyPr wrap="square" rtlCol="0" anchor="ctr">
              <a:spAutoFit/>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International exchange of observations</a:t>
              </a:r>
            </a:p>
          </p:txBody>
        </p:sp>
        <p:sp>
          <p:nvSpPr>
            <p:cNvPr id="19" name="TextBox 18">
              <a:extLst>
                <a:ext uri="{FF2B5EF4-FFF2-40B4-BE49-F238E27FC236}">
                  <a16:creationId xmlns:a16="http://schemas.microsoft.com/office/drawing/2014/main" id="{F37BECF0-99B9-DB7A-52D0-B1F377B558FA}"/>
                </a:ext>
              </a:extLst>
            </p:cNvPr>
            <p:cNvSpPr txBox="1"/>
            <p:nvPr/>
          </p:nvSpPr>
          <p:spPr>
            <a:xfrm>
              <a:off x="7941277" y="1734734"/>
              <a:ext cx="2736000" cy="700113"/>
            </a:xfrm>
            <a:prstGeom prst="rect">
              <a:avLst/>
            </a:prstGeom>
            <a:noFill/>
          </p:spPr>
          <p:txBody>
            <a:bodyPr wrap="square" rtlCol="0" anchor="ctr">
              <a:spAutoFit/>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Global Numerical Weather Prediction</a:t>
              </a:r>
            </a:p>
          </p:txBody>
        </p:sp>
      </p:grpSp>
      <p:grpSp>
        <p:nvGrpSpPr>
          <p:cNvPr id="20" name="Group 19">
            <a:extLst>
              <a:ext uri="{FF2B5EF4-FFF2-40B4-BE49-F238E27FC236}">
                <a16:creationId xmlns:a16="http://schemas.microsoft.com/office/drawing/2014/main" id="{AF0C406B-9B86-8969-7716-CB0BD04B3AEB}"/>
              </a:ext>
            </a:extLst>
          </p:cNvPr>
          <p:cNvGrpSpPr/>
          <p:nvPr/>
        </p:nvGrpSpPr>
        <p:grpSpPr>
          <a:xfrm>
            <a:off x="1224531" y="4750242"/>
            <a:ext cx="9303250" cy="1184241"/>
            <a:chOff x="636967" y="3960968"/>
            <a:chExt cx="10040310" cy="1282783"/>
          </a:xfrm>
        </p:grpSpPr>
        <p:sp>
          <p:nvSpPr>
            <p:cNvPr id="21" name="Rounded Rectangle 20">
              <a:extLst>
                <a:ext uri="{FF2B5EF4-FFF2-40B4-BE49-F238E27FC236}">
                  <a16:creationId xmlns:a16="http://schemas.microsoft.com/office/drawing/2014/main" id="{78903329-758C-83D1-DD3D-DD53B6EE37F8}"/>
                </a:ext>
              </a:extLst>
            </p:cNvPr>
            <p:cNvSpPr/>
            <p:nvPr/>
          </p:nvSpPr>
          <p:spPr>
            <a:xfrm>
              <a:off x="7941276" y="3960968"/>
              <a:ext cx="2736001" cy="1232587"/>
            </a:xfrm>
            <a:prstGeom prst="roundRect">
              <a:avLst/>
            </a:prstGeom>
            <a:solidFill>
              <a:srgbClr val="018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22" name="Rounded Rectangle 21">
              <a:extLst>
                <a:ext uri="{FF2B5EF4-FFF2-40B4-BE49-F238E27FC236}">
                  <a16:creationId xmlns:a16="http://schemas.microsoft.com/office/drawing/2014/main" id="{C9C4797D-E036-F85D-61AA-212BF6B9FD4D}"/>
                </a:ext>
              </a:extLst>
            </p:cNvPr>
            <p:cNvSpPr/>
            <p:nvPr/>
          </p:nvSpPr>
          <p:spPr>
            <a:xfrm>
              <a:off x="4304267" y="3999152"/>
              <a:ext cx="2736001" cy="1232587"/>
            </a:xfrm>
            <a:prstGeom prst="roundRect">
              <a:avLst/>
            </a:prstGeom>
            <a:solidFill>
              <a:srgbClr val="018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23" name="Rounded Rectangle 22">
              <a:extLst>
                <a:ext uri="{FF2B5EF4-FFF2-40B4-BE49-F238E27FC236}">
                  <a16:creationId xmlns:a16="http://schemas.microsoft.com/office/drawing/2014/main" id="{7D8F092F-B993-C630-69B6-E703AC4E5080}"/>
                </a:ext>
              </a:extLst>
            </p:cNvPr>
            <p:cNvSpPr/>
            <p:nvPr/>
          </p:nvSpPr>
          <p:spPr>
            <a:xfrm>
              <a:off x="667262" y="4011164"/>
              <a:ext cx="2736001" cy="1232587"/>
            </a:xfrm>
            <a:prstGeom prst="roundRect">
              <a:avLst/>
            </a:prstGeom>
            <a:solidFill>
              <a:srgbClr val="018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B9794B8B-6DA5-62DF-D191-709D221C69E6}"/>
                </a:ext>
              </a:extLst>
            </p:cNvPr>
            <p:cNvSpPr txBox="1"/>
            <p:nvPr/>
          </p:nvSpPr>
          <p:spPr>
            <a:xfrm>
              <a:off x="636967" y="4252303"/>
              <a:ext cx="2736000" cy="700113"/>
            </a:xfrm>
            <a:prstGeom prst="rect">
              <a:avLst/>
            </a:prstGeom>
            <a:noFill/>
          </p:spPr>
          <p:txBody>
            <a:bodyPr wrap="square" rtlCol="0" anchor="ctr">
              <a:spAutoFit/>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Effective decision-making and action</a:t>
              </a:r>
            </a:p>
          </p:txBody>
        </p:sp>
        <p:sp>
          <p:nvSpPr>
            <p:cNvPr id="25" name="TextBox 24">
              <a:extLst>
                <a:ext uri="{FF2B5EF4-FFF2-40B4-BE49-F238E27FC236}">
                  <a16:creationId xmlns:a16="http://schemas.microsoft.com/office/drawing/2014/main" id="{A9F8D81A-8BBB-B47E-2727-09593BAA3FE6}"/>
                </a:ext>
              </a:extLst>
            </p:cNvPr>
            <p:cNvSpPr txBox="1"/>
            <p:nvPr/>
          </p:nvSpPr>
          <p:spPr>
            <a:xfrm>
              <a:off x="4304268" y="4252303"/>
              <a:ext cx="2736000" cy="700113"/>
            </a:xfrm>
            <a:prstGeom prst="rect">
              <a:avLst/>
            </a:prstGeom>
            <a:noFill/>
          </p:spPr>
          <p:txBody>
            <a:bodyPr wrap="square" rtlCol="0" anchor="ctr">
              <a:spAutoFit/>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Delivery of weather and climate services</a:t>
              </a:r>
            </a:p>
          </p:txBody>
        </p:sp>
        <p:sp>
          <p:nvSpPr>
            <p:cNvPr id="26" name="TextBox 25">
              <a:extLst>
                <a:ext uri="{FF2B5EF4-FFF2-40B4-BE49-F238E27FC236}">
                  <a16:creationId xmlns:a16="http://schemas.microsoft.com/office/drawing/2014/main" id="{88CEDCC5-48A3-8B5C-040E-2A65557CAFE3}"/>
                </a:ext>
              </a:extLst>
            </p:cNvPr>
            <p:cNvSpPr txBox="1"/>
            <p:nvPr/>
          </p:nvSpPr>
          <p:spPr>
            <a:xfrm>
              <a:off x="7941276" y="4102278"/>
              <a:ext cx="2736000" cy="1000161"/>
            </a:xfrm>
            <a:prstGeom prst="rect">
              <a:avLst/>
            </a:prstGeom>
            <a:noFill/>
          </p:spPr>
          <p:txBody>
            <a:bodyPr wrap="square" rtlCol="0" anchor="ctr">
              <a:spAutoFit/>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Local data processing, forecast, warning and advisory products</a:t>
              </a:r>
            </a:p>
          </p:txBody>
        </p:sp>
      </p:grpSp>
      <p:sp>
        <p:nvSpPr>
          <p:cNvPr id="27" name="TextBox 26">
            <a:extLst>
              <a:ext uri="{FF2B5EF4-FFF2-40B4-BE49-F238E27FC236}">
                <a16:creationId xmlns:a16="http://schemas.microsoft.com/office/drawing/2014/main" id="{D9A0CB60-2E66-A0D9-B8A0-E050635208D8}"/>
              </a:ext>
            </a:extLst>
          </p:cNvPr>
          <p:cNvSpPr txBox="1"/>
          <p:nvPr/>
        </p:nvSpPr>
        <p:spPr>
          <a:xfrm>
            <a:off x="1252600" y="3841782"/>
            <a:ext cx="9275177" cy="307777"/>
          </a:xfrm>
          <a:prstGeom prst="rect">
            <a:avLst/>
          </a:prstGeom>
          <a:noFill/>
        </p:spPr>
        <p:txBody>
          <a:bodyPr wrap="square" rtlCol="0">
            <a:spAutoFit/>
          </a:bodyPr>
          <a:lstStyle/>
          <a:p>
            <a:pPr algn="ctr"/>
            <a:r>
              <a:rPr lang="en-GB" sz="1400">
                <a:solidFill>
                  <a:srgbClr val="1C3453"/>
                </a:solidFill>
                <a:latin typeface="Open Sans" panose="020B0606030504020204" pitchFamily="34" charset="0"/>
                <a:ea typeface="Open Sans" panose="020B0606030504020204" pitchFamily="34" charset="0"/>
                <a:cs typeface="Open Sans" panose="020B0606030504020204" pitchFamily="34" charset="0"/>
              </a:rPr>
              <a:t>Weather and climate-related infrastructure – </a:t>
            </a:r>
            <a:r>
              <a:rPr lang="en-GB" sz="1400" b="1">
                <a:solidFill>
                  <a:srgbClr val="1C3453"/>
                </a:solidFill>
                <a:latin typeface="Open Sans" panose="020B0606030504020204" pitchFamily="34" charset="0"/>
                <a:ea typeface="Open Sans" panose="020B0606030504020204" pitchFamily="34" charset="0"/>
                <a:cs typeface="Open Sans" panose="020B0606030504020204" pitchFamily="34" charset="0"/>
              </a:rPr>
              <a:t>must be designed and coordinated globally</a:t>
            </a:r>
          </a:p>
        </p:txBody>
      </p:sp>
      <p:sp>
        <p:nvSpPr>
          <p:cNvPr id="28" name="TextBox 27">
            <a:extLst>
              <a:ext uri="{FF2B5EF4-FFF2-40B4-BE49-F238E27FC236}">
                <a16:creationId xmlns:a16="http://schemas.microsoft.com/office/drawing/2014/main" id="{465A0D7D-04BF-D588-A96D-82F4CCDF8234}"/>
              </a:ext>
            </a:extLst>
          </p:cNvPr>
          <p:cNvSpPr txBox="1"/>
          <p:nvPr/>
        </p:nvSpPr>
        <p:spPr>
          <a:xfrm>
            <a:off x="1252602" y="4353288"/>
            <a:ext cx="9275177" cy="307777"/>
          </a:xfrm>
          <a:prstGeom prst="rect">
            <a:avLst/>
          </a:prstGeom>
          <a:noFill/>
        </p:spPr>
        <p:txBody>
          <a:bodyPr wrap="square" rtlCol="0">
            <a:spAutoFit/>
          </a:bodyPr>
          <a:lstStyle/>
          <a:p>
            <a:pPr algn="ctr"/>
            <a:r>
              <a:rPr lang="en-GB" sz="1400">
                <a:solidFill>
                  <a:srgbClr val="018C85"/>
                </a:solidFill>
                <a:latin typeface="Open Sans" panose="020B0606030504020204" pitchFamily="34" charset="0"/>
                <a:ea typeface="Open Sans" panose="020B0606030504020204" pitchFamily="34" charset="0"/>
                <a:cs typeface="Open Sans" panose="020B0606030504020204" pitchFamily="34" charset="0"/>
              </a:rPr>
              <a:t>Activities undertaken </a:t>
            </a:r>
            <a:r>
              <a:rPr lang="en-GB" sz="1400" b="1">
                <a:solidFill>
                  <a:srgbClr val="018C85"/>
                </a:solidFill>
                <a:latin typeface="Open Sans" panose="020B0606030504020204" pitchFamily="34" charset="0"/>
                <a:ea typeface="Open Sans" panose="020B0606030504020204" pitchFamily="34" charset="0"/>
                <a:cs typeface="Open Sans" panose="020B0606030504020204" pitchFamily="34" charset="0"/>
              </a:rPr>
              <a:t>primarily at regional, national and local level</a:t>
            </a:r>
          </a:p>
        </p:txBody>
      </p:sp>
      <p:sp>
        <p:nvSpPr>
          <p:cNvPr id="29" name="Rectangle 28">
            <a:extLst>
              <a:ext uri="{FF2B5EF4-FFF2-40B4-BE49-F238E27FC236}">
                <a16:creationId xmlns:a16="http://schemas.microsoft.com/office/drawing/2014/main" id="{38D2570F-6F78-A07F-EC5C-632BC0B11C13}"/>
              </a:ext>
            </a:extLst>
          </p:cNvPr>
          <p:cNvSpPr/>
          <p:nvPr/>
        </p:nvSpPr>
        <p:spPr>
          <a:xfrm rot="5400000">
            <a:off x="10013316" y="3999413"/>
            <a:ext cx="1977327" cy="3549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30" name="Triangle 29">
            <a:extLst>
              <a:ext uri="{FF2B5EF4-FFF2-40B4-BE49-F238E27FC236}">
                <a16:creationId xmlns:a16="http://schemas.microsoft.com/office/drawing/2014/main" id="{BD19443E-E85D-108B-A198-878C7173009D}"/>
              </a:ext>
            </a:extLst>
          </p:cNvPr>
          <p:cNvSpPr/>
          <p:nvPr/>
        </p:nvSpPr>
        <p:spPr>
          <a:xfrm rot="5400000">
            <a:off x="4085009" y="2899666"/>
            <a:ext cx="258277" cy="2234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31" name="Triangle 30">
            <a:extLst>
              <a:ext uri="{FF2B5EF4-FFF2-40B4-BE49-F238E27FC236}">
                <a16:creationId xmlns:a16="http://schemas.microsoft.com/office/drawing/2014/main" id="{0D56C0C6-BBA8-8C0A-E9CF-B4C0DD4E19C8}"/>
              </a:ext>
            </a:extLst>
          </p:cNvPr>
          <p:cNvSpPr/>
          <p:nvPr/>
        </p:nvSpPr>
        <p:spPr>
          <a:xfrm rot="5400000">
            <a:off x="7455026" y="2899666"/>
            <a:ext cx="258277" cy="2234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32" name="Triangle 31">
            <a:extLst>
              <a:ext uri="{FF2B5EF4-FFF2-40B4-BE49-F238E27FC236}">
                <a16:creationId xmlns:a16="http://schemas.microsoft.com/office/drawing/2014/main" id="{CB5FBDCD-CA71-870F-0A18-5613421F7BC7}"/>
              </a:ext>
            </a:extLst>
          </p:cNvPr>
          <p:cNvSpPr/>
          <p:nvPr/>
        </p:nvSpPr>
        <p:spPr>
          <a:xfrm rot="16200000" flipH="1">
            <a:off x="4067080" y="5230625"/>
            <a:ext cx="258277" cy="2234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33" name="Triangle 32">
            <a:extLst>
              <a:ext uri="{FF2B5EF4-FFF2-40B4-BE49-F238E27FC236}">
                <a16:creationId xmlns:a16="http://schemas.microsoft.com/office/drawing/2014/main" id="{A0AAA020-9B17-CB0F-F647-276FE69A4F03}"/>
              </a:ext>
            </a:extLst>
          </p:cNvPr>
          <p:cNvSpPr/>
          <p:nvPr/>
        </p:nvSpPr>
        <p:spPr>
          <a:xfrm rot="16200000" flipH="1">
            <a:off x="7455026" y="5230625"/>
            <a:ext cx="258277" cy="2234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grpSp>
        <p:nvGrpSpPr>
          <p:cNvPr id="34" name="Group 33">
            <a:extLst>
              <a:ext uri="{FF2B5EF4-FFF2-40B4-BE49-F238E27FC236}">
                <a16:creationId xmlns:a16="http://schemas.microsoft.com/office/drawing/2014/main" id="{F872643E-1433-7F83-DFC6-D5673FE8A0DE}"/>
              </a:ext>
            </a:extLst>
          </p:cNvPr>
          <p:cNvGrpSpPr/>
          <p:nvPr/>
        </p:nvGrpSpPr>
        <p:grpSpPr>
          <a:xfrm>
            <a:off x="10872363" y="3658845"/>
            <a:ext cx="259232" cy="1036076"/>
            <a:chOff x="11100804" y="2717109"/>
            <a:chExt cx="279770" cy="1122289"/>
          </a:xfrm>
        </p:grpSpPr>
        <p:sp>
          <p:nvSpPr>
            <p:cNvPr id="35" name="Triangle 34">
              <a:extLst>
                <a:ext uri="{FF2B5EF4-FFF2-40B4-BE49-F238E27FC236}">
                  <a16:creationId xmlns:a16="http://schemas.microsoft.com/office/drawing/2014/main" id="{F25FC7A3-2B50-87CF-EAAA-979758014970}"/>
                </a:ext>
              </a:extLst>
            </p:cNvPr>
            <p:cNvSpPr/>
            <p:nvPr/>
          </p:nvSpPr>
          <p:spPr>
            <a:xfrm rot="10800000" flipH="1">
              <a:off x="11100805" y="2717109"/>
              <a:ext cx="279769" cy="2411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36" name="Triangle 35">
              <a:extLst>
                <a:ext uri="{FF2B5EF4-FFF2-40B4-BE49-F238E27FC236}">
                  <a16:creationId xmlns:a16="http://schemas.microsoft.com/office/drawing/2014/main" id="{68281488-93EC-F33B-6C89-9ED8844A47A2}"/>
                </a:ext>
              </a:extLst>
            </p:cNvPr>
            <p:cNvSpPr/>
            <p:nvPr/>
          </p:nvSpPr>
          <p:spPr>
            <a:xfrm rot="10800000" flipH="1">
              <a:off x="11100804" y="3157663"/>
              <a:ext cx="279769" cy="2411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sp>
          <p:nvSpPr>
            <p:cNvPr id="37" name="Triangle 36">
              <a:extLst>
                <a:ext uri="{FF2B5EF4-FFF2-40B4-BE49-F238E27FC236}">
                  <a16:creationId xmlns:a16="http://schemas.microsoft.com/office/drawing/2014/main" id="{6D329F6C-C4F5-2909-8FE2-B379A3D76965}"/>
                </a:ext>
              </a:extLst>
            </p:cNvPr>
            <p:cNvSpPr/>
            <p:nvPr/>
          </p:nvSpPr>
          <p:spPr>
            <a:xfrm rot="10800000" flipH="1">
              <a:off x="11100804" y="3598218"/>
              <a:ext cx="279769" cy="2411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cs typeface="Segoe UI" panose="020B0502040204020203" pitchFamily="34" charset="0"/>
              </a:endParaRPr>
            </a:p>
          </p:txBody>
        </p:sp>
      </p:grpSp>
      <p:sp>
        <p:nvSpPr>
          <p:cNvPr id="39" name="TextBox 38">
            <a:extLst>
              <a:ext uri="{FF2B5EF4-FFF2-40B4-BE49-F238E27FC236}">
                <a16:creationId xmlns:a16="http://schemas.microsoft.com/office/drawing/2014/main" id="{6302C878-19E3-948B-F607-B33617D5F114}"/>
              </a:ext>
            </a:extLst>
          </p:cNvPr>
          <p:cNvSpPr txBox="1"/>
          <p:nvPr/>
        </p:nvSpPr>
        <p:spPr>
          <a:xfrm>
            <a:off x="1400965" y="6274679"/>
            <a:ext cx="9275177" cy="523220"/>
          </a:xfrm>
          <a:prstGeom prst="rect">
            <a:avLst/>
          </a:prstGeom>
          <a:noFill/>
        </p:spPr>
        <p:txBody>
          <a:bodyPr wrap="square" rtlCol="0">
            <a:spAutoFit/>
          </a:bodyPr>
          <a:lstStyle/>
          <a:p>
            <a:pPr algn="ctr"/>
            <a:r>
              <a:rPr lang="en-GB" sz="1400" b="1">
                <a:latin typeface="Open Sans" panose="020B0606030504020204" pitchFamily="34" charset="0"/>
                <a:ea typeface="Open Sans" panose="020B0606030504020204" pitchFamily="34" charset="0"/>
                <a:cs typeface="Open Sans" panose="020B0606030504020204" pitchFamily="34" charset="0"/>
              </a:rPr>
              <a:t>The Meteorological Value Chain: All links in the chain must operate effectively to yield success.</a:t>
            </a:r>
            <a:br>
              <a:rPr lang="en-GB" sz="1400" b="1">
                <a:latin typeface="Open Sans" panose="020B0606030504020204" pitchFamily="34" charset="0"/>
                <a:ea typeface="Open Sans" panose="020B0606030504020204" pitchFamily="34" charset="0"/>
                <a:cs typeface="Open Sans" panose="020B0606030504020204" pitchFamily="34" charset="0"/>
              </a:rPr>
            </a:br>
            <a:r>
              <a:rPr lang="en-GB" sz="1400">
                <a:latin typeface="Open Sans" panose="020B0606030504020204" pitchFamily="34" charset="0"/>
                <a:ea typeface="Open Sans" panose="020B0606030504020204" pitchFamily="34" charset="0"/>
                <a:cs typeface="Open Sans" panose="020B0606030504020204" pitchFamily="34" charset="0"/>
              </a:rPr>
              <a:t>Adapted source: WMO Secretariat, 2021.</a:t>
            </a:r>
          </a:p>
        </p:txBody>
      </p:sp>
      <p:pic>
        <p:nvPicPr>
          <p:cNvPr id="42" name="Picture 41">
            <a:extLst>
              <a:ext uri="{FF2B5EF4-FFF2-40B4-BE49-F238E27FC236}">
                <a16:creationId xmlns:a16="http://schemas.microsoft.com/office/drawing/2014/main" id="{DE83F8B2-FECF-001F-7585-E2A7EB2DC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906" y="1638042"/>
            <a:ext cx="2535150" cy="905410"/>
          </a:xfrm>
          <a:prstGeom prst="rect">
            <a:avLst/>
          </a:prstGeom>
        </p:spPr>
      </p:pic>
    </p:spTree>
    <p:extLst>
      <p:ext uri="{BB962C8B-B14F-4D97-AF65-F5344CB8AC3E}">
        <p14:creationId xmlns:p14="http://schemas.microsoft.com/office/powerpoint/2010/main" val="382787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A98F-738D-8ABA-5154-AC84D4F64121}"/>
              </a:ext>
            </a:extLst>
          </p:cNvPr>
          <p:cNvSpPr>
            <a:spLocks noGrp="1"/>
          </p:cNvSpPr>
          <p:nvPr>
            <p:ph type="title"/>
          </p:nvPr>
        </p:nvSpPr>
        <p:spPr>
          <a:xfrm>
            <a:off x="480972" y="227013"/>
            <a:ext cx="10972800" cy="1143000"/>
          </a:xfrm>
        </p:spPr>
        <p:txBody>
          <a:bodyPr>
            <a:normAutofit fontScale="90000"/>
          </a:bodyPr>
          <a:lstStyle/>
          <a:p>
            <a:r>
              <a:rPr lang="en-GB"/>
              <a:t>Closing the basic weather and climate data gaps is essential – IPCC</a:t>
            </a:r>
          </a:p>
        </p:txBody>
      </p:sp>
      <p:sp>
        <p:nvSpPr>
          <p:cNvPr id="22" name="Content Placeholder 21">
            <a:extLst>
              <a:ext uri="{FF2B5EF4-FFF2-40B4-BE49-F238E27FC236}">
                <a16:creationId xmlns:a16="http://schemas.microsoft.com/office/drawing/2014/main" id="{82347F9C-7C39-F403-F149-5981FC192A28}"/>
              </a:ext>
            </a:extLst>
          </p:cNvPr>
          <p:cNvSpPr>
            <a:spLocks noGrp="1"/>
          </p:cNvSpPr>
          <p:nvPr>
            <p:ph idx="1"/>
          </p:nvPr>
        </p:nvSpPr>
        <p:spPr>
          <a:xfrm>
            <a:off x="609600" y="1600202"/>
            <a:ext cx="10972800" cy="1143000"/>
          </a:xfrm>
        </p:spPr>
        <p:txBody>
          <a:bodyPr>
            <a:normAutofit/>
          </a:bodyPr>
          <a:lstStyle/>
          <a:p>
            <a:pPr marL="0" indent="0">
              <a:buNone/>
            </a:pPr>
            <a:r>
              <a:rPr lang="en-GB" sz="2800"/>
              <a:t>Recent IPCC reports showcase progress in monitoring and understanding the climate</a:t>
            </a:r>
          </a:p>
        </p:txBody>
      </p:sp>
      <p:pic>
        <p:nvPicPr>
          <p:cNvPr id="3" name="Picture 2">
            <a:extLst>
              <a:ext uri="{FF2B5EF4-FFF2-40B4-BE49-F238E27FC236}">
                <a16:creationId xmlns:a16="http://schemas.microsoft.com/office/drawing/2014/main" id="{C941ED10-06E7-ED5A-7EE0-3192394F9DB0}"/>
              </a:ext>
            </a:extLst>
          </p:cNvPr>
          <p:cNvPicPr/>
          <p:nvPr/>
        </p:nvPicPr>
        <p:blipFill>
          <a:blip r:embed="rId3"/>
          <a:srcRect l="5019" t="6885" r="4131" b="9514"/>
          <a:stretch>
            <a:fillRect/>
          </a:stretch>
        </p:blipFill>
        <p:spPr>
          <a:xfrm>
            <a:off x="6096000" y="2618490"/>
            <a:ext cx="5616624" cy="3199684"/>
          </a:xfrm>
          <a:prstGeom prst="rect">
            <a:avLst/>
          </a:prstGeom>
          <a:noFill/>
          <a:ln>
            <a:noFill/>
            <a:prstDash/>
          </a:ln>
        </p:spPr>
      </p:pic>
      <p:sp>
        <p:nvSpPr>
          <p:cNvPr id="4" name="Rectangle 3">
            <a:extLst>
              <a:ext uri="{FF2B5EF4-FFF2-40B4-BE49-F238E27FC236}">
                <a16:creationId xmlns:a16="http://schemas.microsoft.com/office/drawing/2014/main" id="{CE650CA2-6A40-CB3B-86F9-8878F40ED7E9}"/>
              </a:ext>
            </a:extLst>
          </p:cNvPr>
          <p:cNvSpPr/>
          <p:nvPr/>
        </p:nvSpPr>
        <p:spPr>
          <a:xfrm>
            <a:off x="609600" y="2618490"/>
            <a:ext cx="5357772" cy="3323987"/>
          </a:xfrm>
          <a:prstGeom prst="rect">
            <a:avLst/>
          </a:prstGeom>
        </p:spPr>
        <p:txBody>
          <a:bodyPr wrap="square">
            <a:spAutoFit/>
          </a:bodyPr>
          <a:lstStyle/>
          <a:p>
            <a:pPr marL="342900" lvl="3" indent="-342900">
              <a:buClr>
                <a:srgbClr val="55788F"/>
              </a:buClr>
              <a:buSzPct val="150000"/>
              <a:buFont typeface="Arial" panose="020B0604020202020204" pitchFamily="34" charset="0"/>
              <a:buChar char="•"/>
            </a:pPr>
            <a:r>
              <a:rPr lang="en-US" sz="2100">
                <a:highlight>
                  <a:srgbClr val="FFFFFF"/>
                </a:highlight>
                <a:latin typeface="Segoe UI" panose="020B0502040204020203" pitchFamily="34" charset="0"/>
                <a:ea typeface="Calibri" panose="020F0502020204030204" pitchFamily="34" charset="0"/>
                <a:cs typeface="Segoe UI" panose="020B0502040204020203" pitchFamily="34" charset="0"/>
              </a:rPr>
              <a:t>WG I report stated - there is "evidence of observed changes in extremes and, in particular, their attribution to human influence, has strengthened."</a:t>
            </a:r>
          </a:p>
          <a:p>
            <a:pPr marL="342900" indent="-342900">
              <a:buClr>
                <a:srgbClr val="55788F"/>
              </a:buClr>
              <a:buSzPct val="150000"/>
              <a:buFont typeface="Arial" panose="020B0604020202020204" pitchFamily="34" charset="0"/>
              <a:buChar char="•"/>
            </a:pPr>
            <a:endParaRPr lang="en-US" sz="2100">
              <a:highlight>
                <a:srgbClr val="FFFFFF"/>
              </a:highlight>
              <a:latin typeface="Segoe UI" panose="020B0502040204020203" pitchFamily="34" charset="0"/>
              <a:cs typeface="Segoe UI" panose="020B0502040204020203" pitchFamily="34" charset="0"/>
            </a:endParaRPr>
          </a:p>
          <a:p>
            <a:pPr marL="342900" indent="-342900">
              <a:buClr>
                <a:srgbClr val="55788F"/>
              </a:buClr>
              <a:buSzPct val="150000"/>
              <a:buFont typeface="Arial" panose="020B0604020202020204" pitchFamily="34" charset="0"/>
              <a:buChar char="•"/>
            </a:pPr>
            <a:r>
              <a:rPr lang="en-US" sz="2100">
                <a:highlight>
                  <a:srgbClr val="FFFFFF"/>
                </a:highlight>
                <a:latin typeface="Segoe UI" panose="020B0502040204020203" pitchFamily="34" charset="0"/>
                <a:cs typeface="Segoe UI" panose="020B0502040204020203" pitchFamily="34" charset="0"/>
              </a:rPr>
              <a:t>However, </a:t>
            </a:r>
            <a:r>
              <a:rPr lang="en-US" sz="2100" b="1">
                <a:highlight>
                  <a:srgbClr val="FFFFFF"/>
                </a:highlight>
                <a:latin typeface="Segoe UI" panose="020B0502040204020203" pitchFamily="34" charset="0"/>
                <a:cs typeface="Segoe UI" panose="020B0502040204020203" pitchFamily="34" charset="0"/>
              </a:rPr>
              <a:t>in developing countries, lack of ongoing exchange of observations and access to long-term records limits the ability to design meaningful adaptation measures</a:t>
            </a:r>
            <a:r>
              <a:rPr lang="en-US" sz="2100">
                <a:highlight>
                  <a:srgbClr val="FFFFFF"/>
                </a:highlight>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50338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6BEA-2A6B-A51E-C1A2-0297FB34D378}"/>
              </a:ext>
            </a:extLst>
          </p:cNvPr>
          <p:cNvSpPr>
            <a:spLocks noGrp="1"/>
          </p:cNvSpPr>
          <p:nvPr>
            <p:ph type="title"/>
          </p:nvPr>
        </p:nvSpPr>
        <p:spPr>
          <a:xfrm>
            <a:off x="408263" y="513565"/>
            <a:ext cx="11336061" cy="1143000"/>
          </a:xfrm>
        </p:spPr>
        <p:txBody>
          <a:bodyPr>
            <a:normAutofit fontScale="90000"/>
          </a:bodyPr>
          <a:lstStyle/>
          <a:p>
            <a:r>
              <a:rPr lang="en-GB"/>
              <a:t>Closing the basic weather and climate data gaps is essential – economic importance</a:t>
            </a:r>
          </a:p>
        </p:txBody>
      </p:sp>
      <p:sp>
        <p:nvSpPr>
          <p:cNvPr id="5" name="TextBox 4">
            <a:extLst>
              <a:ext uri="{FF2B5EF4-FFF2-40B4-BE49-F238E27FC236}">
                <a16:creationId xmlns:a16="http://schemas.microsoft.com/office/drawing/2014/main" id="{83986B70-F9CC-E7AA-1D18-C0C6687B374B}"/>
              </a:ext>
            </a:extLst>
          </p:cNvPr>
          <p:cNvSpPr txBox="1"/>
          <p:nvPr/>
        </p:nvSpPr>
        <p:spPr>
          <a:xfrm>
            <a:off x="903102" y="3239053"/>
            <a:ext cx="4248852" cy="2308324"/>
          </a:xfrm>
          <a:prstGeom prst="rect">
            <a:avLst/>
          </a:prstGeom>
          <a:noFill/>
        </p:spPr>
        <p:txBody>
          <a:bodyPr wrap="square">
            <a:spAutoFit/>
          </a:bodyPr>
          <a:lstStyle/>
          <a:p>
            <a:pPr algn="ctr"/>
            <a:r>
              <a:rPr lang="en-GB" sz="2400">
                <a:solidFill>
                  <a:schemeClr val="tx1"/>
                </a:solidFill>
                <a:effectLst/>
                <a:latin typeface="Segoe UI" panose="020B0502040204020203" pitchFamily="34" charset="0"/>
                <a:cs typeface="Segoe UI" panose="020B0502040204020203" pitchFamily="34" charset="0"/>
              </a:rPr>
              <a:t>Benefits directly enabled by GBON implementation in countries with the largest data gaps are estimated to exceed </a:t>
            </a:r>
            <a:r>
              <a:rPr lang="en-GB" sz="2400" b="1">
                <a:solidFill>
                  <a:schemeClr val="tx1"/>
                </a:solidFill>
                <a:effectLst/>
                <a:latin typeface="Segoe UI" panose="020B0502040204020203" pitchFamily="34" charset="0"/>
                <a:cs typeface="Segoe UI" panose="020B0502040204020203" pitchFamily="34" charset="0"/>
              </a:rPr>
              <a:t>USD 5 billion </a:t>
            </a:r>
            <a:r>
              <a:rPr lang="en-GB" sz="2400">
                <a:solidFill>
                  <a:schemeClr val="tx1"/>
                </a:solidFill>
                <a:effectLst/>
                <a:latin typeface="Segoe UI" panose="020B0502040204020203" pitchFamily="34" charset="0"/>
                <a:cs typeface="Segoe UI" panose="020B0502040204020203" pitchFamily="34" charset="0"/>
              </a:rPr>
              <a:t>per year.</a:t>
            </a:r>
          </a:p>
        </p:txBody>
      </p:sp>
      <p:sp>
        <p:nvSpPr>
          <p:cNvPr id="7" name="TextBox 6">
            <a:extLst>
              <a:ext uri="{FF2B5EF4-FFF2-40B4-BE49-F238E27FC236}">
                <a16:creationId xmlns:a16="http://schemas.microsoft.com/office/drawing/2014/main" id="{177B8564-07B8-B4F3-8B62-C9ACE5364B1C}"/>
              </a:ext>
            </a:extLst>
          </p:cNvPr>
          <p:cNvSpPr txBox="1"/>
          <p:nvPr/>
        </p:nvSpPr>
        <p:spPr>
          <a:xfrm>
            <a:off x="6096000" y="3239053"/>
            <a:ext cx="4667734" cy="2308324"/>
          </a:xfrm>
          <a:prstGeom prst="rect">
            <a:avLst/>
          </a:prstGeom>
          <a:noFill/>
        </p:spPr>
        <p:txBody>
          <a:bodyPr wrap="square">
            <a:spAutoFit/>
          </a:bodyPr>
          <a:lstStyle/>
          <a:p>
            <a:pPr algn="ctr"/>
            <a:r>
              <a:rPr lang="en-GB" sz="2400" i="0" u="none" strike="noStrike">
                <a:effectLst/>
                <a:latin typeface="Segoe UI" panose="020B0502040204020203" pitchFamily="34" charset="0"/>
                <a:cs typeface="Segoe UI" panose="020B0502040204020203" pitchFamily="34" charset="0"/>
              </a:rPr>
              <a:t>Weather and climate observations are essential to fully realize the </a:t>
            </a:r>
            <a:r>
              <a:rPr lang="en-GB" sz="2400" b="1" i="0" u="none" strike="noStrike">
                <a:effectLst/>
                <a:latin typeface="Segoe UI" panose="020B0502040204020203" pitchFamily="34" charset="0"/>
                <a:cs typeface="Segoe UI" panose="020B0502040204020203" pitchFamily="34" charset="0"/>
              </a:rPr>
              <a:t>USD 162 billion</a:t>
            </a:r>
            <a:r>
              <a:rPr lang="en-GB" sz="2400" i="0" u="none" strike="noStrike">
                <a:effectLst/>
                <a:latin typeface="Segoe UI" panose="020B0502040204020203" pitchFamily="34" charset="0"/>
                <a:cs typeface="Segoe UI" panose="020B0502040204020203" pitchFamily="34" charset="0"/>
              </a:rPr>
              <a:t> of estimated minimum annual socio-economic benefits of weather and climate prediction. </a:t>
            </a:r>
          </a:p>
        </p:txBody>
      </p:sp>
      <p:sp>
        <p:nvSpPr>
          <p:cNvPr id="10" name="TextBox 9">
            <a:extLst>
              <a:ext uri="{FF2B5EF4-FFF2-40B4-BE49-F238E27FC236}">
                <a16:creationId xmlns:a16="http://schemas.microsoft.com/office/drawing/2014/main" id="{1CE7D28B-741B-C905-CA3A-B558DA9CD8BF}"/>
              </a:ext>
            </a:extLst>
          </p:cNvPr>
          <p:cNvSpPr txBox="1"/>
          <p:nvPr/>
        </p:nvSpPr>
        <p:spPr>
          <a:xfrm>
            <a:off x="903102" y="2288062"/>
            <a:ext cx="4248852" cy="830997"/>
          </a:xfrm>
          <a:prstGeom prst="rect">
            <a:avLst/>
          </a:prstGeom>
          <a:noFill/>
        </p:spPr>
        <p:txBody>
          <a:bodyPr wrap="square">
            <a:spAutoFit/>
          </a:bodyPr>
          <a:lstStyle/>
          <a:p>
            <a:pPr algn="ctr"/>
            <a:r>
              <a:rPr lang="en-GB" sz="4800" b="1">
                <a:solidFill>
                  <a:srgbClr val="4FBAE5"/>
                </a:solidFill>
                <a:latin typeface="Segoe UI" panose="020B0502040204020203" pitchFamily="34" charset="0"/>
                <a:cs typeface="Segoe UI" panose="020B0502040204020203" pitchFamily="34" charset="0"/>
              </a:rPr>
              <a:t>USD 5 billion</a:t>
            </a:r>
            <a:endParaRPr lang="en-GB" sz="4800" b="1">
              <a:solidFill>
                <a:srgbClr val="4FBAE5"/>
              </a:solidFill>
              <a:effectLst/>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1CF8B4CD-0B6F-5577-8DB3-6626DC2FE27B}"/>
              </a:ext>
            </a:extLst>
          </p:cNvPr>
          <p:cNvSpPr txBox="1"/>
          <p:nvPr/>
        </p:nvSpPr>
        <p:spPr>
          <a:xfrm>
            <a:off x="6096000" y="2288062"/>
            <a:ext cx="4667734" cy="830997"/>
          </a:xfrm>
          <a:prstGeom prst="rect">
            <a:avLst/>
          </a:prstGeom>
          <a:noFill/>
        </p:spPr>
        <p:txBody>
          <a:bodyPr wrap="square">
            <a:spAutoFit/>
          </a:bodyPr>
          <a:lstStyle/>
          <a:p>
            <a:pPr algn="ctr"/>
            <a:r>
              <a:rPr lang="en-GB" sz="4800" b="1">
                <a:solidFill>
                  <a:schemeClr val="accent3"/>
                </a:solidFill>
                <a:effectLst/>
                <a:latin typeface="Segoe UI" panose="020B0502040204020203" pitchFamily="34" charset="0"/>
                <a:cs typeface="Segoe UI" panose="020B0502040204020203" pitchFamily="34" charset="0"/>
              </a:rPr>
              <a:t>USD 162 billion</a:t>
            </a:r>
          </a:p>
        </p:txBody>
      </p:sp>
    </p:spTree>
    <p:extLst>
      <p:ext uri="{BB962C8B-B14F-4D97-AF65-F5344CB8AC3E}">
        <p14:creationId xmlns:p14="http://schemas.microsoft.com/office/powerpoint/2010/main" val="416613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42F5-B03C-75EE-0C3B-BC7835E21A96}"/>
              </a:ext>
            </a:extLst>
          </p:cNvPr>
          <p:cNvSpPr>
            <a:spLocks noGrp="1"/>
          </p:cNvSpPr>
          <p:nvPr>
            <p:ph type="title"/>
          </p:nvPr>
        </p:nvSpPr>
        <p:spPr/>
        <p:txBody>
          <a:bodyPr/>
          <a:lstStyle/>
          <a:p>
            <a:r>
              <a:rPr lang="en-US" sz="4000"/>
              <a:t>What is SOFF?</a:t>
            </a:r>
            <a:endParaRPr lang="en-GB"/>
          </a:p>
        </p:txBody>
      </p:sp>
      <p:pic>
        <p:nvPicPr>
          <p:cNvPr id="4" name="Picture 3">
            <a:extLst>
              <a:ext uri="{FF2B5EF4-FFF2-40B4-BE49-F238E27FC236}">
                <a16:creationId xmlns:a16="http://schemas.microsoft.com/office/drawing/2014/main" id="{F516458C-10EA-688C-0DB3-55A29A630FFE}"/>
              </a:ext>
            </a:extLst>
          </p:cNvPr>
          <p:cNvPicPr>
            <a:picLocks noChangeAspect="1"/>
          </p:cNvPicPr>
          <p:nvPr/>
        </p:nvPicPr>
        <p:blipFill>
          <a:blip r:embed="rId2"/>
          <a:stretch>
            <a:fillRect/>
          </a:stretch>
        </p:blipFill>
        <p:spPr>
          <a:xfrm>
            <a:off x="7160688" y="57150"/>
            <a:ext cx="4676775" cy="1228725"/>
          </a:xfrm>
          <a:prstGeom prst="rect">
            <a:avLst/>
          </a:prstGeom>
        </p:spPr>
      </p:pic>
    </p:spTree>
    <p:extLst>
      <p:ext uri="{BB962C8B-B14F-4D97-AF65-F5344CB8AC3E}">
        <p14:creationId xmlns:p14="http://schemas.microsoft.com/office/powerpoint/2010/main" val="176228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8090-2C11-5CAC-F928-0C73E838C836}"/>
              </a:ext>
            </a:extLst>
          </p:cNvPr>
          <p:cNvSpPr>
            <a:spLocks noGrp="1"/>
          </p:cNvSpPr>
          <p:nvPr>
            <p:ph type="title"/>
          </p:nvPr>
        </p:nvSpPr>
        <p:spPr>
          <a:xfrm>
            <a:off x="609600" y="578127"/>
            <a:ext cx="10972800" cy="1143000"/>
          </a:xfrm>
        </p:spPr>
        <p:txBody>
          <a:bodyPr>
            <a:noAutofit/>
          </a:bodyPr>
          <a:lstStyle/>
          <a:p>
            <a:r>
              <a:rPr lang="en-GB" sz="3600"/>
              <a:t>Why are there major weather and climate data gaps despite substantial investments? </a:t>
            </a:r>
            <a:endParaRPr lang="en-GB" sz="3600">
              <a:solidFill>
                <a:srgbClr val="FF0000"/>
              </a:solidFill>
            </a:endParaRPr>
          </a:p>
        </p:txBody>
      </p:sp>
      <p:sp>
        <p:nvSpPr>
          <p:cNvPr id="4" name="Content Placeholder 3">
            <a:extLst>
              <a:ext uri="{FF2B5EF4-FFF2-40B4-BE49-F238E27FC236}">
                <a16:creationId xmlns:a16="http://schemas.microsoft.com/office/drawing/2014/main" id="{1E9E4EF9-77E6-798E-6AA5-1426F7F69CD4}"/>
              </a:ext>
            </a:extLst>
          </p:cNvPr>
          <p:cNvSpPr>
            <a:spLocks noGrp="1"/>
          </p:cNvSpPr>
          <p:nvPr>
            <p:ph idx="1"/>
          </p:nvPr>
        </p:nvSpPr>
        <p:spPr>
          <a:xfrm>
            <a:off x="685101" y="2312376"/>
            <a:ext cx="10972800" cy="3821113"/>
          </a:xfrm>
        </p:spPr>
        <p:txBody>
          <a:bodyPr>
            <a:normAutofit fontScale="70000" lnSpcReduction="20000"/>
          </a:bodyPr>
          <a:lstStyle/>
          <a:p>
            <a:pPr marL="0" indent="0">
              <a:lnSpc>
                <a:spcPct val="120000"/>
              </a:lnSpc>
              <a:buNone/>
            </a:pPr>
            <a:r>
              <a:rPr lang="en-GB" b="1"/>
              <a:t>The substantial investments in observing systems have not translated into increased observational data sharing.</a:t>
            </a:r>
            <a:br>
              <a:rPr lang="en-GB" b="1"/>
            </a:br>
            <a:endParaRPr lang="en-GB" b="1"/>
          </a:p>
          <a:p>
            <a:pPr>
              <a:lnSpc>
                <a:spcPct val="120000"/>
              </a:lnSpc>
            </a:pPr>
            <a:r>
              <a:rPr lang="en-GB"/>
              <a:t>Lack of a </a:t>
            </a:r>
            <a:r>
              <a:rPr lang="en-GB" b="1"/>
              <a:t>global approach </a:t>
            </a:r>
            <a:r>
              <a:rPr lang="en-GB"/>
              <a:t>to address the global nature of the problem </a:t>
            </a:r>
          </a:p>
          <a:p>
            <a:pPr>
              <a:lnSpc>
                <a:spcPct val="160000"/>
              </a:lnSpc>
            </a:pPr>
            <a:r>
              <a:rPr lang="en-GB"/>
              <a:t>Lack of an appropriate </a:t>
            </a:r>
            <a:r>
              <a:rPr lang="en-GB" b="1"/>
              <a:t>measure of success </a:t>
            </a:r>
          </a:p>
          <a:p>
            <a:pPr>
              <a:lnSpc>
                <a:spcPct val="160000"/>
              </a:lnSpc>
            </a:pPr>
            <a:r>
              <a:rPr lang="en-GB"/>
              <a:t>Lack of a </a:t>
            </a:r>
            <a:r>
              <a:rPr lang="en-GB" b="1"/>
              <a:t>long-term</a:t>
            </a:r>
            <a:r>
              <a:rPr lang="en-GB"/>
              <a:t> and systematic approach to </a:t>
            </a:r>
            <a:r>
              <a:rPr lang="en-GB" b="1"/>
              <a:t>strengthen capacity</a:t>
            </a:r>
            <a:r>
              <a:rPr lang="en-GB"/>
              <a:t> </a:t>
            </a:r>
          </a:p>
          <a:p>
            <a:pPr>
              <a:lnSpc>
                <a:spcPct val="160000"/>
              </a:lnSpc>
            </a:pPr>
            <a:r>
              <a:rPr lang="en-GB"/>
              <a:t>Lack of a </a:t>
            </a:r>
            <a:r>
              <a:rPr lang="en-GB" b="1"/>
              <a:t>coordinated </a:t>
            </a:r>
            <a:r>
              <a:rPr lang="en-GB"/>
              <a:t>and</a:t>
            </a:r>
            <a:r>
              <a:rPr lang="en-GB" b="1"/>
              <a:t> integrated implementation </a:t>
            </a:r>
            <a:r>
              <a:rPr lang="en-GB"/>
              <a:t>approach </a:t>
            </a:r>
          </a:p>
          <a:p>
            <a:pPr>
              <a:lnSpc>
                <a:spcPct val="160000"/>
              </a:lnSpc>
            </a:pPr>
            <a:r>
              <a:rPr lang="en-GB"/>
              <a:t>Lack of a </a:t>
            </a:r>
            <a:r>
              <a:rPr lang="en-GB" b="1"/>
              <a:t>realistic financing </a:t>
            </a:r>
            <a:r>
              <a:rPr lang="en-GB"/>
              <a:t>and </a:t>
            </a:r>
            <a:r>
              <a:rPr lang="en-GB" b="1"/>
              <a:t>effective technical assistance </a:t>
            </a:r>
            <a:r>
              <a:rPr lang="en-GB"/>
              <a:t>model </a:t>
            </a:r>
          </a:p>
        </p:txBody>
      </p:sp>
    </p:spTree>
    <p:extLst>
      <p:ext uri="{BB962C8B-B14F-4D97-AF65-F5344CB8AC3E}">
        <p14:creationId xmlns:p14="http://schemas.microsoft.com/office/powerpoint/2010/main" val="392419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B3B7FA-2EE9-AB77-15DC-9B0A7C8622E3}"/>
              </a:ext>
            </a:extLst>
          </p:cNvPr>
          <p:cNvSpPr txBox="1"/>
          <p:nvPr/>
        </p:nvSpPr>
        <p:spPr>
          <a:xfrm>
            <a:off x="249753" y="1348500"/>
            <a:ext cx="11599728" cy="5244513"/>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b="1">
                <a:solidFill>
                  <a:schemeClr val="tx1"/>
                </a:solidFill>
                <a:latin typeface="Open Sans" panose="020B0606030504020204" pitchFamily="34" charset="0"/>
                <a:ea typeface="Open Sans" panose="020B0606030504020204" pitchFamily="34" charset="0"/>
                <a:cs typeface="Open Sans" panose="020B0606030504020204" pitchFamily="34" charset="0"/>
              </a:rPr>
              <a:t>SOFF is a specialized UN climate fund </a:t>
            </a:r>
            <a:r>
              <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rPr>
              <a:t>that provides financial assistance through the coordinated support of many partners for the provision of a</a:t>
            </a:r>
            <a:r>
              <a:rPr lang="en-GB" sz="2400">
                <a:latin typeface="Open Sans" panose="020B0606030504020204" pitchFamily="34" charset="0"/>
                <a:ea typeface="Open Sans" panose="020B0606030504020204" pitchFamily="34" charset="0"/>
                <a:cs typeface="Open Sans" panose="020B0606030504020204" pitchFamily="34" charset="0"/>
              </a:rPr>
              <a:t> global public good </a:t>
            </a:r>
          </a:p>
          <a:p>
            <a:pPr marL="342900" indent="-342900">
              <a:buFont typeface="Arial" panose="020B0604020202020204" pitchFamily="34" charset="0"/>
              <a:buChar char="•"/>
            </a:pPr>
            <a:endParaRPr lang="en-CH" sz="105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CH" sz="2400" b="1">
                <a:solidFill>
                  <a:schemeClr val="tx1"/>
                </a:solidFill>
                <a:latin typeface="Open Sans" panose="020B0606030504020204" pitchFamily="34" charset="0"/>
                <a:ea typeface="Open Sans" panose="020B0606030504020204" pitchFamily="34" charset="0"/>
                <a:cs typeface="Open Sans" panose="020B0606030504020204" pitchFamily="34" charset="0"/>
              </a:rPr>
              <a:t>Peer-to-peer t</a:t>
            </a:r>
            <a:r>
              <a:rPr lang="en-GB" sz="2400" b="1" err="1">
                <a:solidFill>
                  <a:schemeClr val="tx1"/>
                </a:solidFill>
                <a:latin typeface="Open Sans" panose="020B0606030504020204" pitchFamily="34" charset="0"/>
                <a:ea typeface="Open Sans" panose="020B0606030504020204" pitchFamily="34" charset="0"/>
                <a:cs typeface="Open Sans" panose="020B0606030504020204" pitchFamily="34" charset="0"/>
              </a:rPr>
              <a:t>echnical</a:t>
            </a:r>
            <a:r>
              <a:rPr lang="en-GB" sz="2400" b="1">
                <a:solidFill>
                  <a:schemeClr val="tx1"/>
                </a:solidFill>
                <a:latin typeface="Open Sans" panose="020B0606030504020204" pitchFamily="34" charset="0"/>
                <a:ea typeface="Open Sans" panose="020B0606030504020204" pitchFamily="34" charset="0"/>
                <a:cs typeface="Open Sans" panose="020B0606030504020204" pitchFamily="34" charset="0"/>
              </a:rPr>
              <a:t> assistance provided </a:t>
            </a:r>
            <a:r>
              <a:rPr lang="en-GB" sz="2400">
                <a:solidFill>
                  <a:schemeClr val="tx1"/>
                </a:solidFill>
                <a:latin typeface="Open Sans" panose="020B0606030504020204" pitchFamily="34" charset="0"/>
                <a:ea typeface="Open Sans" panose="020B0606030504020204" pitchFamily="34" charset="0"/>
                <a:cs typeface="Open Sans" panose="020B0606030504020204" pitchFamily="34" charset="0"/>
              </a:rPr>
              <a:t>by met offices from 28 countries – long term twinning arrangements</a:t>
            </a:r>
            <a:endParaRPr lang="en-CH" sz="24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Single focus </a:t>
            </a:r>
            <a:r>
              <a:rPr kumimoji="0" lang="en-GB"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on data generation and exchange and </a:t>
            </a:r>
            <a:r>
              <a:rPr kumimoji="0" lang="en-GB"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crowding-in</a:t>
            </a:r>
            <a:r>
              <a:rPr kumimoji="0" lang="en-GB"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additional financing for investments in latter part of value chain.</a:t>
            </a:r>
          </a:p>
          <a:p>
            <a:endParaRPr lang="en-US" sz="105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b="1">
                <a:solidFill>
                  <a:schemeClr val="tx1"/>
                </a:solidFill>
                <a:latin typeface="Open Sans" panose="020B0606030504020204" pitchFamily="34" charset="0"/>
                <a:ea typeface="Open Sans" panose="020B0606030504020204" pitchFamily="34" charset="0"/>
                <a:cs typeface="Open Sans" panose="020B0606030504020204" pitchFamily="34" charset="0"/>
              </a:rPr>
              <a:t>SOFF is delivering at speed and scale. </a:t>
            </a:r>
            <a:r>
              <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rPr>
              <a:t>As of June 2023, </a:t>
            </a:r>
            <a:r>
              <a:rPr lang="en-CH" sz="2400">
                <a:solidFill>
                  <a:schemeClr val="tx1"/>
                </a:solidFill>
                <a:latin typeface="Open Sans" panose="020B0606030504020204" pitchFamily="34" charset="0"/>
                <a:ea typeface="Open Sans" panose="020B0606030504020204" pitchFamily="34" charset="0"/>
                <a:cs typeface="Open Sans" panose="020B0606030504020204" pitchFamily="34" charset="0"/>
              </a:rPr>
              <a:t>66 countries programmed, </a:t>
            </a:r>
            <a:r>
              <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rPr>
              <a:t>60 </a:t>
            </a:r>
            <a:r>
              <a:rPr lang="en-CH" sz="2400">
                <a:solidFill>
                  <a:schemeClr val="tx1"/>
                </a:solidFill>
                <a:latin typeface="Open Sans" panose="020B0606030504020204" pitchFamily="34" charset="0"/>
                <a:ea typeface="Open Sans" panose="020B0606030504020204" pitchFamily="34" charset="0"/>
                <a:cs typeface="Open Sans" panose="020B0606030504020204" pitchFamily="34" charset="0"/>
              </a:rPr>
              <a:t>rec</a:t>
            </a:r>
            <a:r>
              <a:rPr lang="fr-CH" sz="2400" err="1">
                <a:solidFill>
                  <a:schemeClr val="tx1"/>
                </a:solidFill>
                <a:latin typeface="Open Sans" panose="020B0606030504020204" pitchFamily="34" charset="0"/>
                <a:ea typeface="Open Sans" panose="020B0606030504020204" pitchFamily="34" charset="0"/>
                <a:cs typeface="Open Sans" panose="020B0606030504020204" pitchFamily="34" charset="0"/>
              </a:rPr>
              <a:t>ei</a:t>
            </a:r>
            <a:r>
              <a:rPr lang="en-CH" sz="2400">
                <a:solidFill>
                  <a:schemeClr val="tx1"/>
                </a:solidFill>
                <a:latin typeface="Open Sans" panose="020B0606030504020204" pitchFamily="34" charset="0"/>
                <a:ea typeface="Open Sans" panose="020B0606030504020204" pitchFamily="34" charset="0"/>
                <a:cs typeface="Open Sans" panose="020B0606030504020204" pitchFamily="34" charset="0"/>
              </a:rPr>
              <a:t>ving </a:t>
            </a:r>
            <a:r>
              <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rPr>
              <a:t>support, </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USD 115 million provided. Of these, </a:t>
            </a:r>
            <a:r>
              <a:rPr lang="en-US" sz="24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62 millions </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were allocated to </a:t>
            </a:r>
            <a:r>
              <a:rPr lang="en-US" sz="24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African countries</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endPar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b="1"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 country demand</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CH"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CH"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additional </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countries </a:t>
            </a:r>
            <a:r>
              <a:rPr lang="en-CH"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have </a:t>
            </a:r>
            <a:r>
              <a:rPr lang="en-US"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requested SOFF support</a:t>
            </a:r>
            <a:endParaRPr lang="en-CH"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CH" sz="240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50" b="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Shape 79">
            <a:extLst>
              <a:ext uri="{FF2B5EF4-FFF2-40B4-BE49-F238E27FC236}">
                <a16:creationId xmlns:a16="http://schemas.microsoft.com/office/drawing/2014/main" id="{3FEF3B7B-45E4-B4EE-F1CD-BFDA3CB5D5DB}"/>
              </a:ext>
            </a:extLst>
          </p:cNvPr>
          <p:cNvSpPr/>
          <p:nvPr/>
        </p:nvSpPr>
        <p:spPr>
          <a:xfrm>
            <a:off x="462390" y="365214"/>
            <a:ext cx="11433474" cy="61555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defRPr sz="1800"/>
            </a:pPr>
            <a:r>
              <a:rPr lang="en-US" sz="4000" b="1" kern="1000">
                <a:solidFill>
                  <a:srgbClr val="185980"/>
                </a:solidFill>
                <a:latin typeface="Open Sans"/>
                <a:ea typeface="Open Sans"/>
                <a:cs typeface="Open Sans"/>
                <a:sym typeface="Montserrat-Regular"/>
              </a:rPr>
              <a:t>SOFF – A new approach</a:t>
            </a:r>
            <a:endParaRPr lang="en-US" sz="4000" b="1" kern="1000">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726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3F8F-208C-0D49-9219-A3613F12D573}"/>
              </a:ext>
            </a:extLst>
          </p:cNvPr>
          <p:cNvSpPr>
            <a:spLocks noGrp="1"/>
          </p:cNvSpPr>
          <p:nvPr>
            <p:ph type="title"/>
          </p:nvPr>
        </p:nvSpPr>
        <p:spPr>
          <a:xfrm>
            <a:off x="410948" y="413489"/>
            <a:ext cx="11363305" cy="1143000"/>
          </a:xfrm>
        </p:spPr>
        <p:txBody>
          <a:bodyPr>
            <a:normAutofit fontScale="90000"/>
          </a:bodyPr>
          <a:lstStyle/>
          <a:p>
            <a:r>
              <a:rPr lang="en-GB"/>
              <a:t>SOFF – bringing together multiple partners under one roof</a:t>
            </a:r>
          </a:p>
        </p:txBody>
      </p:sp>
      <p:grpSp>
        <p:nvGrpSpPr>
          <p:cNvPr id="27" name="Group 26">
            <a:extLst>
              <a:ext uri="{FF2B5EF4-FFF2-40B4-BE49-F238E27FC236}">
                <a16:creationId xmlns:a16="http://schemas.microsoft.com/office/drawing/2014/main" id="{DDDC0938-F05F-701F-7A20-5C5BD7538929}"/>
              </a:ext>
            </a:extLst>
          </p:cNvPr>
          <p:cNvGrpSpPr/>
          <p:nvPr/>
        </p:nvGrpSpPr>
        <p:grpSpPr>
          <a:xfrm>
            <a:off x="410948" y="1845393"/>
            <a:ext cx="2039757" cy="4520484"/>
            <a:chOff x="699630" y="1764406"/>
            <a:chExt cx="2420708" cy="4520484"/>
          </a:xfrm>
          <a:solidFill>
            <a:srgbClr val="1C3454"/>
          </a:solidFill>
        </p:grpSpPr>
        <p:sp>
          <p:nvSpPr>
            <p:cNvPr id="4" name="Rectangle 3">
              <a:extLst>
                <a:ext uri="{FF2B5EF4-FFF2-40B4-BE49-F238E27FC236}">
                  <a16:creationId xmlns:a16="http://schemas.microsoft.com/office/drawing/2014/main" id="{06FAFBE7-1B9D-3C53-7003-5E875FAAE3C6}"/>
                </a:ext>
              </a:extLst>
            </p:cNvPr>
            <p:cNvSpPr/>
            <p:nvPr/>
          </p:nvSpPr>
          <p:spPr>
            <a:xfrm>
              <a:off x="708338" y="1764406"/>
              <a:ext cx="2412000" cy="45204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EDF8AB5-9A35-5C95-C6E3-99ED792DC77C}"/>
                </a:ext>
              </a:extLst>
            </p:cNvPr>
            <p:cNvSpPr txBox="1"/>
            <p:nvPr/>
          </p:nvSpPr>
          <p:spPr>
            <a:xfrm>
              <a:off x="780997" y="3161442"/>
              <a:ext cx="2266682" cy="400110"/>
            </a:xfrm>
            <a:prstGeom prst="rect">
              <a:avLst/>
            </a:prstGeom>
            <a:grpFill/>
          </p:spPr>
          <p:txBody>
            <a:bodyPr wrap="square" rtlCol="0">
              <a:spAutoFit/>
            </a:bodyPr>
            <a:lstStyle/>
            <a:p>
              <a:pPr algn="ctr"/>
              <a:r>
                <a:rPr lang="en-GB" b="1">
                  <a:solidFill>
                    <a:schemeClr val="bg1"/>
                  </a:solidFill>
                  <a:latin typeface="Segoe UI" panose="020B0502040204020203" pitchFamily="34" charset="0"/>
                  <a:ea typeface="Open Sans" panose="020B0606030504020204" pitchFamily="34" charset="0"/>
                  <a:cs typeface="Segoe UI" panose="020B0502040204020203" pitchFamily="34" charset="0"/>
                </a:rPr>
                <a:t>Peer Advisors</a:t>
              </a:r>
            </a:p>
          </p:txBody>
        </p:sp>
        <p:sp>
          <p:nvSpPr>
            <p:cNvPr id="6" name="TextBox 5">
              <a:extLst>
                <a:ext uri="{FF2B5EF4-FFF2-40B4-BE49-F238E27FC236}">
                  <a16:creationId xmlns:a16="http://schemas.microsoft.com/office/drawing/2014/main" id="{836F9897-EC54-7FBF-1783-BA5455CDE758}"/>
                </a:ext>
              </a:extLst>
            </p:cNvPr>
            <p:cNvSpPr txBox="1"/>
            <p:nvPr/>
          </p:nvSpPr>
          <p:spPr>
            <a:xfrm>
              <a:off x="780997" y="2094879"/>
              <a:ext cx="2266682" cy="830997"/>
            </a:xfrm>
            <a:prstGeom prst="rect">
              <a:avLst/>
            </a:prstGeom>
            <a:grpFill/>
          </p:spPr>
          <p:txBody>
            <a:bodyPr wrap="square" rtlCol="0">
              <a:spAutoFit/>
            </a:bodyPr>
            <a:lstStyle/>
            <a:p>
              <a:pPr algn="ctr"/>
              <a:r>
                <a:rPr lang="en-GB" sz="4800" b="1">
                  <a:solidFill>
                    <a:schemeClr val="bg1"/>
                  </a:solidFill>
                  <a:latin typeface="Segoe UI" panose="020B0502040204020203" pitchFamily="34" charset="0"/>
                  <a:ea typeface="Open Sans" panose="020B0606030504020204" pitchFamily="34" charset="0"/>
                  <a:cs typeface="Segoe UI" panose="020B0502040204020203" pitchFamily="34" charset="0"/>
                </a:rPr>
                <a:t>28</a:t>
              </a:r>
            </a:p>
          </p:txBody>
        </p:sp>
        <p:sp>
          <p:nvSpPr>
            <p:cNvPr id="7" name="TextBox 6">
              <a:extLst>
                <a:ext uri="{FF2B5EF4-FFF2-40B4-BE49-F238E27FC236}">
                  <a16:creationId xmlns:a16="http://schemas.microsoft.com/office/drawing/2014/main" id="{A7EDA3A8-1669-92FC-AD09-EC3D7A45F80B}"/>
                </a:ext>
              </a:extLst>
            </p:cNvPr>
            <p:cNvSpPr txBox="1"/>
            <p:nvPr/>
          </p:nvSpPr>
          <p:spPr>
            <a:xfrm>
              <a:off x="699630" y="4017160"/>
              <a:ext cx="2266682" cy="1938992"/>
            </a:xfrm>
            <a:prstGeom prst="rect">
              <a:avLst/>
            </a:prstGeom>
            <a:grpFill/>
          </p:spPr>
          <p:txBody>
            <a:bodyPr wrap="square" rtlCol="0">
              <a:spAutoFit/>
            </a:bodyPr>
            <a:lstStyle/>
            <a:p>
              <a:pPr algn="ctr"/>
              <a:r>
                <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t>meteorological offices from advanced countries to provide technical assistance</a:t>
              </a:r>
              <a:endParaRPr lang="en-GB">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grpSp>
      <p:grpSp>
        <p:nvGrpSpPr>
          <p:cNvPr id="26" name="Group 25">
            <a:extLst>
              <a:ext uri="{FF2B5EF4-FFF2-40B4-BE49-F238E27FC236}">
                <a16:creationId xmlns:a16="http://schemas.microsoft.com/office/drawing/2014/main" id="{B36482D5-541C-562F-BC75-81D101400E9A}"/>
              </a:ext>
            </a:extLst>
          </p:cNvPr>
          <p:cNvGrpSpPr/>
          <p:nvPr/>
        </p:nvGrpSpPr>
        <p:grpSpPr>
          <a:xfrm>
            <a:off x="2624208" y="1845393"/>
            <a:ext cx="2032419" cy="4520484"/>
            <a:chOff x="3544552" y="1764406"/>
            <a:chExt cx="2412000" cy="4520484"/>
          </a:xfrm>
          <a:solidFill>
            <a:srgbClr val="185980"/>
          </a:solidFill>
        </p:grpSpPr>
        <p:sp>
          <p:nvSpPr>
            <p:cNvPr id="8" name="Rectangle 7">
              <a:extLst>
                <a:ext uri="{FF2B5EF4-FFF2-40B4-BE49-F238E27FC236}">
                  <a16:creationId xmlns:a16="http://schemas.microsoft.com/office/drawing/2014/main" id="{4BCB3854-8521-6BD2-FB88-A64AEA582CCC}"/>
                </a:ext>
              </a:extLst>
            </p:cNvPr>
            <p:cNvSpPr/>
            <p:nvPr/>
          </p:nvSpPr>
          <p:spPr>
            <a:xfrm>
              <a:off x="3544552" y="1764406"/>
              <a:ext cx="2412000" cy="45204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98D35299-4D15-A0A3-F7E5-4CF1B86BC0AC}"/>
                </a:ext>
              </a:extLst>
            </p:cNvPr>
            <p:cNvSpPr txBox="1"/>
            <p:nvPr/>
          </p:nvSpPr>
          <p:spPr>
            <a:xfrm>
              <a:off x="3617211" y="3007554"/>
              <a:ext cx="2266682" cy="707886"/>
            </a:xfrm>
            <a:prstGeom prst="rect">
              <a:avLst/>
            </a:prstGeom>
            <a:grpFill/>
          </p:spPr>
          <p:txBody>
            <a:bodyPr wrap="square" rtlCol="0">
              <a:spAutoFit/>
            </a:bodyPr>
            <a:lstStyle/>
            <a:p>
              <a:pPr algn="ctr"/>
              <a:r>
                <a:rPr lang="en-GB" b="1">
                  <a:solidFill>
                    <a:schemeClr val="bg1"/>
                  </a:solidFill>
                  <a:latin typeface="Segoe UI" panose="020B0502040204020203" pitchFamily="34" charset="0"/>
                  <a:ea typeface="Open Sans" panose="020B0606030504020204" pitchFamily="34" charset="0"/>
                  <a:cs typeface="Segoe UI" panose="020B0502040204020203" pitchFamily="34" charset="0"/>
                </a:rPr>
                <a:t>Implementing Entities</a:t>
              </a:r>
            </a:p>
          </p:txBody>
        </p:sp>
        <p:sp>
          <p:nvSpPr>
            <p:cNvPr id="10" name="TextBox 9">
              <a:extLst>
                <a:ext uri="{FF2B5EF4-FFF2-40B4-BE49-F238E27FC236}">
                  <a16:creationId xmlns:a16="http://schemas.microsoft.com/office/drawing/2014/main" id="{142A9C24-5C3A-6F71-B591-668AD61A86A3}"/>
                </a:ext>
              </a:extLst>
            </p:cNvPr>
            <p:cNvSpPr txBox="1"/>
            <p:nvPr/>
          </p:nvSpPr>
          <p:spPr>
            <a:xfrm>
              <a:off x="3617211" y="2094879"/>
              <a:ext cx="2266682" cy="830997"/>
            </a:xfrm>
            <a:prstGeom prst="rect">
              <a:avLst/>
            </a:prstGeom>
            <a:grpFill/>
          </p:spPr>
          <p:txBody>
            <a:bodyPr wrap="square" rtlCol="0">
              <a:spAutoFit/>
            </a:bodyPr>
            <a:lstStyle/>
            <a:p>
              <a:pPr algn="ctr"/>
              <a:r>
                <a:rPr lang="en-GB" sz="4800" b="1">
                  <a:solidFill>
                    <a:schemeClr val="bg1"/>
                  </a:solidFill>
                  <a:latin typeface="Segoe UI" panose="020B0502040204020203" pitchFamily="34" charset="0"/>
                  <a:ea typeface="Open Sans" panose="020B0606030504020204" pitchFamily="34" charset="0"/>
                  <a:cs typeface="Segoe UI" panose="020B0502040204020203" pitchFamily="34" charset="0"/>
                </a:rPr>
                <a:t>9</a:t>
              </a:r>
            </a:p>
          </p:txBody>
        </p:sp>
        <p:sp>
          <p:nvSpPr>
            <p:cNvPr id="11" name="TextBox 10">
              <a:extLst>
                <a:ext uri="{FF2B5EF4-FFF2-40B4-BE49-F238E27FC236}">
                  <a16:creationId xmlns:a16="http://schemas.microsoft.com/office/drawing/2014/main" id="{27CBBC39-54FF-7A81-68B4-7DC19919889C}"/>
                </a:ext>
              </a:extLst>
            </p:cNvPr>
            <p:cNvSpPr txBox="1"/>
            <p:nvPr/>
          </p:nvSpPr>
          <p:spPr>
            <a:xfrm>
              <a:off x="3617211" y="4104840"/>
              <a:ext cx="2266682" cy="1323439"/>
            </a:xfrm>
            <a:prstGeom prst="rect">
              <a:avLst/>
            </a:prstGeom>
            <a:grpFill/>
          </p:spPr>
          <p:txBody>
            <a:bodyPr wrap="square" lIns="91440" tIns="45720" rIns="91440" bIns="45720" rtlCol="0" anchor="t">
              <a:spAutoFit/>
            </a:bodyPr>
            <a:lstStyle/>
            <a:p>
              <a:pPr algn="ctr"/>
              <a:r>
                <a:rPr lang="en-GB" b="0" i="0" u="none" strike="noStrike">
                  <a:solidFill>
                    <a:schemeClr val="bg1"/>
                  </a:solidFill>
                  <a:effectLst/>
                  <a:latin typeface="Segoe UI"/>
                  <a:ea typeface="Open Sans"/>
                  <a:cs typeface="Segoe UI"/>
                </a:rPr>
                <a:t>Multilateral Development Banks</a:t>
              </a:r>
              <a:r>
                <a:rPr lang="en-GB">
                  <a:solidFill>
                    <a:schemeClr val="bg1"/>
                  </a:solidFill>
                  <a:latin typeface="Segoe UI"/>
                  <a:ea typeface="Open Sans"/>
                  <a:cs typeface="Segoe UI"/>
                </a:rPr>
                <a:t> and UN agencies</a:t>
              </a:r>
              <a:endParaRPr lang="en-GB">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grpSp>
      <p:grpSp>
        <p:nvGrpSpPr>
          <p:cNvPr id="25" name="Group 24">
            <a:extLst>
              <a:ext uri="{FF2B5EF4-FFF2-40B4-BE49-F238E27FC236}">
                <a16:creationId xmlns:a16="http://schemas.microsoft.com/office/drawing/2014/main" id="{21474948-9BB4-0AB0-C08A-F7D2BFBFD068}"/>
              </a:ext>
            </a:extLst>
          </p:cNvPr>
          <p:cNvGrpSpPr/>
          <p:nvPr/>
        </p:nvGrpSpPr>
        <p:grpSpPr>
          <a:xfrm>
            <a:off x="4830131" y="1843078"/>
            <a:ext cx="2146522" cy="4520484"/>
            <a:chOff x="6380766" y="1764406"/>
            <a:chExt cx="2412000" cy="4520484"/>
          </a:xfrm>
          <a:solidFill>
            <a:srgbClr val="018C85"/>
          </a:solidFill>
        </p:grpSpPr>
        <p:sp>
          <p:nvSpPr>
            <p:cNvPr id="12" name="Rectangle 11">
              <a:extLst>
                <a:ext uri="{FF2B5EF4-FFF2-40B4-BE49-F238E27FC236}">
                  <a16:creationId xmlns:a16="http://schemas.microsoft.com/office/drawing/2014/main" id="{576082C1-DF78-E173-8E8A-2D1AA374FE56}"/>
                </a:ext>
              </a:extLst>
            </p:cNvPr>
            <p:cNvSpPr/>
            <p:nvPr/>
          </p:nvSpPr>
          <p:spPr>
            <a:xfrm>
              <a:off x="6380766" y="1764406"/>
              <a:ext cx="2412000" cy="45204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0E5449E2-B5EA-717C-8E60-BCF1F9D80C13}"/>
                </a:ext>
              </a:extLst>
            </p:cNvPr>
            <p:cNvSpPr txBox="1"/>
            <p:nvPr/>
          </p:nvSpPr>
          <p:spPr>
            <a:xfrm>
              <a:off x="6453425" y="2853666"/>
              <a:ext cx="2266682" cy="1015663"/>
            </a:xfrm>
            <a:prstGeom prst="rect">
              <a:avLst/>
            </a:prstGeom>
            <a:grpFill/>
          </p:spPr>
          <p:txBody>
            <a:bodyPr wrap="square" rtlCol="0">
              <a:spAutoFit/>
            </a:bodyPr>
            <a:lstStyle/>
            <a:p>
              <a:pPr algn="ctr"/>
              <a:r>
                <a:rPr lang="en-GB" b="1">
                  <a:solidFill>
                    <a:schemeClr val="bg1"/>
                  </a:solidFill>
                  <a:latin typeface="Segoe UI" panose="020B0502040204020203" pitchFamily="34" charset="0"/>
                  <a:ea typeface="Open Sans" panose="020B0606030504020204" pitchFamily="34" charset="0"/>
                  <a:cs typeface="Segoe UI" panose="020B0502040204020203" pitchFamily="34" charset="0"/>
                </a:rPr>
                <a:t>Steering Committee members</a:t>
              </a:r>
            </a:p>
          </p:txBody>
        </p:sp>
        <p:sp>
          <p:nvSpPr>
            <p:cNvPr id="14" name="TextBox 13">
              <a:extLst>
                <a:ext uri="{FF2B5EF4-FFF2-40B4-BE49-F238E27FC236}">
                  <a16:creationId xmlns:a16="http://schemas.microsoft.com/office/drawing/2014/main" id="{29E8D611-0AE0-6538-6B23-A7F1EB8B6A1E}"/>
                </a:ext>
              </a:extLst>
            </p:cNvPr>
            <p:cNvSpPr txBox="1"/>
            <p:nvPr/>
          </p:nvSpPr>
          <p:spPr>
            <a:xfrm>
              <a:off x="6380766" y="2094258"/>
              <a:ext cx="2266682" cy="830997"/>
            </a:xfrm>
            <a:prstGeom prst="rect">
              <a:avLst/>
            </a:prstGeom>
            <a:grpFill/>
          </p:spPr>
          <p:txBody>
            <a:bodyPr wrap="square" rtlCol="0">
              <a:spAutoFit/>
            </a:bodyPr>
            <a:lstStyle/>
            <a:p>
              <a:pPr algn="ctr"/>
              <a:r>
                <a:rPr lang="en-CH" sz="4800" b="1">
                  <a:solidFill>
                    <a:schemeClr val="bg1"/>
                  </a:solidFill>
                  <a:latin typeface="Segoe UI" panose="020B0502040204020203" pitchFamily="34" charset="0"/>
                  <a:ea typeface="Open Sans" panose="020B0606030504020204" pitchFamily="34" charset="0"/>
                  <a:cs typeface="Segoe UI" panose="020B0502040204020203" pitchFamily="34" charset="0"/>
                </a:rPr>
                <a:t>18</a:t>
              </a:r>
              <a:endParaRPr lang="en-GB" sz="4800" b="1">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15" name="TextBox 14">
              <a:extLst>
                <a:ext uri="{FF2B5EF4-FFF2-40B4-BE49-F238E27FC236}">
                  <a16:creationId xmlns:a16="http://schemas.microsoft.com/office/drawing/2014/main" id="{BF2BEC7D-22A2-C43B-458B-8947A209F645}"/>
                </a:ext>
              </a:extLst>
            </p:cNvPr>
            <p:cNvSpPr txBox="1"/>
            <p:nvPr/>
          </p:nvSpPr>
          <p:spPr>
            <a:xfrm>
              <a:off x="6453425" y="3985720"/>
              <a:ext cx="2266681" cy="2246769"/>
            </a:xfrm>
            <a:prstGeom prst="rect">
              <a:avLst/>
            </a:prstGeom>
            <a:grpFill/>
          </p:spPr>
          <p:txBody>
            <a:bodyPr wrap="square" lIns="91440" tIns="45720" rIns="91440" bIns="45720" rtlCol="0" anchor="t">
              <a:spAutoFit/>
            </a:bodyPr>
            <a:lstStyle/>
            <a:p>
              <a:pPr algn="ctr"/>
              <a:r>
                <a:rPr lang="en-GB" b="0" i="0" u="none" strike="noStrike">
                  <a:solidFill>
                    <a:schemeClr val="bg1"/>
                  </a:solidFill>
                  <a:effectLst/>
                  <a:latin typeface="Segoe UI"/>
                  <a:ea typeface="Open Sans"/>
                  <a:cs typeface="Segoe UI"/>
                </a:rPr>
                <a:t>donors, co-founders and </a:t>
              </a:r>
              <a:r>
                <a:rPr lang="en-GB">
                  <a:solidFill>
                    <a:schemeClr val="bg1"/>
                  </a:solidFill>
                  <a:latin typeface="Segoe UI"/>
                  <a:ea typeface="Open Sans"/>
                  <a:cs typeface="Segoe UI"/>
                </a:rPr>
                <a:t>other</a:t>
              </a:r>
              <a:r>
                <a:rPr lang="en-GB" b="0" i="0" u="none" strike="noStrike">
                  <a:solidFill>
                    <a:schemeClr val="bg1"/>
                  </a:solidFill>
                  <a:effectLst/>
                  <a:latin typeface="Segoe UI"/>
                  <a:ea typeface="Open Sans"/>
                  <a:cs typeface="Segoe UI"/>
                </a:rPr>
                <a:t> stakeholders,</a:t>
              </a:r>
            </a:p>
            <a:p>
              <a:pPr algn="ctr"/>
              <a:r>
                <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t>incl. LDC Group, AOSIS, CREWS</a:t>
              </a:r>
            </a:p>
            <a:p>
              <a:pPr algn="ctr"/>
              <a:endPar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endParaRPr>
            </a:p>
          </p:txBody>
        </p:sp>
      </p:grpSp>
      <p:grpSp>
        <p:nvGrpSpPr>
          <p:cNvPr id="24" name="Group 23">
            <a:extLst>
              <a:ext uri="{FF2B5EF4-FFF2-40B4-BE49-F238E27FC236}">
                <a16:creationId xmlns:a16="http://schemas.microsoft.com/office/drawing/2014/main" id="{6D9F71C2-6CF1-8990-208B-34A16E4D5F4A}"/>
              </a:ext>
            </a:extLst>
          </p:cNvPr>
          <p:cNvGrpSpPr/>
          <p:nvPr/>
        </p:nvGrpSpPr>
        <p:grpSpPr>
          <a:xfrm>
            <a:off x="7196270" y="1845393"/>
            <a:ext cx="2141261" cy="4520484"/>
            <a:chOff x="9216980" y="1764406"/>
            <a:chExt cx="2412000" cy="4520484"/>
          </a:xfrm>
          <a:solidFill>
            <a:srgbClr val="FFC000"/>
          </a:solidFill>
        </p:grpSpPr>
        <p:sp>
          <p:nvSpPr>
            <p:cNvPr id="16" name="Rectangle 15">
              <a:extLst>
                <a:ext uri="{FF2B5EF4-FFF2-40B4-BE49-F238E27FC236}">
                  <a16:creationId xmlns:a16="http://schemas.microsoft.com/office/drawing/2014/main" id="{0AE9A492-E88A-0D96-E375-6BB359E7A5B3}"/>
                </a:ext>
              </a:extLst>
            </p:cNvPr>
            <p:cNvSpPr/>
            <p:nvPr/>
          </p:nvSpPr>
          <p:spPr>
            <a:xfrm>
              <a:off x="9216980" y="1764406"/>
              <a:ext cx="2412000" cy="45204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2A639351-B549-CE6D-5501-2F6102C84434}"/>
                </a:ext>
              </a:extLst>
            </p:cNvPr>
            <p:cNvSpPr txBox="1"/>
            <p:nvPr/>
          </p:nvSpPr>
          <p:spPr>
            <a:xfrm>
              <a:off x="9289639" y="3007554"/>
              <a:ext cx="2266682" cy="707886"/>
            </a:xfrm>
            <a:prstGeom prst="rect">
              <a:avLst/>
            </a:prstGeom>
            <a:grpFill/>
          </p:spPr>
          <p:txBody>
            <a:bodyPr wrap="square" rtlCol="0">
              <a:spAutoFit/>
            </a:bodyPr>
            <a:lstStyle/>
            <a:p>
              <a:pPr algn="ctr"/>
              <a:r>
                <a:rPr lang="en-GB" b="1">
                  <a:solidFill>
                    <a:schemeClr val="bg1"/>
                  </a:solidFill>
                  <a:latin typeface="Segoe UI" panose="020B0502040204020203" pitchFamily="34" charset="0"/>
                  <a:ea typeface="Open Sans" panose="020B0606030504020204" pitchFamily="34" charset="0"/>
                  <a:cs typeface="Segoe UI" panose="020B0502040204020203" pitchFamily="34" charset="0"/>
                </a:rPr>
                <a:t>Advisory Board members</a:t>
              </a:r>
            </a:p>
          </p:txBody>
        </p:sp>
        <p:sp>
          <p:nvSpPr>
            <p:cNvPr id="18" name="TextBox 17">
              <a:extLst>
                <a:ext uri="{FF2B5EF4-FFF2-40B4-BE49-F238E27FC236}">
                  <a16:creationId xmlns:a16="http://schemas.microsoft.com/office/drawing/2014/main" id="{8E0E5DD3-DD66-E5F1-0B96-ED24019F8C32}"/>
                </a:ext>
              </a:extLst>
            </p:cNvPr>
            <p:cNvSpPr txBox="1"/>
            <p:nvPr/>
          </p:nvSpPr>
          <p:spPr>
            <a:xfrm>
              <a:off x="9289639" y="2094879"/>
              <a:ext cx="2266682" cy="830997"/>
            </a:xfrm>
            <a:prstGeom prst="rect">
              <a:avLst/>
            </a:prstGeom>
            <a:grpFill/>
          </p:spPr>
          <p:txBody>
            <a:bodyPr wrap="square" rtlCol="0">
              <a:spAutoFit/>
            </a:bodyPr>
            <a:lstStyle/>
            <a:p>
              <a:pPr algn="ctr"/>
              <a:r>
                <a:rPr lang="en-GB" sz="4800" b="1">
                  <a:solidFill>
                    <a:schemeClr val="bg1"/>
                  </a:solidFill>
                  <a:latin typeface="Segoe UI" panose="020B0502040204020203" pitchFamily="34" charset="0"/>
                  <a:ea typeface="Open Sans" panose="020B0606030504020204" pitchFamily="34" charset="0"/>
                  <a:cs typeface="Segoe UI" panose="020B0502040204020203" pitchFamily="34" charset="0"/>
                </a:rPr>
                <a:t>17</a:t>
              </a:r>
            </a:p>
          </p:txBody>
        </p:sp>
        <p:sp>
          <p:nvSpPr>
            <p:cNvPr id="19" name="TextBox 18">
              <a:extLst>
                <a:ext uri="{FF2B5EF4-FFF2-40B4-BE49-F238E27FC236}">
                  <a16:creationId xmlns:a16="http://schemas.microsoft.com/office/drawing/2014/main" id="{6D073B2D-33BA-A5D5-471F-0BB7FFA3CDEE}"/>
                </a:ext>
              </a:extLst>
            </p:cNvPr>
            <p:cNvSpPr txBox="1"/>
            <p:nvPr/>
          </p:nvSpPr>
          <p:spPr>
            <a:xfrm>
              <a:off x="9289639" y="4038121"/>
              <a:ext cx="2266681" cy="2246769"/>
            </a:xfrm>
            <a:prstGeom prst="rect">
              <a:avLst/>
            </a:prstGeom>
            <a:grpFill/>
          </p:spPr>
          <p:txBody>
            <a:bodyPr wrap="square" rtlCol="0">
              <a:spAutoFit/>
            </a:bodyPr>
            <a:lstStyle/>
            <a:p>
              <a:pPr algn="ctr"/>
              <a:r>
                <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t>“enablers”</a:t>
              </a:r>
            </a:p>
            <a:p>
              <a:pPr algn="ctr"/>
              <a:r>
                <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t>incl. REAP, IFRC, UNDRR, climate funds, private sector,</a:t>
              </a:r>
              <a:br>
                <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br>
              <a:r>
                <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t>civil society</a:t>
              </a:r>
            </a:p>
            <a:p>
              <a:pPr algn="ctr"/>
              <a:endPar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endParaRPr>
            </a:p>
          </p:txBody>
        </p:sp>
      </p:grpSp>
      <p:grpSp>
        <p:nvGrpSpPr>
          <p:cNvPr id="28" name="Group 27">
            <a:extLst>
              <a:ext uri="{FF2B5EF4-FFF2-40B4-BE49-F238E27FC236}">
                <a16:creationId xmlns:a16="http://schemas.microsoft.com/office/drawing/2014/main" id="{EB4BBD9F-93B7-CEA2-7BAE-6E8A813D7760}"/>
              </a:ext>
            </a:extLst>
          </p:cNvPr>
          <p:cNvGrpSpPr/>
          <p:nvPr/>
        </p:nvGrpSpPr>
        <p:grpSpPr>
          <a:xfrm>
            <a:off x="9557148" y="1837905"/>
            <a:ext cx="2141261" cy="4520484"/>
            <a:chOff x="9216980" y="1764406"/>
            <a:chExt cx="2412000" cy="4520484"/>
          </a:xfrm>
          <a:solidFill>
            <a:schemeClr val="accent5"/>
          </a:solidFill>
        </p:grpSpPr>
        <p:sp>
          <p:nvSpPr>
            <p:cNvPr id="29" name="Rectangle 28">
              <a:extLst>
                <a:ext uri="{FF2B5EF4-FFF2-40B4-BE49-F238E27FC236}">
                  <a16:creationId xmlns:a16="http://schemas.microsoft.com/office/drawing/2014/main" id="{E0CDE2A5-C02F-81C0-2DCB-75469D08EB74}"/>
                </a:ext>
              </a:extLst>
            </p:cNvPr>
            <p:cNvSpPr/>
            <p:nvPr/>
          </p:nvSpPr>
          <p:spPr>
            <a:xfrm>
              <a:off x="9216980" y="1764406"/>
              <a:ext cx="2412000" cy="45204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DBAF4938-3AC4-D28F-915E-6AC8D8CF1E1E}"/>
                </a:ext>
              </a:extLst>
            </p:cNvPr>
            <p:cNvSpPr txBox="1"/>
            <p:nvPr/>
          </p:nvSpPr>
          <p:spPr>
            <a:xfrm>
              <a:off x="9265708" y="3161880"/>
              <a:ext cx="2266681" cy="400110"/>
            </a:xfrm>
            <a:prstGeom prst="rect">
              <a:avLst/>
            </a:prstGeom>
            <a:grpFill/>
          </p:spPr>
          <p:txBody>
            <a:bodyPr wrap="square" rtlCol="0">
              <a:spAutoFit/>
            </a:bodyPr>
            <a:lstStyle/>
            <a:p>
              <a:pPr algn="ctr"/>
              <a:r>
                <a:rPr lang="en-CH" b="1">
                  <a:solidFill>
                    <a:schemeClr val="bg1"/>
                  </a:solidFill>
                  <a:latin typeface="Segoe UI" panose="020B0502040204020203" pitchFamily="34" charset="0"/>
                  <a:ea typeface="Open Sans" panose="020B0606030504020204" pitchFamily="34" charset="0"/>
                  <a:cs typeface="Segoe UI" panose="020B0502040204020203" pitchFamily="34" charset="0"/>
                </a:rPr>
                <a:t>WMO </a:t>
              </a:r>
              <a:endParaRPr lang="en-GB" b="1">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31" name="TextBox 30">
              <a:extLst>
                <a:ext uri="{FF2B5EF4-FFF2-40B4-BE49-F238E27FC236}">
                  <a16:creationId xmlns:a16="http://schemas.microsoft.com/office/drawing/2014/main" id="{1972C4BE-65B8-0DDE-657F-AD61B554A893}"/>
                </a:ext>
              </a:extLst>
            </p:cNvPr>
            <p:cNvSpPr txBox="1"/>
            <p:nvPr/>
          </p:nvSpPr>
          <p:spPr>
            <a:xfrm>
              <a:off x="9289639" y="2094879"/>
              <a:ext cx="2266682" cy="830997"/>
            </a:xfrm>
            <a:prstGeom prst="rect">
              <a:avLst/>
            </a:prstGeom>
            <a:grpFill/>
          </p:spPr>
          <p:txBody>
            <a:bodyPr wrap="square" rtlCol="0">
              <a:spAutoFit/>
            </a:bodyPr>
            <a:lstStyle/>
            <a:p>
              <a:pPr algn="ctr"/>
              <a:endParaRPr lang="en-GB" sz="4800" b="1">
                <a:solidFill>
                  <a:schemeClr val="bg1"/>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41977283-28AE-8CA8-E19B-D78A649D261D}"/>
                </a:ext>
              </a:extLst>
            </p:cNvPr>
            <p:cNvSpPr txBox="1"/>
            <p:nvPr/>
          </p:nvSpPr>
          <p:spPr>
            <a:xfrm>
              <a:off x="9362299" y="4004770"/>
              <a:ext cx="2266681" cy="1631216"/>
            </a:xfrm>
            <a:prstGeom prst="rect">
              <a:avLst/>
            </a:prstGeom>
            <a:grpFill/>
          </p:spPr>
          <p:txBody>
            <a:bodyPr wrap="square" rtlCol="0">
              <a:spAutoFit/>
            </a:bodyPr>
            <a:lstStyle/>
            <a:p>
              <a:pPr algn="ctr"/>
              <a:r>
                <a:rPr lang="en-CH"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rPr>
                <a:t>Technical Authority and SOFF Secretariat host</a:t>
              </a:r>
              <a:endPar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endParaRPr>
            </a:p>
            <a:p>
              <a:pPr algn="ctr"/>
              <a:endParaRPr lang="en-GB" b="0" i="0" u="none" strike="noStrike">
                <a:solidFill>
                  <a:schemeClr val="bg1"/>
                </a:solidFill>
                <a:effectLst/>
                <a:latin typeface="Segoe UI" panose="020B0502040204020203" pitchFamily="34" charset="0"/>
                <a:ea typeface="Open Sans" panose="020B0606030504020204" pitchFamily="34" charset="0"/>
                <a:cs typeface="Segoe UI" panose="020B0502040204020203" pitchFamily="34" charset="0"/>
              </a:endParaRPr>
            </a:p>
          </p:txBody>
        </p:sp>
      </p:grpSp>
    </p:spTree>
    <p:extLst>
      <p:ext uri="{BB962C8B-B14F-4D97-AF65-F5344CB8AC3E}">
        <p14:creationId xmlns:p14="http://schemas.microsoft.com/office/powerpoint/2010/main" val="130499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42F5-B03C-75EE-0C3B-BC7835E21A96}"/>
              </a:ext>
            </a:extLst>
          </p:cNvPr>
          <p:cNvSpPr>
            <a:spLocks noGrp="1"/>
          </p:cNvSpPr>
          <p:nvPr>
            <p:ph type="title"/>
          </p:nvPr>
        </p:nvSpPr>
        <p:spPr/>
        <p:txBody>
          <a:bodyPr/>
          <a:lstStyle/>
          <a:p>
            <a:r>
              <a:rPr lang="en-US" sz="4000"/>
              <a:t>SOFF Phases of support</a:t>
            </a:r>
            <a:endParaRPr lang="en-GB"/>
          </a:p>
        </p:txBody>
      </p:sp>
      <p:pic>
        <p:nvPicPr>
          <p:cNvPr id="4" name="Picture 3">
            <a:extLst>
              <a:ext uri="{FF2B5EF4-FFF2-40B4-BE49-F238E27FC236}">
                <a16:creationId xmlns:a16="http://schemas.microsoft.com/office/drawing/2014/main" id="{B1D1297C-00D9-9331-4D6A-99EA84A3DCE0}"/>
              </a:ext>
            </a:extLst>
          </p:cNvPr>
          <p:cNvPicPr>
            <a:picLocks noChangeAspect="1"/>
          </p:cNvPicPr>
          <p:nvPr/>
        </p:nvPicPr>
        <p:blipFill>
          <a:blip r:embed="rId2"/>
          <a:stretch>
            <a:fillRect/>
          </a:stretch>
        </p:blipFill>
        <p:spPr>
          <a:xfrm>
            <a:off x="7383250" y="0"/>
            <a:ext cx="4676775" cy="1228725"/>
          </a:xfrm>
          <a:prstGeom prst="rect">
            <a:avLst/>
          </a:prstGeom>
        </p:spPr>
      </p:pic>
    </p:spTree>
    <p:extLst>
      <p:ext uri="{BB962C8B-B14F-4D97-AF65-F5344CB8AC3E}">
        <p14:creationId xmlns:p14="http://schemas.microsoft.com/office/powerpoint/2010/main" val="261521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p:txBody>
          <a:bodyPr>
            <a:normAutofit/>
          </a:bodyPr>
          <a:lstStyle/>
          <a:p>
            <a:r>
              <a:rPr lang="en-US"/>
              <a:t>SOFF phases of support</a:t>
            </a:r>
            <a:endParaRPr lang="en-GB"/>
          </a:p>
        </p:txBody>
      </p:sp>
      <p:sp>
        <p:nvSpPr>
          <p:cNvPr id="5" name="Content Placeholder 2">
            <a:extLst>
              <a:ext uri="{FF2B5EF4-FFF2-40B4-BE49-F238E27FC236}">
                <a16:creationId xmlns:a16="http://schemas.microsoft.com/office/drawing/2014/main" id="{CE5866E0-5982-F0C5-9640-D6B420833508}"/>
              </a:ext>
            </a:extLst>
          </p:cNvPr>
          <p:cNvSpPr txBox="1">
            <a:spLocks/>
          </p:cNvSpPr>
          <p:nvPr/>
        </p:nvSpPr>
        <p:spPr>
          <a:xfrm>
            <a:off x="913727" y="1515172"/>
            <a:ext cx="571954" cy="1750997"/>
          </a:xfrm>
          <a:prstGeom prst="rect">
            <a:avLst/>
          </a:prstGeom>
          <a:solidFill>
            <a:schemeClr val="accent1">
              <a:lumMod val="20000"/>
              <a:lumOff val="80000"/>
            </a:schemeClr>
          </a:solidFill>
        </p:spPr>
        <p:txBody>
          <a:bodyPr vert="vert270"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Clr>
                <a:srgbClr val="55788F"/>
              </a:buClr>
              <a:buNone/>
            </a:pPr>
            <a:r>
              <a:rPr lang="en-US" sz="1800" b="1">
                <a:latin typeface="Open Sans" panose="020B0606030504020204" pitchFamily="34" charset="0"/>
                <a:ea typeface="Open Sans" panose="020B0606030504020204" pitchFamily="34" charset="0"/>
                <a:cs typeface="Open Sans" panose="020B0606030504020204" pitchFamily="34" charset="0"/>
              </a:rPr>
              <a:t>Readiness</a:t>
            </a:r>
          </a:p>
        </p:txBody>
      </p:sp>
      <p:sp>
        <p:nvSpPr>
          <p:cNvPr id="4" name="TextBox 3">
            <a:extLst>
              <a:ext uri="{FF2B5EF4-FFF2-40B4-BE49-F238E27FC236}">
                <a16:creationId xmlns:a16="http://schemas.microsoft.com/office/drawing/2014/main" id="{A7B43FCA-94BB-110D-6BD8-3979C85C9E0E}"/>
              </a:ext>
            </a:extLst>
          </p:cNvPr>
          <p:cNvSpPr txBox="1"/>
          <p:nvPr/>
        </p:nvSpPr>
        <p:spPr>
          <a:xfrm>
            <a:off x="1650976" y="1481065"/>
            <a:ext cx="5424296" cy="1785104"/>
          </a:xfrm>
          <a:prstGeom prst="rect">
            <a:avLst/>
          </a:prstGeom>
          <a:solidFill>
            <a:schemeClr val="bg1">
              <a:lumMod val="95000"/>
            </a:schemeClr>
          </a:solidFill>
        </p:spPr>
        <p:txBody>
          <a:bodyPr wrap="square">
            <a:spAutoFit/>
          </a:bodyPr>
          <a:lstStyle/>
          <a:p>
            <a:pPr marL="0" indent="0">
              <a:spcBef>
                <a:spcPts val="600"/>
              </a:spcBef>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GBON gap </a:t>
            </a:r>
            <a:r>
              <a:rPr lang="en-US" sz="2000" err="1">
                <a:latin typeface="Open Sans" panose="020B0606030504020204" pitchFamily="34" charset="0"/>
                <a:ea typeface="Open Sans" panose="020B0606030504020204" pitchFamily="34" charset="0"/>
                <a:cs typeface="Open Sans" panose="020B0606030504020204" pitchFamily="34" charset="0"/>
              </a:rPr>
              <a:t>analysed</a:t>
            </a:r>
            <a:r>
              <a:rPr lang="en-US" sz="2000">
                <a:latin typeface="Open Sans" panose="020B0606030504020204" pitchFamily="34" charset="0"/>
                <a:ea typeface="Open Sans" panose="020B0606030504020204" pitchFamily="34" charset="0"/>
                <a:cs typeface="Open Sans" panose="020B0606030504020204" pitchFamily="34" charset="0"/>
              </a:rPr>
              <a:t> and screened</a:t>
            </a:r>
            <a:r>
              <a:rPr lang="en-CH" sz="2000">
                <a:latin typeface="Open Sans" panose="020B0606030504020204" pitchFamily="34" charset="0"/>
                <a:ea typeface="Open Sans" panose="020B0606030504020204" pitchFamily="34" charset="0"/>
                <a:cs typeface="Open Sans" panose="020B0606030504020204" pitchFamily="34" charset="0"/>
              </a:rPr>
              <a:t> (NGA)</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GBON national contribution developed and screened</a:t>
            </a:r>
            <a:r>
              <a:rPr lang="en-CH" sz="2000">
                <a:latin typeface="Open Sans" panose="020B0606030504020204" pitchFamily="34" charset="0"/>
                <a:ea typeface="Open Sans" panose="020B0606030504020204" pitchFamily="34" charset="0"/>
                <a:cs typeface="Open Sans" panose="020B0606030504020204" pitchFamily="34" charset="0"/>
              </a:rPr>
              <a:t> (NCP)</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Country Hydromet Diagnostics undertaken</a:t>
            </a:r>
            <a:r>
              <a:rPr lang="en-CH" sz="2000">
                <a:latin typeface="Open Sans" panose="020B0606030504020204" pitchFamily="34" charset="0"/>
                <a:ea typeface="Open Sans" panose="020B0606030504020204" pitchFamily="34" charset="0"/>
                <a:cs typeface="Open Sans" panose="020B0606030504020204" pitchFamily="34" charset="0"/>
              </a:rPr>
              <a:t> (CHD)</a:t>
            </a:r>
          </a:p>
        </p:txBody>
      </p:sp>
      <p:sp>
        <p:nvSpPr>
          <p:cNvPr id="18" name="TextBox 17">
            <a:extLst>
              <a:ext uri="{FF2B5EF4-FFF2-40B4-BE49-F238E27FC236}">
                <a16:creationId xmlns:a16="http://schemas.microsoft.com/office/drawing/2014/main" id="{F0BBA0E3-5662-61EF-0D6A-4C6B2A0818AA}"/>
              </a:ext>
            </a:extLst>
          </p:cNvPr>
          <p:cNvSpPr txBox="1"/>
          <p:nvPr/>
        </p:nvSpPr>
        <p:spPr>
          <a:xfrm>
            <a:off x="1650976" y="3559751"/>
            <a:ext cx="5424296" cy="1400383"/>
          </a:xfrm>
          <a:prstGeom prst="rect">
            <a:avLst/>
          </a:prstGeom>
          <a:solidFill>
            <a:schemeClr val="bg2"/>
          </a:solidFill>
        </p:spPr>
        <p:txBody>
          <a:bodyPr wrap="square">
            <a:spAutoFit/>
          </a:bodyPr>
          <a:lstStyle/>
          <a:p>
            <a:pPr>
              <a:spcAft>
                <a:spcPts val="600"/>
              </a:spcAft>
              <a:buClr>
                <a:srgbClr val="55788F"/>
              </a:buClr>
            </a:pPr>
            <a:endPar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rgbClr val="55788F"/>
              </a:buClr>
            </a:pP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GBON infrastructure in place</a:t>
            </a:r>
            <a:b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GBON human and institutional capacity developed</a:t>
            </a:r>
            <a:endParaRPr lang="en-CH">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rgbClr val="55788F"/>
              </a:buClr>
            </a:pPr>
            <a:endParaRPr lang="en-CH" sz="5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Content Placeholder 2">
            <a:extLst>
              <a:ext uri="{FF2B5EF4-FFF2-40B4-BE49-F238E27FC236}">
                <a16:creationId xmlns:a16="http://schemas.microsoft.com/office/drawing/2014/main" id="{E9200534-F4B3-BE31-B3C9-0CB532DF06B7}"/>
              </a:ext>
            </a:extLst>
          </p:cNvPr>
          <p:cNvSpPr txBox="1">
            <a:spLocks/>
          </p:cNvSpPr>
          <p:nvPr/>
        </p:nvSpPr>
        <p:spPr>
          <a:xfrm>
            <a:off x="913727" y="3466007"/>
            <a:ext cx="571954" cy="1494127"/>
          </a:xfrm>
          <a:prstGeom prst="rect">
            <a:avLst/>
          </a:prstGeom>
          <a:solidFill>
            <a:schemeClr val="accent1">
              <a:lumMod val="60000"/>
              <a:lumOff val="40000"/>
            </a:schemeClr>
          </a:solidFill>
        </p:spPr>
        <p:txBody>
          <a:bodyPr vert="vert270"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Clr>
                <a:srgbClr val="55788F"/>
              </a:buClr>
              <a:buNone/>
            </a:pPr>
            <a:r>
              <a:rPr lang="en-CH" sz="1800" b="1">
                <a:solidFill>
                  <a:schemeClr val="bg1"/>
                </a:solidFill>
                <a:latin typeface="Open Sans" panose="020B0606030504020204" pitchFamily="34" charset="0"/>
                <a:ea typeface="Open Sans" panose="020B0606030504020204" pitchFamily="34" charset="0"/>
                <a:cs typeface="Open Sans" panose="020B0606030504020204" pitchFamily="34" charset="0"/>
              </a:rPr>
              <a:t>Investment</a:t>
            </a:r>
            <a:endPar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6822E9C6-2591-B4AC-E7FD-0EA89CCB02B2}"/>
              </a:ext>
            </a:extLst>
          </p:cNvPr>
          <p:cNvSpPr txBox="1"/>
          <p:nvPr/>
        </p:nvSpPr>
        <p:spPr>
          <a:xfrm>
            <a:off x="1630411" y="5239584"/>
            <a:ext cx="5378949" cy="1400383"/>
          </a:xfrm>
          <a:prstGeom prst="rect">
            <a:avLst/>
          </a:prstGeom>
          <a:solidFill>
            <a:schemeClr val="bg1">
              <a:lumMod val="75000"/>
            </a:schemeClr>
          </a:solidFill>
        </p:spPr>
        <p:txBody>
          <a:bodyPr wrap="square">
            <a:spAutoFit/>
          </a:bodyPr>
          <a:lstStyle/>
          <a:p>
            <a:pPr lvl="1">
              <a:spcAft>
                <a:spcPts val="600"/>
              </a:spcAft>
              <a:buClr>
                <a:srgbClr val="55788F"/>
              </a:buClr>
            </a:pPr>
            <a:endParaRPr lang="en-CH"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spcAft>
                <a:spcPts val="600"/>
              </a:spcAft>
              <a:buClr>
                <a:srgbClr val="55788F"/>
              </a:buCl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GBON data internationally shared and results-based finance provided</a:t>
            </a:r>
          </a:p>
          <a:p>
            <a:pPr lvl="1">
              <a:spcAft>
                <a:spcPts val="600"/>
              </a:spcAft>
              <a:buClr>
                <a:srgbClr val="55788F"/>
              </a:buClr>
            </a:pPr>
            <a:endParaRPr lang="en-CH" sz="1500">
              <a:latin typeface="Open Sans" panose="020B0606030504020204" pitchFamily="34" charset="0"/>
              <a:ea typeface="Open Sans" panose="020B0606030504020204" pitchFamily="34" charset="0"/>
              <a:cs typeface="Open Sans" panose="020B0606030504020204" pitchFamily="34" charset="0"/>
            </a:endParaRPr>
          </a:p>
        </p:txBody>
      </p:sp>
      <p:sp>
        <p:nvSpPr>
          <p:cNvPr id="23" name="Content Placeholder 2">
            <a:extLst>
              <a:ext uri="{FF2B5EF4-FFF2-40B4-BE49-F238E27FC236}">
                <a16:creationId xmlns:a16="http://schemas.microsoft.com/office/drawing/2014/main" id="{118ED678-1484-08DB-07EF-BFCD9C30287D}"/>
              </a:ext>
            </a:extLst>
          </p:cNvPr>
          <p:cNvSpPr txBox="1">
            <a:spLocks/>
          </p:cNvSpPr>
          <p:nvPr/>
        </p:nvSpPr>
        <p:spPr>
          <a:xfrm>
            <a:off x="913727" y="5159972"/>
            <a:ext cx="571954" cy="1494127"/>
          </a:xfrm>
          <a:prstGeom prst="rect">
            <a:avLst/>
          </a:prstGeom>
          <a:solidFill>
            <a:schemeClr val="accent2">
              <a:lumMod val="75000"/>
            </a:schemeClr>
          </a:solidFill>
        </p:spPr>
        <p:txBody>
          <a:bodyPr vert="vert270"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Clr>
                <a:srgbClr val="55788F"/>
              </a:buClr>
              <a:buNone/>
            </a:pPr>
            <a:r>
              <a:rPr lang="en-CH" sz="1800" b="1">
                <a:solidFill>
                  <a:schemeClr val="bg1"/>
                </a:solidFill>
                <a:latin typeface="Open Sans" panose="020B0606030504020204" pitchFamily="34" charset="0"/>
                <a:ea typeface="Open Sans" panose="020B0606030504020204" pitchFamily="34" charset="0"/>
                <a:cs typeface="Open Sans" panose="020B0606030504020204" pitchFamily="34" charset="0"/>
              </a:rPr>
              <a:t>Compliance</a:t>
            </a:r>
            <a:endPar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Arrow Connector 2">
            <a:extLst>
              <a:ext uri="{FF2B5EF4-FFF2-40B4-BE49-F238E27FC236}">
                <a16:creationId xmlns:a16="http://schemas.microsoft.com/office/drawing/2014/main" id="{1463E194-7168-F548-6A04-5EF1B60115F3}"/>
              </a:ext>
            </a:extLst>
          </p:cNvPr>
          <p:cNvCxnSpPr>
            <a:cxnSpLocks/>
          </p:cNvCxnSpPr>
          <p:nvPr/>
        </p:nvCxnSpPr>
        <p:spPr>
          <a:xfrm>
            <a:off x="7240567" y="2395551"/>
            <a:ext cx="564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083AB77-26A2-0464-A9C3-D4A31B8AB21D}"/>
              </a:ext>
            </a:extLst>
          </p:cNvPr>
          <p:cNvSpPr txBox="1">
            <a:spLocks/>
          </p:cNvSpPr>
          <p:nvPr/>
        </p:nvSpPr>
        <p:spPr>
          <a:xfrm>
            <a:off x="7890443" y="1886010"/>
            <a:ext cx="4043891" cy="11814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SOFF funding for peer advisory services to support the country in developing these products </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8061134-8859-BE07-8B1B-369C89A44DDD}"/>
              </a:ext>
            </a:extLst>
          </p:cNvPr>
          <p:cNvCxnSpPr>
            <a:cxnSpLocks/>
          </p:cNvCxnSpPr>
          <p:nvPr/>
        </p:nvCxnSpPr>
        <p:spPr>
          <a:xfrm>
            <a:off x="7240567" y="4110359"/>
            <a:ext cx="564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129EC2B-C496-A67B-8C53-1C87C0792174}"/>
              </a:ext>
            </a:extLst>
          </p:cNvPr>
          <p:cNvSpPr txBox="1">
            <a:spLocks/>
          </p:cNvSpPr>
          <p:nvPr/>
        </p:nvSpPr>
        <p:spPr>
          <a:xfrm>
            <a:off x="7890443" y="3414048"/>
            <a:ext cx="4043891" cy="18255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SOFF provides a grant for the implementation of the GBON National Contribution Plan, i.e., GBON stations and capacity building</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Arrow Connector 8">
            <a:extLst>
              <a:ext uri="{FF2B5EF4-FFF2-40B4-BE49-F238E27FC236}">
                <a16:creationId xmlns:a16="http://schemas.microsoft.com/office/drawing/2014/main" id="{F67AE22C-CA79-94F3-494B-048184A8C456}"/>
              </a:ext>
            </a:extLst>
          </p:cNvPr>
          <p:cNvCxnSpPr>
            <a:cxnSpLocks/>
          </p:cNvCxnSpPr>
          <p:nvPr/>
        </p:nvCxnSpPr>
        <p:spPr>
          <a:xfrm>
            <a:off x="7154091" y="5876935"/>
            <a:ext cx="564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655DA05-6464-76D8-C06A-B567AD88F741}"/>
              </a:ext>
            </a:extLst>
          </p:cNvPr>
          <p:cNvSpPr txBox="1">
            <a:spLocks/>
          </p:cNvSpPr>
          <p:nvPr/>
        </p:nvSpPr>
        <p:spPr>
          <a:xfrm>
            <a:off x="7803970" y="5314875"/>
            <a:ext cx="4281193" cy="11814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SOFF provides annual results-based payments for GBON-verified data sharing. </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2679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17FA-6F53-EBA9-8C2E-C88AB4C38838}"/>
              </a:ext>
            </a:extLst>
          </p:cNvPr>
          <p:cNvSpPr txBox="1">
            <a:spLocks/>
          </p:cNvSpPr>
          <p:nvPr/>
        </p:nvSpPr>
        <p:spPr>
          <a:xfrm>
            <a:off x="428625" y="326948"/>
            <a:ext cx="10972800" cy="1143000"/>
          </a:xfrm>
          <a:prstGeom prst="rect">
            <a:avLst/>
          </a:prstGeom>
        </p:spPr>
        <p:txBody>
          <a:bodyPr>
            <a:normAutofit/>
          </a:bodyPr>
          <a:lst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a:lstStyle>
          <a:p>
            <a:r>
              <a:rPr lang="en-CH"/>
              <a:t>SOFF support in Africa</a:t>
            </a:r>
          </a:p>
        </p:txBody>
      </p:sp>
      <p:graphicFrame>
        <p:nvGraphicFramePr>
          <p:cNvPr id="6" name="Table 5">
            <a:extLst>
              <a:ext uri="{FF2B5EF4-FFF2-40B4-BE49-F238E27FC236}">
                <a16:creationId xmlns:a16="http://schemas.microsoft.com/office/drawing/2014/main" id="{22C43640-C6D6-D353-CAF8-47C13C875F90}"/>
              </a:ext>
            </a:extLst>
          </p:cNvPr>
          <p:cNvGraphicFramePr>
            <a:graphicFrameLocks noGrp="1"/>
          </p:cNvGraphicFramePr>
          <p:nvPr>
            <p:extLst>
              <p:ext uri="{D42A27DB-BD31-4B8C-83A1-F6EECF244321}">
                <p14:modId xmlns:p14="http://schemas.microsoft.com/office/powerpoint/2010/main" val="2305871392"/>
              </p:ext>
            </p:extLst>
          </p:nvPr>
        </p:nvGraphicFramePr>
        <p:xfrm>
          <a:off x="536476" y="1231641"/>
          <a:ext cx="10567232" cy="5205344"/>
        </p:xfrm>
        <a:graphic>
          <a:graphicData uri="http://schemas.openxmlformats.org/drawingml/2006/table">
            <a:tbl>
              <a:tblPr firstRow="1" firstCol="1" bandRow="1"/>
              <a:tblGrid>
                <a:gridCol w="1727244">
                  <a:extLst>
                    <a:ext uri="{9D8B030D-6E8A-4147-A177-3AD203B41FA5}">
                      <a16:colId xmlns:a16="http://schemas.microsoft.com/office/drawing/2014/main" val="1005102464"/>
                    </a:ext>
                  </a:extLst>
                </a:gridCol>
                <a:gridCol w="1543169">
                  <a:extLst>
                    <a:ext uri="{9D8B030D-6E8A-4147-A177-3AD203B41FA5}">
                      <a16:colId xmlns:a16="http://schemas.microsoft.com/office/drawing/2014/main" val="1126992737"/>
                    </a:ext>
                  </a:extLst>
                </a:gridCol>
                <a:gridCol w="1820913">
                  <a:extLst>
                    <a:ext uri="{9D8B030D-6E8A-4147-A177-3AD203B41FA5}">
                      <a16:colId xmlns:a16="http://schemas.microsoft.com/office/drawing/2014/main" val="346871154"/>
                    </a:ext>
                  </a:extLst>
                </a:gridCol>
                <a:gridCol w="2790334">
                  <a:extLst>
                    <a:ext uri="{9D8B030D-6E8A-4147-A177-3AD203B41FA5}">
                      <a16:colId xmlns:a16="http://schemas.microsoft.com/office/drawing/2014/main" val="2242350626"/>
                    </a:ext>
                  </a:extLst>
                </a:gridCol>
                <a:gridCol w="2685572">
                  <a:extLst>
                    <a:ext uri="{9D8B030D-6E8A-4147-A177-3AD203B41FA5}">
                      <a16:colId xmlns:a16="http://schemas.microsoft.com/office/drawing/2014/main" val="4002891102"/>
                    </a:ext>
                  </a:extLst>
                </a:gridCol>
              </a:tblGrid>
              <a:tr h="419877">
                <a:tc>
                  <a:txBody>
                    <a:bodyPr/>
                    <a:lstStyle/>
                    <a:p>
                      <a:pPr>
                        <a:lnSpc>
                          <a:spcPct val="115000"/>
                        </a:lnSpc>
                        <a:spcAft>
                          <a:spcPts val="800"/>
                        </a:spcAft>
                      </a:pPr>
                      <a:r>
                        <a:rPr lang="en-GB" sz="1400" b="1">
                          <a:solidFill>
                            <a:srgbClr val="FFFFFF"/>
                          </a:solidFill>
                          <a:effectLst/>
                          <a:latin typeface="Open Sans"/>
                          <a:ea typeface="Times New Roman" panose="02020603050405020304" pitchFamily="18" charset="0"/>
                          <a:cs typeface="Arial"/>
                        </a:rPr>
                        <a:t>Country</a:t>
                      </a:r>
                      <a:endParaRPr lang="en-GB" sz="1400">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800"/>
                        </a:spcAft>
                      </a:pPr>
                      <a:r>
                        <a:rPr lang="en-US" sz="1400" b="1">
                          <a:solidFill>
                            <a:schemeClr val="bg1"/>
                          </a:solidFill>
                          <a:effectLst/>
                          <a:latin typeface="Open Sans"/>
                          <a:ea typeface="Calibri"/>
                          <a:cs typeface="Arial"/>
                        </a:rPr>
                        <a:t>Peer advisors</a:t>
                      </a:r>
                      <a:endParaRPr lang="en-GB" sz="1400" b="1">
                        <a:solidFill>
                          <a:schemeClr val="bg1"/>
                        </a:solidFill>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800"/>
                        </a:spcAft>
                      </a:pPr>
                      <a:r>
                        <a:rPr lang="en-US" sz="1400" b="1">
                          <a:solidFill>
                            <a:schemeClr val="bg1"/>
                          </a:solidFill>
                          <a:effectLst/>
                          <a:latin typeface="Open Sans"/>
                          <a:ea typeface="Calibri"/>
                          <a:cs typeface="Arial"/>
                        </a:rPr>
                        <a:t>Implementing entity</a:t>
                      </a:r>
                      <a:endParaRPr lang="en-GB" sz="1400" b="1">
                        <a:solidFill>
                          <a:schemeClr val="bg1"/>
                        </a:solidFill>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800"/>
                        </a:spcAft>
                      </a:pPr>
                      <a:r>
                        <a:rPr lang="en-GB" sz="1400" b="1">
                          <a:solidFill>
                            <a:srgbClr val="FFFFFF"/>
                          </a:solidFill>
                          <a:effectLst/>
                          <a:latin typeface="Open Sans"/>
                          <a:ea typeface="Times New Roman" panose="02020603050405020304" pitchFamily="18" charset="0"/>
                          <a:cs typeface="Arial"/>
                        </a:rPr>
                        <a:t>Readiness Phase</a:t>
                      </a:r>
                      <a:endParaRPr lang="en-GB" sz="1400">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385623"/>
                    </a:solidFill>
                  </a:tcPr>
                </a:tc>
                <a:tc>
                  <a:txBody>
                    <a:bodyPr/>
                    <a:lstStyle/>
                    <a:p>
                      <a:pPr>
                        <a:lnSpc>
                          <a:spcPct val="115000"/>
                        </a:lnSpc>
                        <a:spcAft>
                          <a:spcPts val="800"/>
                        </a:spcAft>
                      </a:pPr>
                      <a:r>
                        <a:rPr lang="en-GB" sz="1400" b="1">
                          <a:solidFill>
                            <a:srgbClr val="FFFFFF"/>
                          </a:solidFill>
                          <a:effectLst/>
                          <a:latin typeface="Open Sans"/>
                          <a:ea typeface="Times New Roman" panose="02020603050405020304" pitchFamily="18" charset="0"/>
                          <a:cs typeface="Arial"/>
                        </a:rPr>
                        <a:t>Investment Phase</a:t>
                      </a:r>
                      <a:endParaRPr lang="en-GB" sz="1400">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993300"/>
                    </a:solidFill>
                  </a:tcPr>
                </a:tc>
                <a:extLst>
                  <a:ext uri="{0D108BD9-81ED-4DB2-BD59-A6C34878D82A}">
                    <a16:rowId xmlns:a16="http://schemas.microsoft.com/office/drawing/2014/main" val="3062060784"/>
                  </a:ext>
                </a:extLst>
              </a:tr>
              <a:tr h="525560">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Burkina Faso</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Spain - Nigeria</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AfDB</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in progress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lvl="0">
                        <a:lnSpc>
                          <a:spcPct val="114999"/>
                        </a:lnSpc>
                        <a:spcAft>
                          <a:spcPts val="800"/>
                        </a:spcAft>
                        <a:buNone/>
                      </a:pPr>
                      <a:endParaRPr lang="en-GB" sz="1400" b="0" i="0" u="none" strike="noStrike" baseline="0" noProof="0">
                        <a:solidFill>
                          <a:srgbClr val="000000"/>
                        </a:solidFill>
                        <a:effectLst/>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2225570"/>
                  </a:ext>
                </a:extLst>
              </a:tr>
              <a:tr h="378404">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Cabo Verde</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Netherlands</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UNEP</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underway</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197432478"/>
                  </a:ext>
                </a:extLst>
              </a:tr>
              <a:tr h="357381">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Chad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Austria</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WFP</a:t>
                      </a:r>
                      <a:endParaRPr lang="en-US" sz="1400"/>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Funding request approved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785862810"/>
                  </a:ext>
                </a:extLst>
              </a:tr>
              <a:tr h="357381">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Comoros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Morocco</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AfDB</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Delayed</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lvl="0">
                        <a:lnSpc>
                          <a:spcPct val="114999"/>
                        </a:lnSpc>
                        <a:spcAft>
                          <a:spcPts val="800"/>
                        </a:spcAft>
                        <a:buNone/>
                      </a:pPr>
                      <a:endParaRPr lang="en-GB" sz="1400" b="0" i="0" u="none" strike="noStrike" baseline="0" noProof="0">
                        <a:solidFill>
                          <a:srgbClr val="000000"/>
                        </a:solidFill>
                        <a:effectLst/>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502703629"/>
                  </a:ext>
                </a:extLst>
              </a:tr>
              <a:tr h="378404">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Djibouti</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Austria</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US" sz="1400"/>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in progress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53456388"/>
                  </a:ext>
                </a:extLst>
              </a:tr>
              <a:tr h="357381">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DRC</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Switzerland</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US" sz="1400" b="0" i="0" u="none" strike="noStrike" baseline="0" noProof="0">
                          <a:solidFill>
                            <a:srgbClr val="000000"/>
                          </a:solidFill>
                          <a:effectLst/>
                          <a:latin typeface="Open Sans"/>
                        </a:rPr>
                        <a:t>AfDB</a:t>
                      </a:r>
                      <a:endParaRPr lang="en-US" sz="1400"/>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in progress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lvl="0">
                        <a:lnSpc>
                          <a:spcPct val="114999"/>
                        </a:lnSpc>
                        <a:spcAft>
                          <a:spcPts val="800"/>
                        </a:spcAft>
                        <a:buNone/>
                      </a:pPr>
                      <a:endParaRPr lang="en-GB" sz="1400" b="0" i="0" u="none" strike="noStrike" baseline="0" noProof="0">
                        <a:solidFill>
                          <a:srgbClr val="000000"/>
                        </a:solidFill>
                        <a:effectLst/>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431670939"/>
                  </a:ext>
                </a:extLst>
              </a:tr>
              <a:tr h="378404">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Ethiopia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effectLst/>
                          <a:latin typeface="Open Sans"/>
                          <a:ea typeface="Calibri"/>
                          <a:cs typeface="Arial"/>
                        </a:rPr>
                        <a:t>Norway-Finland</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underway</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636548745"/>
                  </a:ext>
                </a:extLst>
              </a:tr>
              <a:tr h="378404">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Guinea Bissau</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effectLst/>
                          <a:latin typeface="Open Sans"/>
                          <a:ea typeface="Calibri"/>
                          <a:cs typeface="Arial"/>
                        </a:rPr>
                        <a:t>Portugal</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US" sz="1400" b="0" i="0" u="none" strike="noStrike" baseline="0" noProof="0">
                          <a:solidFill>
                            <a:srgbClr val="000000"/>
                          </a:solidFill>
                          <a:effectLst/>
                          <a:latin typeface="Open Sans"/>
                          <a:ea typeface="Calibri"/>
                          <a:cs typeface="Arial"/>
                        </a:rPr>
                        <a:t>U</a:t>
                      </a:r>
                      <a:r>
                        <a:rPr lang="en-GB" sz="1400" b="0" i="0" u="none" strike="noStrike" baseline="0" noProof="0">
                          <a:solidFill>
                            <a:srgbClr val="000000"/>
                          </a:solidFill>
                          <a:effectLst/>
                          <a:latin typeface="Open Sans"/>
                          <a:ea typeface="Calibri"/>
                          <a:cs typeface="Arial"/>
                        </a:rPr>
                        <a:t>NEP</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in progress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lvl="0">
                        <a:lnSpc>
                          <a:spcPct val="114999"/>
                        </a:lnSpc>
                        <a:spcAft>
                          <a:spcPts val="800"/>
                        </a:spcAft>
                        <a:buNone/>
                      </a:pPr>
                      <a:endParaRPr lang="en-GB" sz="1400" b="0" i="0" u="none" strike="noStrike" baseline="0" noProof="0">
                        <a:solidFill>
                          <a:srgbClr val="000000"/>
                        </a:solidFill>
                        <a:effectLst/>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20547893"/>
                  </a:ext>
                </a:extLst>
              </a:tr>
              <a:tr h="357381">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Liberia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effectLst/>
                          <a:latin typeface="Open Sans"/>
                          <a:ea typeface="Calibri"/>
                          <a:cs typeface="Arial"/>
                        </a:rPr>
                        <a:t>Nigeria</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US" sz="1400" b="0" i="0" u="none" strike="noStrike" baseline="0" noProof="0">
                          <a:solidFill>
                            <a:srgbClr val="000000"/>
                          </a:solidFill>
                          <a:effectLst/>
                          <a:latin typeface="Open Sans"/>
                          <a:ea typeface="Calibri"/>
                          <a:cs typeface="Arial"/>
                        </a:rPr>
                        <a:t>AfDB</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lvl="0">
                        <a:lnSpc>
                          <a:spcPct val="114999"/>
                        </a:lnSpc>
                        <a:spcAft>
                          <a:spcPts val="800"/>
                        </a:spcAft>
                        <a:buNone/>
                      </a:pPr>
                      <a:endParaRPr lang="en-GB" sz="1400" b="0" i="0" u="none" strike="noStrike" baseline="0" noProof="0">
                        <a:solidFill>
                          <a:srgbClr val="000000"/>
                        </a:solidFill>
                        <a:effectLst/>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435581667"/>
                  </a:ext>
                </a:extLst>
              </a:tr>
              <a:tr h="630673">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Madagascar</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effectLst/>
                          <a:latin typeface="Open Sans"/>
                          <a:ea typeface="Calibri"/>
                          <a:cs typeface="Arial"/>
                        </a:rPr>
                        <a:t>Germany</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US" sz="1400" b="0" i="0" u="none" strike="noStrike" baseline="0" noProof="0">
                          <a:solidFill>
                            <a:srgbClr val="000000"/>
                          </a:solidFill>
                          <a:effectLst/>
                          <a:latin typeface="Open Sans"/>
                          <a:ea typeface="Calibri"/>
                          <a:cs typeface="Arial"/>
                        </a:rPr>
                        <a:t>AfDB</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Funding request provisionally approved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50313823"/>
                  </a:ext>
                </a:extLst>
              </a:tr>
              <a:tr h="630673">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Malawi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Norway-Iceland</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Funding request provisionally approved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413805984"/>
                  </a:ext>
                </a:extLst>
              </a:tr>
            </a:tbl>
          </a:graphicData>
        </a:graphic>
      </p:graphicFrame>
    </p:spTree>
    <p:extLst>
      <p:ext uri="{BB962C8B-B14F-4D97-AF65-F5344CB8AC3E}">
        <p14:creationId xmlns:p14="http://schemas.microsoft.com/office/powerpoint/2010/main" val="150749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17FA-6F53-EBA9-8C2E-C88AB4C38838}"/>
              </a:ext>
            </a:extLst>
          </p:cNvPr>
          <p:cNvSpPr txBox="1">
            <a:spLocks/>
          </p:cNvSpPr>
          <p:nvPr/>
        </p:nvSpPr>
        <p:spPr>
          <a:xfrm>
            <a:off x="428625" y="255828"/>
            <a:ext cx="10972800" cy="1143000"/>
          </a:xfrm>
          <a:prstGeom prst="rect">
            <a:avLst/>
          </a:prstGeom>
        </p:spPr>
        <p:txBody>
          <a:bodyPr>
            <a:normAutofit/>
          </a:bodyPr>
          <a:lst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a:lstStyle>
          <a:p>
            <a:r>
              <a:rPr lang="en-CH"/>
              <a:t>SOFF support in Africa</a:t>
            </a:r>
          </a:p>
        </p:txBody>
      </p:sp>
      <p:graphicFrame>
        <p:nvGraphicFramePr>
          <p:cNvPr id="6" name="Table 5">
            <a:extLst>
              <a:ext uri="{FF2B5EF4-FFF2-40B4-BE49-F238E27FC236}">
                <a16:creationId xmlns:a16="http://schemas.microsoft.com/office/drawing/2014/main" id="{22C43640-C6D6-D353-CAF8-47C13C875F90}"/>
              </a:ext>
            </a:extLst>
          </p:cNvPr>
          <p:cNvGraphicFramePr>
            <a:graphicFrameLocks noGrp="1"/>
          </p:cNvGraphicFramePr>
          <p:nvPr>
            <p:extLst>
              <p:ext uri="{D42A27DB-BD31-4B8C-83A1-F6EECF244321}">
                <p14:modId xmlns:p14="http://schemas.microsoft.com/office/powerpoint/2010/main" val="356323136"/>
              </p:ext>
            </p:extLst>
          </p:nvPr>
        </p:nvGraphicFramePr>
        <p:xfrm>
          <a:off x="425887" y="1146595"/>
          <a:ext cx="10676344" cy="4926988"/>
        </p:xfrm>
        <a:graphic>
          <a:graphicData uri="http://schemas.openxmlformats.org/drawingml/2006/table">
            <a:tbl>
              <a:tblPr firstRow="1" firstCol="1" bandRow="1"/>
              <a:tblGrid>
                <a:gridCol w="1674931">
                  <a:extLst>
                    <a:ext uri="{9D8B030D-6E8A-4147-A177-3AD203B41FA5}">
                      <a16:colId xmlns:a16="http://schemas.microsoft.com/office/drawing/2014/main" val="1005102464"/>
                    </a:ext>
                  </a:extLst>
                </a:gridCol>
                <a:gridCol w="1537928">
                  <a:extLst>
                    <a:ext uri="{9D8B030D-6E8A-4147-A177-3AD203B41FA5}">
                      <a16:colId xmlns:a16="http://schemas.microsoft.com/office/drawing/2014/main" val="1126992737"/>
                    </a:ext>
                  </a:extLst>
                </a:gridCol>
                <a:gridCol w="1574277">
                  <a:extLst>
                    <a:ext uri="{9D8B030D-6E8A-4147-A177-3AD203B41FA5}">
                      <a16:colId xmlns:a16="http://schemas.microsoft.com/office/drawing/2014/main" val="346871154"/>
                    </a:ext>
                  </a:extLst>
                </a:gridCol>
                <a:gridCol w="2978763">
                  <a:extLst>
                    <a:ext uri="{9D8B030D-6E8A-4147-A177-3AD203B41FA5}">
                      <a16:colId xmlns:a16="http://schemas.microsoft.com/office/drawing/2014/main" val="2242350626"/>
                    </a:ext>
                  </a:extLst>
                </a:gridCol>
                <a:gridCol w="2910445">
                  <a:extLst>
                    <a:ext uri="{9D8B030D-6E8A-4147-A177-3AD203B41FA5}">
                      <a16:colId xmlns:a16="http://schemas.microsoft.com/office/drawing/2014/main" val="4002891102"/>
                    </a:ext>
                  </a:extLst>
                </a:gridCol>
              </a:tblGrid>
              <a:tr h="524885">
                <a:tc>
                  <a:txBody>
                    <a:bodyPr/>
                    <a:lstStyle/>
                    <a:p>
                      <a:pPr>
                        <a:lnSpc>
                          <a:spcPct val="115000"/>
                        </a:lnSpc>
                        <a:spcAft>
                          <a:spcPts val="800"/>
                        </a:spcAft>
                      </a:pPr>
                      <a:r>
                        <a:rPr lang="en-GB" sz="1400" b="1">
                          <a:solidFill>
                            <a:srgbClr val="FFFFFF"/>
                          </a:solidFill>
                          <a:effectLst/>
                          <a:latin typeface="Open Sans"/>
                          <a:ea typeface="Times New Roman" panose="02020603050405020304" pitchFamily="18" charset="0"/>
                          <a:cs typeface="Arial"/>
                        </a:rPr>
                        <a:t>Country</a:t>
                      </a:r>
                      <a:endParaRPr lang="en-GB" sz="1400">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800"/>
                        </a:spcAft>
                      </a:pPr>
                      <a:r>
                        <a:rPr lang="en-US" sz="1400" b="1">
                          <a:solidFill>
                            <a:schemeClr val="bg1"/>
                          </a:solidFill>
                          <a:effectLst/>
                          <a:latin typeface="Open Sans"/>
                          <a:ea typeface="Calibri"/>
                          <a:cs typeface="Arial"/>
                        </a:rPr>
                        <a:t>Peer advisors</a:t>
                      </a:r>
                      <a:endParaRPr lang="en-GB" sz="1400" b="1">
                        <a:solidFill>
                          <a:schemeClr val="bg1"/>
                        </a:solidFill>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800"/>
                        </a:spcAft>
                      </a:pPr>
                      <a:r>
                        <a:rPr lang="en-US" sz="1400" b="1">
                          <a:solidFill>
                            <a:schemeClr val="bg1"/>
                          </a:solidFill>
                          <a:effectLst/>
                          <a:latin typeface="Open Sans"/>
                          <a:ea typeface="Calibri"/>
                          <a:cs typeface="Arial"/>
                        </a:rPr>
                        <a:t>Implementing entity</a:t>
                      </a:r>
                      <a:endParaRPr lang="en-GB" sz="1400" b="1">
                        <a:solidFill>
                          <a:schemeClr val="bg1"/>
                        </a:solidFill>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800"/>
                        </a:spcAft>
                      </a:pPr>
                      <a:r>
                        <a:rPr lang="en-GB" sz="1400" b="1">
                          <a:solidFill>
                            <a:srgbClr val="FFFFFF"/>
                          </a:solidFill>
                          <a:effectLst/>
                          <a:latin typeface="Open Sans"/>
                          <a:ea typeface="Times New Roman" panose="02020603050405020304" pitchFamily="18" charset="0"/>
                          <a:cs typeface="Arial"/>
                        </a:rPr>
                        <a:t>Readiness Phase</a:t>
                      </a:r>
                      <a:endParaRPr lang="en-GB" sz="1400">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385623"/>
                    </a:solidFill>
                  </a:tcPr>
                </a:tc>
                <a:tc>
                  <a:txBody>
                    <a:bodyPr/>
                    <a:lstStyle/>
                    <a:p>
                      <a:pPr>
                        <a:lnSpc>
                          <a:spcPct val="115000"/>
                        </a:lnSpc>
                        <a:spcAft>
                          <a:spcPts val="800"/>
                        </a:spcAft>
                      </a:pPr>
                      <a:r>
                        <a:rPr lang="en-GB" sz="1400" b="1">
                          <a:solidFill>
                            <a:srgbClr val="FFFFFF"/>
                          </a:solidFill>
                          <a:effectLst/>
                          <a:latin typeface="Open Sans"/>
                          <a:ea typeface="Times New Roman" panose="02020603050405020304" pitchFamily="18" charset="0"/>
                          <a:cs typeface="Arial"/>
                        </a:rPr>
                        <a:t>Investment Phase</a:t>
                      </a:r>
                      <a:endParaRPr lang="en-GB" sz="1400">
                        <a:effectLst/>
                        <a:latin typeface="Open Sans"/>
                        <a:ea typeface="Calibri"/>
                        <a:cs typeface="Arial"/>
                      </a:endParaRPr>
                    </a:p>
                  </a:txBody>
                  <a:tcPr marL="60035" marR="60035" marT="0" marB="0" anchor="ctr">
                    <a:lnL>
                      <a:noFill/>
                    </a:lnL>
                    <a:lnR>
                      <a:noFill/>
                    </a:lnR>
                    <a:lnT>
                      <a:noFill/>
                    </a:lnT>
                    <a:lnB w="12700" cap="flat" cmpd="sng" algn="ctr">
                      <a:solidFill>
                        <a:srgbClr val="000000"/>
                      </a:solidFill>
                      <a:prstDash val="solid"/>
                      <a:round/>
                      <a:headEnd type="none" w="med" len="med"/>
                      <a:tailEnd type="none" w="med" len="med"/>
                    </a:lnB>
                    <a:solidFill>
                      <a:srgbClr val="993300"/>
                    </a:solidFill>
                  </a:tcPr>
                </a:tc>
                <a:extLst>
                  <a:ext uri="{0D108BD9-81ED-4DB2-BD59-A6C34878D82A}">
                    <a16:rowId xmlns:a16="http://schemas.microsoft.com/office/drawing/2014/main" val="3062060784"/>
                  </a:ext>
                </a:extLst>
              </a:tr>
              <a:tr h="442783">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Malawi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Norway-Iceland</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Funding request provisionally approved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79469584"/>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Mauritius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South Africa-India</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AfDB</a:t>
                      </a:r>
                    </a:p>
                    <a:p>
                      <a:pPr lvl="0">
                        <a:lnSpc>
                          <a:spcPct val="114999"/>
                        </a:lnSpc>
                        <a:spcAft>
                          <a:spcPts val="800"/>
                        </a:spcAft>
                        <a:buNone/>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Delayed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244739579"/>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Mozambique</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South Africa</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WFP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underway</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434283710"/>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Niger</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Nigeria</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AfDB</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Implementation in progress</a:t>
                      </a:r>
                      <a:endParaRPr lang="en-US" sz="2800"/>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937961870"/>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Rwanda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Finland</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underway</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594729878"/>
                  </a:ext>
                </a:extLst>
              </a:tr>
              <a:tr h="370702">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Sao Tome and Principe</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Netherlands</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US" sz="1400" b="0" i="0" u="none" strike="noStrike" baseline="0" noProof="0">
                          <a:solidFill>
                            <a:srgbClr val="000000"/>
                          </a:solidFill>
                          <a:effectLst/>
                          <a:latin typeface="Open Sans"/>
                        </a:rPr>
                        <a:t>U</a:t>
                      </a:r>
                      <a:r>
                        <a:rPr lang="en-GB" sz="1400" b="0" i="0" u="none" strike="noStrike" baseline="0" noProof="0">
                          <a:solidFill>
                            <a:srgbClr val="000000"/>
                          </a:solidFill>
                          <a:effectLst/>
                          <a:latin typeface="Open Sans"/>
                        </a:rPr>
                        <a:t>NDP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Close to completion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62546978"/>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Senegal</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Netherlands</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IsDB</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Close to completion</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605417941"/>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Seychelles</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South Africa</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AfDB</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in progress</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759847056"/>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Somalia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Nigeria</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Calibri"/>
                          <a:cs typeface="Arial"/>
                        </a:rPr>
                        <a:t>Implementation in progress</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800"/>
                        </a:spcAft>
                      </a:pP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854863716"/>
                  </a:ext>
                </a:extLst>
              </a:tr>
              <a:tr h="350108">
                <a:tc>
                  <a:txBody>
                    <a:bodyPr/>
                    <a:lstStyle/>
                    <a:p>
                      <a:pPr algn="l">
                        <a:lnSpc>
                          <a:spcPct val="115000"/>
                        </a:lnSpc>
                        <a:spcAft>
                          <a:spcPts val="800"/>
                        </a:spcAft>
                      </a:pPr>
                      <a:r>
                        <a:rPr lang="en-GB" sz="1400" b="1">
                          <a:solidFill>
                            <a:srgbClr val="000000"/>
                          </a:solidFill>
                          <a:effectLst/>
                          <a:latin typeface="Open Sans"/>
                          <a:ea typeface="Times New Roman" panose="02020603050405020304" pitchFamily="18" charset="0"/>
                          <a:cs typeface="Arial"/>
                        </a:rPr>
                        <a:t>South Sudan</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Austria</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US" sz="1400" b="0" i="0" u="none" strike="noStrike" baseline="0" noProof="0">
                          <a:solidFill>
                            <a:srgbClr val="000000"/>
                          </a:solidFill>
                          <a:effectLst/>
                          <a:latin typeface="Open Sans"/>
                        </a:rPr>
                        <a:t>A</a:t>
                      </a:r>
                      <a:r>
                        <a:rPr lang="en-GB" sz="1400" b="0" i="0" u="none" strike="noStrike" baseline="0" noProof="0">
                          <a:solidFill>
                            <a:srgbClr val="000000"/>
                          </a:solidFill>
                          <a:effectLst/>
                          <a:latin typeface="Open Sans"/>
                        </a:rPr>
                        <a:t>fDB</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gn="l">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underway (pending AfDB signature)</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992844338"/>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Tanzania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Denmark</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GB" sz="1400" b="0" i="0" u="none" strike="noStrike" baseline="0" noProof="0">
                          <a:solidFill>
                            <a:srgbClr val="000000"/>
                          </a:solidFill>
                          <a:effectLst/>
                          <a:latin typeface="Open Sans"/>
                        </a:rPr>
                        <a:t>UNDP</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Implementation underway</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509153844"/>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Uganda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Netherlands</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lvl="0">
                        <a:lnSpc>
                          <a:spcPct val="114999"/>
                        </a:lnSpc>
                        <a:spcAft>
                          <a:spcPts val="800"/>
                        </a:spcAft>
                        <a:buNone/>
                      </a:pPr>
                      <a:r>
                        <a:rPr lang="en-US" sz="1400" b="0" i="0" u="none" strike="noStrike" baseline="0" noProof="0">
                          <a:solidFill>
                            <a:srgbClr val="000000"/>
                          </a:solidFill>
                          <a:effectLst/>
                          <a:latin typeface="Open Sans"/>
                        </a:rPr>
                        <a:t>I</a:t>
                      </a:r>
                      <a:r>
                        <a:rPr lang="en-GB" sz="1400" b="0" i="0" u="none" strike="noStrike" baseline="0" noProof="0">
                          <a:solidFill>
                            <a:srgbClr val="000000"/>
                          </a:solidFill>
                          <a:effectLst/>
                          <a:latin typeface="Open Sans"/>
                        </a:rPr>
                        <a:t>sDB</a:t>
                      </a:r>
                      <a:endParaRPr lang="en-US" sz="1400">
                        <a:latin typeface="Open Sans"/>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Funding request approved</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031577341"/>
                  </a:ext>
                </a:extLst>
              </a:tr>
              <a:tr h="277879">
                <a:tc>
                  <a:txBody>
                    <a:bodyPr/>
                    <a:lstStyle/>
                    <a:p>
                      <a:pPr>
                        <a:lnSpc>
                          <a:spcPct val="115000"/>
                        </a:lnSpc>
                        <a:spcAft>
                          <a:spcPts val="800"/>
                        </a:spcAft>
                      </a:pPr>
                      <a:r>
                        <a:rPr lang="en-GB" sz="1400" b="1">
                          <a:solidFill>
                            <a:srgbClr val="000000"/>
                          </a:solidFill>
                          <a:effectLst/>
                          <a:latin typeface="Open Sans"/>
                          <a:ea typeface="Times New Roman" panose="02020603050405020304" pitchFamily="18" charset="0"/>
                          <a:cs typeface="Arial"/>
                        </a:rPr>
                        <a:t>Zambia</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United Kingdom</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marL="0" lvl="0" indent="0" algn="l">
                        <a:lnSpc>
                          <a:spcPct val="114999"/>
                        </a:lnSpc>
                        <a:buNone/>
                      </a:pPr>
                      <a:r>
                        <a:rPr lang="en-GB" sz="1400" b="0" i="0" u="none" strike="noStrike" baseline="0" noProof="0">
                          <a:solidFill>
                            <a:srgbClr val="000000"/>
                          </a:solidFill>
                          <a:effectLst/>
                          <a:latin typeface="Open Sans"/>
                        </a:rPr>
                        <a:t>WFP</a:t>
                      </a: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3FB"/>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Completed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800"/>
                        </a:spcAft>
                      </a:pPr>
                      <a:r>
                        <a:rPr lang="en-GB" sz="1400">
                          <a:solidFill>
                            <a:srgbClr val="000000"/>
                          </a:solidFill>
                          <a:effectLst/>
                          <a:latin typeface="Open Sans"/>
                          <a:ea typeface="Times New Roman" panose="02020603050405020304" pitchFamily="18" charset="0"/>
                          <a:cs typeface="Arial"/>
                        </a:rPr>
                        <a:t>Funding request submitted </a:t>
                      </a:r>
                      <a:endParaRPr lang="en-GB" sz="1400">
                        <a:effectLst/>
                        <a:latin typeface="Open Sans"/>
                        <a:ea typeface="Calibri"/>
                        <a:cs typeface="Arial"/>
                      </a:endParaRPr>
                    </a:p>
                  </a:txBody>
                  <a:tcPr marL="60035" marR="60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86992061"/>
                  </a:ext>
                </a:extLst>
              </a:tr>
            </a:tbl>
          </a:graphicData>
        </a:graphic>
      </p:graphicFrame>
    </p:spTree>
    <p:extLst>
      <p:ext uri="{BB962C8B-B14F-4D97-AF65-F5344CB8AC3E}">
        <p14:creationId xmlns:p14="http://schemas.microsoft.com/office/powerpoint/2010/main" val="167827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42F5-B03C-75EE-0C3B-BC7835E21A96}"/>
              </a:ext>
            </a:extLst>
          </p:cNvPr>
          <p:cNvSpPr>
            <a:spLocks noGrp="1"/>
          </p:cNvSpPr>
          <p:nvPr>
            <p:ph type="title"/>
          </p:nvPr>
        </p:nvSpPr>
        <p:spPr>
          <a:xfrm>
            <a:off x="914400" y="1108594"/>
            <a:ext cx="10363200" cy="4286250"/>
          </a:xfrm>
        </p:spPr>
        <p:txBody>
          <a:bodyPr/>
          <a:lstStyle/>
          <a:p>
            <a:r>
              <a:rPr lang="en-US" sz="4000"/>
              <a:t>SOFF Regional Implementation</a:t>
            </a:r>
            <a:endParaRPr lang="en-GB"/>
          </a:p>
        </p:txBody>
      </p:sp>
      <p:pic>
        <p:nvPicPr>
          <p:cNvPr id="3" name="Picture 2">
            <a:extLst>
              <a:ext uri="{FF2B5EF4-FFF2-40B4-BE49-F238E27FC236}">
                <a16:creationId xmlns:a16="http://schemas.microsoft.com/office/drawing/2014/main" id="{95032278-9196-81F6-6313-4F155FB616F3}"/>
              </a:ext>
            </a:extLst>
          </p:cNvPr>
          <p:cNvPicPr>
            <a:picLocks noChangeAspect="1"/>
          </p:cNvPicPr>
          <p:nvPr/>
        </p:nvPicPr>
        <p:blipFill>
          <a:blip r:embed="rId2"/>
          <a:stretch>
            <a:fillRect/>
          </a:stretch>
        </p:blipFill>
        <p:spPr>
          <a:xfrm>
            <a:off x="7383250" y="0"/>
            <a:ext cx="4676775" cy="1228725"/>
          </a:xfrm>
          <a:prstGeom prst="rect">
            <a:avLst/>
          </a:prstGeom>
        </p:spPr>
      </p:pic>
    </p:spTree>
    <p:extLst>
      <p:ext uri="{BB962C8B-B14F-4D97-AF65-F5344CB8AC3E}">
        <p14:creationId xmlns:p14="http://schemas.microsoft.com/office/powerpoint/2010/main" val="374676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CA26-53B4-7267-1112-84084A4157E8}"/>
              </a:ext>
            </a:extLst>
          </p:cNvPr>
          <p:cNvSpPr>
            <a:spLocks noGrp="1"/>
          </p:cNvSpPr>
          <p:nvPr>
            <p:ph type="title"/>
          </p:nvPr>
        </p:nvSpPr>
        <p:spPr/>
        <p:txBody>
          <a:bodyPr/>
          <a:lstStyle/>
          <a:p>
            <a:r>
              <a:rPr lang="en-CH"/>
              <a:t>SOFF implementation progress</a:t>
            </a:r>
          </a:p>
        </p:txBody>
      </p:sp>
      <p:sp>
        <p:nvSpPr>
          <p:cNvPr id="3" name="Content Placeholder 2">
            <a:extLst>
              <a:ext uri="{FF2B5EF4-FFF2-40B4-BE49-F238E27FC236}">
                <a16:creationId xmlns:a16="http://schemas.microsoft.com/office/drawing/2014/main" id="{359D9B7B-160A-BACA-EB3C-652BB0011C96}"/>
              </a:ext>
            </a:extLst>
          </p:cNvPr>
          <p:cNvSpPr>
            <a:spLocks noGrp="1"/>
          </p:cNvSpPr>
          <p:nvPr>
            <p:ph idx="1"/>
          </p:nvPr>
        </p:nvSpPr>
        <p:spPr>
          <a:xfrm>
            <a:off x="568325" y="1417638"/>
            <a:ext cx="10972800" cy="4983161"/>
          </a:xfrm>
        </p:spPr>
        <p:txBody>
          <a:bodyPr>
            <a:normAutofit/>
          </a:bodyPr>
          <a:lstStyle/>
          <a:p>
            <a:pPr marL="0" indent="0">
              <a:buNone/>
            </a:pPr>
            <a:r>
              <a:rPr lang="en-US" sz="2400">
                <a:latin typeface="Open Sans" panose="020B0606030504020204" pitchFamily="34" charset="0"/>
                <a:ea typeface="Open Sans" panose="020B0606030504020204" pitchFamily="34" charset="0"/>
                <a:cs typeface="Open Sans" panose="020B0606030504020204" pitchFamily="34" charset="0"/>
              </a:rPr>
              <a:t>SOFF promotes regional approaches to ensure optimal design of the observing network and to promote coordinated implementation, pursuing efficiency gain and economies of scale.</a:t>
            </a:r>
            <a:endParaRPr lang="en-CH"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CH" sz="2400"/>
          </a:p>
          <a:p>
            <a:pPr marL="0" indent="0">
              <a:buNone/>
            </a:pPr>
            <a:endParaRPr lang="en-CH"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CH"/>
          </a:p>
          <a:p>
            <a:endParaRPr lang="en-CH"/>
          </a:p>
        </p:txBody>
      </p:sp>
      <p:graphicFrame>
        <p:nvGraphicFramePr>
          <p:cNvPr id="4" name="Table 3">
            <a:extLst>
              <a:ext uri="{FF2B5EF4-FFF2-40B4-BE49-F238E27FC236}">
                <a16:creationId xmlns:a16="http://schemas.microsoft.com/office/drawing/2014/main" id="{93BD78F1-E8D7-AACD-6CEA-207310BCA99C}"/>
              </a:ext>
            </a:extLst>
          </p:cNvPr>
          <p:cNvGraphicFramePr>
            <a:graphicFrameLocks noGrp="1"/>
          </p:cNvGraphicFramePr>
          <p:nvPr>
            <p:extLst>
              <p:ext uri="{D42A27DB-BD31-4B8C-83A1-F6EECF244321}">
                <p14:modId xmlns:p14="http://schemas.microsoft.com/office/powerpoint/2010/main" val="3762301830"/>
              </p:ext>
            </p:extLst>
          </p:nvPr>
        </p:nvGraphicFramePr>
        <p:xfrm>
          <a:off x="671513" y="2859501"/>
          <a:ext cx="10890250" cy="3596640"/>
        </p:xfrm>
        <a:graphic>
          <a:graphicData uri="http://schemas.openxmlformats.org/drawingml/2006/table">
            <a:tbl>
              <a:tblPr firstRow="1" bandRow="1">
                <a:tableStyleId>{5940675A-B579-460E-94D1-54222C63F5DA}</a:tableStyleId>
              </a:tblPr>
              <a:tblGrid>
                <a:gridCol w="1945791">
                  <a:extLst>
                    <a:ext uri="{9D8B030D-6E8A-4147-A177-3AD203B41FA5}">
                      <a16:colId xmlns:a16="http://schemas.microsoft.com/office/drawing/2014/main" val="412374803"/>
                    </a:ext>
                  </a:extLst>
                </a:gridCol>
                <a:gridCol w="8944459">
                  <a:extLst>
                    <a:ext uri="{9D8B030D-6E8A-4147-A177-3AD203B41FA5}">
                      <a16:colId xmlns:a16="http://schemas.microsoft.com/office/drawing/2014/main" val="973891545"/>
                    </a:ext>
                  </a:extLst>
                </a:gridCol>
              </a:tblGrid>
              <a:tr h="370840">
                <a:tc gridSpan="2">
                  <a:txBody>
                    <a:bodyPr/>
                    <a:lstStyle/>
                    <a:p>
                      <a:r>
                        <a:rPr lang="en-CH" sz="2000" b="1">
                          <a:solidFill>
                            <a:schemeClr val="bg1"/>
                          </a:solidFill>
                          <a:latin typeface="Open Sans" panose="020B0606030504020204" pitchFamily="34" charset="0"/>
                          <a:ea typeface="Open Sans" panose="020B0606030504020204" pitchFamily="34" charset="0"/>
                          <a:cs typeface="Open Sans" panose="020B0606030504020204" pitchFamily="34" charset="0"/>
                        </a:rPr>
                        <a:t>Regional Approaches</a:t>
                      </a:r>
                    </a:p>
                  </a:txBody>
                  <a:tcPr>
                    <a:solidFill>
                      <a:srgbClr val="1C3454"/>
                    </a:solidFill>
                  </a:tcPr>
                </a:tc>
                <a:tc hMerge="1">
                  <a:txBody>
                    <a:bodyPr/>
                    <a:lstStyle/>
                    <a:p>
                      <a:endParaRPr lang="en-CH"/>
                    </a:p>
                  </a:txBody>
                  <a:tcPr/>
                </a:tc>
                <a:extLst>
                  <a:ext uri="{0D108BD9-81ED-4DB2-BD59-A6C34878D82A}">
                    <a16:rowId xmlns:a16="http://schemas.microsoft.com/office/drawing/2014/main" val="542659488"/>
                  </a:ext>
                </a:extLst>
              </a:tr>
              <a:tr h="370840">
                <a:tc>
                  <a:txBody>
                    <a:bodyPr/>
                    <a:lstStyle/>
                    <a:p>
                      <a:r>
                        <a:rPr lang="en-CH" sz="1800" b="1">
                          <a:latin typeface="Open Sans" panose="020B0606030504020204" pitchFamily="34" charset="0"/>
                          <a:ea typeface="Open Sans" panose="020B0606030504020204" pitchFamily="34" charset="0"/>
                          <a:cs typeface="Open Sans" panose="020B0606030504020204" pitchFamily="34" charset="0"/>
                        </a:rPr>
                        <a:t>Atlantic</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H" sz="1800" b="0">
                          <a:latin typeface="Open Sans" panose="020B0606030504020204" pitchFamily="34" charset="0"/>
                          <a:ea typeface="Open Sans" panose="020B0606030504020204" pitchFamily="34" charset="0"/>
                          <a:cs typeface="Open Sans" panose="020B0606030504020204" pitchFamily="34" charset="0"/>
                        </a:rPr>
                        <a:t>Workshop in Cabo Verde</a:t>
                      </a:r>
                      <a:r>
                        <a:rPr lang="en-US" sz="1800" b="0">
                          <a:latin typeface="Open Sans" panose="020B0606030504020204" pitchFamily="34" charset="0"/>
                          <a:ea typeface="Open Sans" panose="020B0606030504020204" pitchFamily="34" charset="0"/>
                          <a:cs typeface="Open Sans" panose="020B0606030504020204" pitchFamily="34" charset="0"/>
                        </a:rPr>
                        <a:t> c</a:t>
                      </a:r>
                      <a:r>
                        <a:rPr lang="en-CH" sz="1800">
                          <a:latin typeface="Open Sans" panose="020B0606030504020204" pitchFamily="34" charset="0"/>
                          <a:ea typeface="Open Sans" panose="020B0606030504020204" pitchFamily="34" charset="0"/>
                          <a:cs typeface="Open Sans" panose="020B0606030504020204" pitchFamily="34" charset="0"/>
                        </a:rPr>
                        <a:t>o-hosted by SOFF and KNMI</a:t>
                      </a:r>
                      <a:r>
                        <a:rPr lang="en-US" sz="1800">
                          <a:latin typeface="Open Sans" panose="020B0606030504020204" pitchFamily="34" charset="0"/>
                          <a:ea typeface="Open Sans" panose="020B0606030504020204" pitchFamily="34" charset="0"/>
                          <a:cs typeface="Open Sans" panose="020B0606030504020204" pitchFamily="34" charset="0"/>
                        </a:rPr>
                        <a:t>, </a:t>
                      </a:r>
                      <a:r>
                        <a:rPr lang="en-CH" sz="1800">
                          <a:latin typeface="Open Sans" panose="020B0606030504020204" pitchFamily="34" charset="0"/>
                          <a:ea typeface="Open Sans" panose="020B0606030504020204" pitchFamily="34" charset="0"/>
                          <a:cs typeface="Open Sans" panose="020B0606030504020204" pitchFamily="34" charset="0"/>
                        </a:rPr>
                        <a:t>Nov</a:t>
                      </a:r>
                      <a:r>
                        <a:rPr lang="en-US" sz="1800">
                          <a:latin typeface="Open Sans" panose="020B0606030504020204" pitchFamily="34" charset="0"/>
                          <a:ea typeface="Open Sans" panose="020B0606030504020204" pitchFamily="34" charset="0"/>
                          <a:cs typeface="Open Sans" panose="020B0606030504020204" pitchFamily="34" charset="0"/>
                        </a:rPr>
                        <a:t>ember</a:t>
                      </a:r>
                      <a:r>
                        <a:rPr lang="en-CH" sz="1800">
                          <a:latin typeface="Open Sans" panose="020B0606030504020204" pitchFamily="34" charset="0"/>
                          <a:ea typeface="Open Sans" panose="020B0606030504020204" pitchFamily="34" charset="0"/>
                          <a:cs typeface="Open Sans" panose="020B0606030504020204" pitchFamily="34" charset="0"/>
                        </a:rPr>
                        <a:t> 2023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H" sz="1800">
                          <a:latin typeface="Open Sans" panose="020B0606030504020204" pitchFamily="34" charset="0"/>
                          <a:ea typeface="Open Sans" panose="020B0606030504020204" pitchFamily="34" charset="0"/>
                          <a:cs typeface="Open Sans" panose="020B0606030504020204" pitchFamily="34" charset="0"/>
                        </a:rPr>
                        <a:t>3 Atlantic SIDS and partners</a:t>
                      </a:r>
                    </a:p>
                  </a:txBody>
                  <a:tcPr/>
                </a:tc>
                <a:extLst>
                  <a:ext uri="{0D108BD9-81ED-4DB2-BD59-A6C34878D82A}">
                    <a16:rowId xmlns:a16="http://schemas.microsoft.com/office/drawing/2014/main" val="3899450910"/>
                  </a:ext>
                </a:extLst>
              </a:tr>
              <a:tr h="370840">
                <a:tc>
                  <a:txBody>
                    <a:bodyPr/>
                    <a:lstStyle/>
                    <a:p>
                      <a:r>
                        <a:rPr lang="en-US" sz="1800" b="1">
                          <a:latin typeface="Open Sans" panose="020B0606030504020204" pitchFamily="34" charset="0"/>
                          <a:ea typeface="Open Sans" panose="020B0606030504020204" pitchFamily="34" charset="0"/>
                          <a:cs typeface="Open Sans" panose="020B0606030504020204" pitchFamily="34" charset="0"/>
                        </a:rPr>
                        <a:t>Pacific</a:t>
                      </a:r>
                      <a:endParaRPr lang="en-CH" sz="1800" b="1">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tc>
                  <a:txBody>
                    <a:bodyPr/>
                    <a:lstStyle/>
                    <a:p>
                      <a:r>
                        <a:rPr lang="en-US" sz="1800">
                          <a:latin typeface="Open Sans" panose="020B0606030504020204" pitchFamily="34" charset="0"/>
                          <a:ea typeface="Open Sans" panose="020B0606030504020204" pitchFamily="34" charset="0"/>
                          <a:cs typeface="Open Sans" panose="020B0606030504020204" pitchFamily="34" charset="0"/>
                        </a:rPr>
                        <a:t>Workshop in Fiji c</a:t>
                      </a:r>
                      <a:r>
                        <a:rPr lang="en-CH" sz="1800">
                          <a:latin typeface="Open Sans" panose="020B0606030504020204" pitchFamily="34" charset="0"/>
                          <a:ea typeface="Open Sans" panose="020B0606030504020204" pitchFamily="34" charset="0"/>
                          <a:cs typeface="Open Sans" panose="020B0606030504020204" pitchFamily="34" charset="0"/>
                        </a:rPr>
                        <a:t>o-hosted by </a:t>
                      </a:r>
                      <a:r>
                        <a:rPr lang="en-US" sz="1800">
                          <a:latin typeface="Open Sans" panose="020B0606030504020204" pitchFamily="34" charset="0"/>
                          <a:ea typeface="Open Sans" panose="020B0606030504020204" pitchFamily="34" charset="0"/>
                          <a:cs typeface="Open Sans" panose="020B0606030504020204" pitchFamily="34" charset="0"/>
                        </a:rPr>
                        <a:t>SOFF and Fiji Met, April 2024</a:t>
                      </a:r>
                      <a:endParaRPr lang="en-CH" sz="18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CH" sz="1800">
                          <a:latin typeface="Open Sans" panose="020B0606030504020204" pitchFamily="34" charset="0"/>
                          <a:ea typeface="Open Sans" panose="020B0606030504020204" pitchFamily="34" charset="0"/>
                          <a:cs typeface="Open Sans" panose="020B0606030504020204" pitchFamily="34" charset="0"/>
                        </a:rPr>
                        <a:t>1</a:t>
                      </a:r>
                      <a:r>
                        <a:rPr lang="en-US" sz="1800">
                          <a:latin typeface="Open Sans" panose="020B0606030504020204" pitchFamily="34" charset="0"/>
                          <a:ea typeface="Open Sans" panose="020B0606030504020204" pitchFamily="34" charset="0"/>
                          <a:cs typeface="Open Sans" panose="020B0606030504020204" pitchFamily="34" charset="0"/>
                        </a:rPr>
                        <a:t>3 Pacific islands countries</a:t>
                      </a:r>
                      <a:r>
                        <a:rPr lang="en-CH" sz="1800">
                          <a:latin typeface="Open Sans" panose="020B0606030504020204" pitchFamily="34" charset="0"/>
                          <a:ea typeface="Open Sans" panose="020B0606030504020204" pitchFamily="34" charset="0"/>
                          <a:cs typeface="Open Sans" panose="020B0606030504020204" pitchFamily="34" charset="0"/>
                        </a:rPr>
                        <a:t> and partners</a:t>
                      </a:r>
                      <a:endParaRPr lang="en-US" sz="18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73388060"/>
                  </a:ext>
                </a:extLst>
              </a:tr>
              <a:tr h="370840">
                <a:tc>
                  <a:txBody>
                    <a:bodyPr/>
                    <a:lstStyle/>
                    <a:p>
                      <a:r>
                        <a:rPr lang="en-CH" sz="1800" b="1">
                          <a:latin typeface="Open Sans" panose="020B0606030504020204" pitchFamily="34" charset="0"/>
                          <a:ea typeface="Open Sans" panose="020B0606030504020204" pitchFamily="34" charset="0"/>
                          <a:cs typeface="Open Sans" panose="020B0606030504020204" pitchFamily="34" charset="0"/>
                        </a:rPr>
                        <a:t>Africa</a:t>
                      </a:r>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Workshop in Cote d’Ivoire c</a:t>
                      </a:r>
                      <a:r>
                        <a:rPr lang="en-CH" sz="1800">
                          <a:latin typeface="Open Sans" panose="020B0606030504020204" pitchFamily="34" charset="0"/>
                          <a:ea typeface="Open Sans" panose="020B0606030504020204" pitchFamily="34" charset="0"/>
                          <a:cs typeface="Open Sans" panose="020B0606030504020204" pitchFamily="34" charset="0"/>
                        </a:rPr>
                        <a:t>o-hosted</a:t>
                      </a:r>
                      <a:r>
                        <a:rPr lang="en-US" sz="1800">
                          <a:latin typeface="Open Sans" panose="020B0606030504020204" pitchFamily="34" charset="0"/>
                          <a:ea typeface="Open Sans" panose="020B0606030504020204" pitchFamily="34" charset="0"/>
                          <a:cs typeface="Open Sans" panose="020B0606030504020204" pitchFamily="34" charset="0"/>
                        </a:rPr>
                        <a:t> </a:t>
                      </a:r>
                      <a:r>
                        <a:rPr lang="en-CH" sz="1800">
                          <a:latin typeface="Open Sans" panose="020B0606030504020204" pitchFamily="34" charset="0"/>
                          <a:ea typeface="Open Sans" panose="020B0606030504020204" pitchFamily="34" charset="0"/>
                          <a:cs typeface="Open Sans" panose="020B0606030504020204" pitchFamily="34" charset="0"/>
                        </a:rPr>
                        <a:t>by </a:t>
                      </a:r>
                      <a:r>
                        <a:rPr lang="en-US" sz="1800">
                          <a:latin typeface="Open Sans" panose="020B0606030504020204" pitchFamily="34" charset="0"/>
                          <a:ea typeface="Open Sans" panose="020B0606030504020204" pitchFamily="34" charset="0"/>
                          <a:cs typeface="Open Sans" panose="020B0606030504020204" pitchFamily="34" charset="0"/>
                        </a:rPr>
                        <a:t>SOFF and AfDB, </a:t>
                      </a:r>
                      <a:r>
                        <a:rPr lang="en-CH" sz="1800">
                          <a:latin typeface="Open Sans" panose="020B0606030504020204" pitchFamily="34" charset="0"/>
                          <a:ea typeface="Open Sans" panose="020B0606030504020204" pitchFamily="34" charset="0"/>
                          <a:cs typeface="Open Sans" panose="020B0606030504020204" pitchFamily="34" charset="0"/>
                        </a:rPr>
                        <a:t>September</a:t>
                      </a:r>
                      <a:r>
                        <a:rPr lang="en-US" sz="1800">
                          <a:latin typeface="Open Sans" panose="020B0606030504020204" pitchFamily="34" charset="0"/>
                          <a:ea typeface="Open Sans" panose="020B0606030504020204" pitchFamily="34" charset="0"/>
                          <a:cs typeface="Open Sans" panose="020B0606030504020204" pitchFamily="34" charset="0"/>
                        </a:rPr>
                        <a:t> 2024</a:t>
                      </a:r>
                      <a:endParaRPr lang="en-CH" sz="18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CH" sz="1800">
                          <a:latin typeface="Open Sans" panose="020B0606030504020204" pitchFamily="34" charset="0"/>
                          <a:ea typeface="Open Sans" panose="020B0606030504020204" pitchFamily="34" charset="0"/>
                          <a:cs typeface="Open Sans" panose="020B0606030504020204" pitchFamily="34" charset="0"/>
                        </a:rPr>
                        <a:t>23 African countries and partners</a:t>
                      </a:r>
                    </a:p>
                  </a:txBody>
                  <a:tcPr/>
                </a:tc>
                <a:extLst>
                  <a:ext uri="{0D108BD9-81ED-4DB2-BD59-A6C34878D82A}">
                    <a16:rowId xmlns:a16="http://schemas.microsoft.com/office/drawing/2014/main" val="2097239523"/>
                  </a:ext>
                </a:extLst>
              </a:tr>
              <a:tr h="370840">
                <a:tc>
                  <a:txBody>
                    <a:bodyPr/>
                    <a:lstStyle/>
                    <a:p>
                      <a:r>
                        <a:rPr lang="en-CH" sz="1800" b="1">
                          <a:latin typeface="Open Sans" panose="020B0606030504020204" pitchFamily="34" charset="0"/>
                          <a:ea typeface="Open Sans" panose="020B0606030504020204" pitchFamily="34" charset="0"/>
                          <a:cs typeface="Open Sans" panose="020B0606030504020204" pitchFamily="34" charset="0"/>
                        </a:rPr>
                        <a:t>South Asia</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Workshop in Bhutan c</a:t>
                      </a:r>
                      <a:r>
                        <a:rPr lang="en-CH" sz="1800">
                          <a:latin typeface="Open Sans" panose="020B0606030504020204" pitchFamily="34" charset="0"/>
                          <a:ea typeface="Open Sans" panose="020B0606030504020204" pitchFamily="34" charset="0"/>
                          <a:cs typeface="Open Sans" panose="020B0606030504020204" pitchFamily="34" charset="0"/>
                        </a:rPr>
                        <a:t>o-hosted by </a:t>
                      </a:r>
                      <a:r>
                        <a:rPr lang="en-US" sz="1800">
                          <a:latin typeface="Open Sans" panose="020B0606030504020204" pitchFamily="34" charset="0"/>
                          <a:ea typeface="Open Sans" panose="020B0606030504020204" pitchFamily="34" charset="0"/>
                          <a:cs typeface="Open Sans" panose="020B0606030504020204" pitchFamily="34" charset="0"/>
                        </a:rPr>
                        <a:t>SOFF and </a:t>
                      </a:r>
                      <a:r>
                        <a:rPr lang="en-CH" sz="1800">
                          <a:latin typeface="Open Sans" panose="020B0606030504020204" pitchFamily="34" charset="0"/>
                          <a:ea typeface="Open Sans" panose="020B0606030504020204" pitchFamily="34" charset="0"/>
                          <a:cs typeface="Open Sans" panose="020B0606030504020204" pitchFamily="34" charset="0"/>
                        </a:rPr>
                        <a:t>NCHM, September</a:t>
                      </a:r>
                      <a:r>
                        <a:rPr lang="en-US" sz="1800">
                          <a:latin typeface="Open Sans" panose="020B0606030504020204" pitchFamily="34" charset="0"/>
                          <a:ea typeface="Open Sans" panose="020B0606030504020204" pitchFamily="34" charset="0"/>
                          <a:cs typeface="Open Sans" panose="020B0606030504020204" pitchFamily="34" charset="0"/>
                        </a:rPr>
                        <a:t> 2024</a:t>
                      </a:r>
                      <a:endParaRPr lang="en-CH" sz="18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CH" sz="1800">
                          <a:latin typeface="Open Sans" panose="020B0606030504020204" pitchFamily="34" charset="0"/>
                          <a:ea typeface="Open Sans" panose="020B0606030504020204" pitchFamily="34" charset="0"/>
                          <a:cs typeface="Open Sans" panose="020B0606030504020204" pitchFamily="34" charset="0"/>
                        </a:rPr>
                        <a:t>4 South Asian countries and partners</a:t>
                      </a:r>
                    </a:p>
                  </a:txBody>
                  <a:tcPr/>
                </a:tc>
                <a:extLst>
                  <a:ext uri="{0D108BD9-81ED-4DB2-BD59-A6C34878D82A}">
                    <a16:rowId xmlns:a16="http://schemas.microsoft.com/office/drawing/2014/main" val="856149106"/>
                  </a:ext>
                </a:extLst>
              </a:tr>
              <a:tr h="370840">
                <a:tc>
                  <a:txBody>
                    <a:bodyPr/>
                    <a:lstStyle/>
                    <a:p>
                      <a:r>
                        <a:rPr lang="en-US" sz="1800" b="1">
                          <a:latin typeface="Open Sans" panose="020B0606030504020204" pitchFamily="34" charset="0"/>
                          <a:ea typeface="Open Sans" panose="020B0606030504020204" pitchFamily="34" charset="0"/>
                          <a:cs typeface="Open Sans" panose="020B0606030504020204" pitchFamily="34" charset="0"/>
                        </a:rPr>
                        <a:t>Caribbean</a:t>
                      </a:r>
                      <a:endParaRPr lang="en-CH" sz="1800" b="1">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Virtual engagement started in July with 16 countries</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Workshop in person foreseen for January/February 2025</a:t>
                      </a:r>
                      <a:endParaRPr lang="en-CH" sz="18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01202874"/>
                  </a:ext>
                </a:extLst>
              </a:tr>
            </a:tbl>
          </a:graphicData>
        </a:graphic>
      </p:graphicFrame>
    </p:spTree>
    <p:extLst>
      <p:ext uri="{BB962C8B-B14F-4D97-AF65-F5344CB8AC3E}">
        <p14:creationId xmlns:p14="http://schemas.microsoft.com/office/powerpoint/2010/main" val="132162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p:txBody>
          <a:bodyPr>
            <a:noAutofit/>
          </a:bodyPr>
          <a:lstStyle/>
          <a:p>
            <a:r>
              <a:rPr lang="en-CH" sz="4000"/>
              <a:t>The </a:t>
            </a:r>
            <a:r>
              <a:rPr lang="en-US" sz="4000"/>
              <a:t>Systematic Observations Financing Facility</a:t>
            </a:r>
            <a:r>
              <a:rPr lang="en-CH" sz="4000"/>
              <a:t> – SOFF</a:t>
            </a:r>
            <a:r>
              <a:rPr lang="en-US" sz="4000"/>
              <a:t> </a:t>
            </a:r>
            <a:endParaRPr lang="en-GB" sz="4000"/>
          </a:p>
        </p:txBody>
      </p:sp>
      <p:sp>
        <p:nvSpPr>
          <p:cNvPr id="3" name="Content Placeholder 2">
            <a:extLst>
              <a:ext uri="{FF2B5EF4-FFF2-40B4-BE49-F238E27FC236}">
                <a16:creationId xmlns:a16="http://schemas.microsoft.com/office/drawing/2014/main" id="{54C032E4-3305-9C06-FC5C-75F1446E66F4}"/>
              </a:ext>
            </a:extLst>
          </p:cNvPr>
          <p:cNvSpPr>
            <a:spLocks noGrp="1"/>
          </p:cNvSpPr>
          <p:nvPr>
            <p:ph idx="1"/>
          </p:nvPr>
        </p:nvSpPr>
        <p:spPr>
          <a:xfrm>
            <a:off x="574104" y="1962151"/>
            <a:ext cx="10106466" cy="4525963"/>
          </a:xfrm>
        </p:spPr>
        <p:txBody>
          <a:bodyPr>
            <a:normAutofit/>
          </a:bodyPr>
          <a:lstStyle/>
          <a:p>
            <a:pPr>
              <a:spcAft>
                <a:spcPts val="800"/>
              </a:spcAft>
            </a:pPr>
            <a:r>
              <a:rPr lang="en-CH" sz="2400" b="1"/>
              <a:t>A specialized United Nations climate fund </a:t>
            </a:r>
            <a:r>
              <a:rPr lang="en-CH" sz="2400"/>
              <a:t>co-created by the World Meteorological Organization, United Nations Environment Programme, and United Nations Development Programme</a:t>
            </a:r>
          </a:p>
          <a:p>
            <a:pPr>
              <a:spcAft>
                <a:spcPts val="800"/>
              </a:spcAft>
            </a:pPr>
            <a:r>
              <a:rPr lang="en-US" sz="2400"/>
              <a:t>Established to fill in </a:t>
            </a:r>
            <a:r>
              <a:rPr lang="en-US" sz="2400" b="1"/>
              <a:t>major gaps in basic weather and climate data</a:t>
            </a:r>
            <a:r>
              <a:rPr lang="en-US" sz="2400"/>
              <a:t> in the countries with the biggest capacity constraints – Least Developed Countries and Small Island Developing States</a:t>
            </a:r>
          </a:p>
          <a:p>
            <a:pPr>
              <a:spcAft>
                <a:spcPts val="800"/>
              </a:spcAft>
            </a:pPr>
            <a:r>
              <a:rPr lang="en-US" sz="2400"/>
              <a:t>Mandated to support the implementation of the Global Basic Observing Network </a:t>
            </a:r>
            <a:r>
              <a:rPr lang="en-CH" sz="2400"/>
              <a:t>– </a:t>
            </a:r>
            <a:r>
              <a:rPr lang="en-CH" sz="2400" b="1"/>
              <a:t>GBON</a:t>
            </a:r>
            <a:r>
              <a:rPr lang="en-US" sz="2400" b="1"/>
              <a:t> </a:t>
            </a:r>
          </a:p>
          <a:p>
            <a:r>
              <a:rPr lang="en-CH" sz="2400" b="1"/>
              <a:t>Foundational </a:t>
            </a:r>
            <a:r>
              <a:rPr lang="en-US" sz="2400" b="1"/>
              <a:t>element</a:t>
            </a:r>
            <a:r>
              <a:rPr lang="en-CH" sz="2400" b="1"/>
              <a:t> </a:t>
            </a:r>
            <a:r>
              <a:rPr lang="en-US" sz="2400"/>
              <a:t>of the</a:t>
            </a:r>
            <a:r>
              <a:rPr lang="en-CH" sz="2400"/>
              <a:t> UN</a:t>
            </a:r>
            <a:r>
              <a:rPr lang="en-US" sz="2400"/>
              <a:t> Early Warnings for All Initiative </a:t>
            </a:r>
            <a:endParaRPr lang="en-US" sz="2400" b="0" i="0" u="none" strike="noStrike">
              <a:solidFill>
                <a:srgbClr val="000000"/>
              </a:solidFill>
              <a:effectLst/>
            </a:endParaRPr>
          </a:p>
          <a:p>
            <a:endParaRPr lang="en-US" sz="2400" b="0" i="0" u="none" strike="noStrike">
              <a:solidFill>
                <a:srgbClr val="000000"/>
              </a:solidFill>
              <a:effectLst/>
            </a:endParaRPr>
          </a:p>
        </p:txBody>
      </p:sp>
      <p:grpSp>
        <p:nvGrpSpPr>
          <p:cNvPr id="10" name="Group 9">
            <a:extLst>
              <a:ext uri="{FF2B5EF4-FFF2-40B4-BE49-F238E27FC236}">
                <a16:creationId xmlns:a16="http://schemas.microsoft.com/office/drawing/2014/main" id="{1C32355B-F064-5BDD-915C-B8CB25D8AA2C}"/>
              </a:ext>
            </a:extLst>
          </p:cNvPr>
          <p:cNvGrpSpPr/>
          <p:nvPr/>
        </p:nvGrpSpPr>
        <p:grpSpPr>
          <a:xfrm>
            <a:off x="10933116" y="2293582"/>
            <a:ext cx="1089018" cy="3086852"/>
            <a:chOff x="11010550" y="2607907"/>
            <a:chExt cx="1089018" cy="3086852"/>
          </a:xfrm>
        </p:grpSpPr>
        <p:pic>
          <p:nvPicPr>
            <p:cNvPr id="4" name="Picture 2" descr="World Meteorological Organization – WMO | Genève internationale">
              <a:extLst>
                <a:ext uri="{FF2B5EF4-FFF2-40B4-BE49-F238E27FC236}">
                  <a16:creationId xmlns:a16="http://schemas.microsoft.com/office/drawing/2014/main" id="{3AF96B2D-A651-E0D1-A787-3591A9B4B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3931" y="2607907"/>
              <a:ext cx="881940" cy="881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791EA18-6759-4265-5C5F-688E95442C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318" y="4504102"/>
              <a:ext cx="588163" cy="1190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nep logo - RSB">
              <a:extLst>
                <a:ext uri="{FF2B5EF4-FFF2-40B4-BE49-F238E27FC236}">
                  <a16:creationId xmlns:a16="http://schemas.microsoft.com/office/drawing/2014/main" id="{282A2D88-9E58-8BD0-BB69-A6D914E47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0550" y="3585427"/>
              <a:ext cx="1089018" cy="8230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434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609600" y="769938"/>
            <a:ext cx="10972800" cy="1143000"/>
          </a:xfrm>
        </p:spPr>
        <p:txBody>
          <a:bodyPr>
            <a:noAutofit/>
          </a:bodyPr>
          <a:lstStyle/>
          <a:p>
            <a:r>
              <a:rPr lang="en-US" sz="3600" b="1"/>
              <a:t>GBON – </a:t>
            </a:r>
            <a:r>
              <a:rPr lang="en-US" sz="3600"/>
              <a:t>An </a:t>
            </a:r>
            <a:r>
              <a:rPr lang="en-US" sz="3600" b="1"/>
              <a:t>I</a:t>
            </a:r>
            <a:r>
              <a:rPr lang="en-BT" sz="3600" b="1"/>
              <a:t>nternational agreement </a:t>
            </a:r>
            <a:r>
              <a:rPr lang="en-BT" sz="3600"/>
              <a:t>on the </a:t>
            </a:r>
            <a:r>
              <a:rPr lang="en-US" sz="3600"/>
              <a:t>mandatory </a:t>
            </a:r>
            <a:r>
              <a:rPr lang="en-BT" sz="3600"/>
              <a:t>basic weather and climate observations</a:t>
            </a:r>
            <a:br>
              <a:rPr lang="en-BT" sz="3600"/>
            </a:br>
            <a:endParaRPr lang="en-GB" sz="3600"/>
          </a:p>
        </p:txBody>
      </p:sp>
      <p:sp>
        <p:nvSpPr>
          <p:cNvPr id="3" name="Content Placeholder 2">
            <a:extLst>
              <a:ext uri="{FF2B5EF4-FFF2-40B4-BE49-F238E27FC236}">
                <a16:creationId xmlns:a16="http://schemas.microsoft.com/office/drawing/2014/main" id="{54C032E4-3305-9C06-FC5C-75F1446E66F4}"/>
              </a:ext>
            </a:extLst>
          </p:cNvPr>
          <p:cNvSpPr>
            <a:spLocks noGrp="1"/>
          </p:cNvSpPr>
          <p:nvPr>
            <p:ph idx="1"/>
          </p:nvPr>
        </p:nvSpPr>
        <p:spPr>
          <a:xfrm>
            <a:off x="609600" y="2152651"/>
            <a:ext cx="10972800" cy="4525963"/>
          </a:xfrm>
        </p:spPr>
        <p:txBody>
          <a:bodyPr>
            <a:normAutofit/>
          </a:bodyPr>
          <a:lstStyle/>
          <a:p>
            <a:pPr algn="l">
              <a:spcAft>
                <a:spcPts val="800"/>
              </a:spcAft>
            </a:pPr>
            <a:r>
              <a:rPr lang="en-US" sz="2400" b="0" i="0" u="none" strike="noStrike">
                <a:solidFill>
                  <a:srgbClr val="212121"/>
                </a:solidFill>
                <a:effectLst/>
              </a:rPr>
              <a:t>193 countries and territories of the World Meteorological Congress established in 2021 for the first time the </a:t>
            </a:r>
            <a:r>
              <a:rPr lang="en-US" sz="2400" b="1" i="0" u="none" strike="noStrike">
                <a:solidFill>
                  <a:srgbClr val="212121"/>
                </a:solidFill>
                <a:effectLst/>
              </a:rPr>
              <a:t>minimum set of observations that all countries must generate and internationally exchange</a:t>
            </a:r>
            <a:r>
              <a:rPr lang="en-US" sz="2400" b="1">
                <a:solidFill>
                  <a:srgbClr val="212121"/>
                </a:solidFill>
              </a:rPr>
              <a:t> </a:t>
            </a:r>
            <a:r>
              <a:rPr lang="en-US" sz="2400">
                <a:solidFill>
                  <a:srgbClr val="212121"/>
                </a:solidFill>
              </a:rPr>
              <a:t>- </a:t>
            </a:r>
            <a:r>
              <a:rPr lang="en-US" sz="2400" i="0" u="none" strike="noStrike">
                <a:solidFill>
                  <a:srgbClr val="212121"/>
                </a:solidFill>
                <a:effectLst/>
              </a:rPr>
              <a:t>Global Basic Observing Network (GBON)</a:t>
            </a:r>
          </a:p>
          <a:p>
            <a:pPr algn="l">
              <a:spcAft>
                <a:spcPts val="800"/>
              </a:spcAft>
            </a:pPr>
            <a:r>
              <a:rPr lang="en-US" sz="2400">
                <a:solidFill>
                  <a:srgbClr val="212121"/>
                </a:solidFill>
              </a:rPr>
              <a:t>While GBON compliance is mandatory, </a:t>
            </a:r>
            <a:r>
              <a:rPr lang="en-US" sz="2400" b="1">
                <a:solidFill>
                  <a:srgbClr val="212121"/>
                </a:solidFill>
              </a:rPr>
              <a:t>major data and capacity gaps exist </a:t>
            </a:r>
            <a:r>
              <a:rPr lang="en-US" sz="2400">
                <a:solidFill>
                  <a:srgbClr val="212121"/>
                </a:solidFill>
              </a:rPr>
              <a:t>in most developing countries, hampering effective climate action across the globe</a:t>
            </a:r>
            <a:r>
              <a:rPr lang="en-US" sz="2400" b="0" i="0" u="none" strike="noStrike">
                <a:solidFill>
                  <a:srgbClr val="212121"/>
                </a:solidFill>
                <a:effectLst/>
              </a:rPr>
              <a:t>. </a:t>
            </a:r>
            <a:endParaRPr lang="en-CH" sz="2400" b="0" i="0" u="none" strike="noStrike">
              <a:solidFill>
                <a:srgbClr val="212121"/>
              </a:solidFill>
              <a:effectLst/>
            </a:endParaRPr>
          </a:p>
          <a:p>
            <a:pPr>
              <a:spcAft>
                <a:spcPts val="800"/>
              </a:spcAft>
            </a:pPr>
            <a:r>
              <a:rPr lang="en-GB" sz="2400">
                <a:solidFill>
                  <a:schemeClr val="tx1"/>
                </a:solidFill>
                <a:effectLst/>
              </a:rPr>
              <a:t>Least Developed Countries (LDCs) and Small Island Developing States (SIDS) generate and exchange less than </a:t>
            </a:r>
            <a:r>
              <a:rPr lang="en-GB" sz="2400" b="1">
                <a:solidFill>
                  <a:schemeClr val="tx1"/>
                </a:solidFill>
                <a:effectLst/>
              </a:rPr>
              <a:t>10 % </a:t>
            </a:r>
            <a:r>
              <a:rPr lang="en-GB" sz="2400">
                <a:solidFill>
                  <a:schemeClr val="tx1"/>
                </a:solidFill>
                <a:effectLst/>
              </a:rPr>
              <a:t>of the</a:t>
            </a:r>
            <a:r>
              <a:rPr lang="en-CH" sz="2400">
                <a:solidFill>
                  <a:schemeClr val="tx1"/>
                </a:solidFill>
                <a:effectLst/>
              </a:rPr>
              <a:t> GBON </a:t>
            </a:r>
            <a:r>
              <a:rPr lang="en-GB" sz="2400">
                <a:solidFill>
                  <a:schemeClr val="tx1"/>
                </a:solidFill>
                <a:effectLst/>
              </a:rPr>
              <a:t>data. </a:t>
            </a:r>
          </a:p>
          <a:p>
            <a:pPr algn="l">
              <a:spcAft>
                <a:spcPts val="800"/>
              </a:spcAft>
            </a:pPr>
            <a:endParaRPr lang="en-US" sz="2400" b="0" i="0" u="none" strike="noStrike">
              <a:solidFill>
                <a:srgbClr val="212121"/>
              </a:solidFill>
              <a:effectLst/>
            </a:endParaRPr>
          </a:p>
        </p:txBody>
      </p:sp>
    </p:spTree>
    <p:extLst>
      <p:ext uri="{BB962C8B-B14F-4D97-AF65-F5344CB8AC3E}">
        <p14:creationId xmlns:p14="http://schemas.microsoft.com/office/powerpoint/2010/main" val="52114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A map of the world">
            <a:extLst>
              <a:ext uri="{FF2B5EF4-FFF2-40B4-BE49-F238E27FC236}">
                <a16:creationId xmlns:a16="http://schemas.microsoft.com/office/drawing/2014/main" id="{E4A32FAA-2340-CD8C-C336-28807CA16E69}"/>
              </a:ext>
            </a:extLst>
          </p:cNvPr>
          <p:cNvPicPr>
            <a:picLocks noChangeAspect="1"/>
          </p:cNvPicPr>
          <p:nvPr/>
        </p:nvPicPr>
        <p:blipFill rotWithShape="1">
          <a:blip r:embed="rId3"/>
          <a:srcRect l="21275" t="13403" r="24105" b="12789"/>
          <a:stretch/>
        </p:blipFill>
        <p:spPr>
          <a:xfrm>
            <a:off x="834154" y="2127208"/>
            <a:ext cx="5180462" cy="3500163"/>
          </a:xfrm>
          <a:prstGeom prst="rect">
            <a:avLst/>
          </a:prstGeom>
          <a:noFill/>
        </p:spPr>
      </p:pic>
      <p:sp>
        <p:nvSpPr>
          <p:cNvPr id="2" name="Title 1">
            <a:extLst>
              <a:ext uri="{FF2B5EF4-FFF2-40B4-BE49-F238E27FC236}">
                <a16:creationId xmlns:a16="http://schemas.microsoft.com/office/drawing/2014/main" id="{5BC7AE9E-4C10-FC14-A565-CE189B780817}"/>
              </a:ext>
            </a:extLst>
          </p:cNvPr>
          <p:cNvSpPr>
            <a:spLocks noGrp="1"/>
          </p:cNvSpPr>
          <p:nvPr>
            <p:ph type="title"/>
          </p:nvPr>
        </p:nvSpPr>
        <p:spPr>
          <a:xfrm>
            <a:off x="528216" y="149791"/>
            <a:ext cx="10972800" cy="1608851"/>
          </a:xfrm>
        </p:spPr>
        <p:txBody>
          <a:bodyPr anchor="ctr">
            <a:normAutofit/>
          </a:bodyPr>
          <a:lstStyle/>
          <a:p>
            <a:pPr>
              <a:lnSpc>
                <a:spcPct val="90000"/>
              </a:lnSpc>
            </a:pPr>
            <a:r>
              <a:rPr lang="en-US" sz="4000">
                <a:latin typeface="Open Sans"/>
                <a:ea typeface="Open Sans"/>
                <a:cs typeface="Open Sans"/>
              </a:rPr>
              <a:t>Major observation gaps in developing countries</a:t>
            </a:r>
            <a:endParaRPr lang="en-GB" sz="4000"/>
          </a:p>
        </p:txBody>
      </p:sp>
      <p:sp>
        <p:nvSpPr>
          <p:cNvPr id="7" name="TextBox 6">
            <a:extLst>
              <a:ext uri="{FF2B5EF4-FFF2-40B4-BE49-F238E27FC236}">
                <a16:creationId xmlns:a16="http://schemas.microsoft.com/office/drawing/2014/main" id="{E2E80C3A-2FC9-4D8D-12E5-31DA08BB2DA4}"/>
              </a:ext>
            </a:extLst>
          </p:cNvPr>
          <p:cNvSpPr txBox="1"/>
          <p:nvPr/>
        </p:nvSpPr>
        <p:spPr>
          <a:xfrm>
            <a:off x="775241" y="5871090"/>
            <a:ext cx="10391343" cy="815608"/>
          </a:xfrm>
          <a:prstGeom prst="rect">
            <a:avLst/>
          </a:prstGeom>
          <a:noFill/>
        </p:spPr>
        <p:txBody>
          <a:bodyPr wrap="square" rtlCol="0">
            <a:spAutoFit/>
          </a:bodyPr>
          <a:lstStyle/>
          <a:p>
            <a:pPr algn="ctr" defTabSz="886968">
              <a:spcAft>
                <a:spcPts val="600"/>
              </a:spcAft>
            </a:pPr>
            <a:r>
              <a:rPr kumimoji="0" lang="en-GB" sz="1400" b="0" i="0" u="none" strike="noStrike" cap="none" spc="0" normalizeH="0" baseline="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a:rPr>
              <a:t>Areas in dark red are far from meeting the Global Basic Observing Network (GBON) requirements.</a:t>
            </a:r>
            <a:br>
              <a:rPr kumimoji="0" lang="en-GB" sz="1400" b="0" i="0" u="none" strike="noStrike" cap="none" spc="0" normalizeH="0" baseline="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a:rPr>
            </a:br>
            <a:r>
              <a:rPr lang="en-US" sz="1400" b="0">
                <a:latin typeface="Open Sans" panose="020B0606030504020204" pitchFamily="34" charset="0"/>
                <a:ea typeface="Open Sans" panose="020B0606030504020204" pitchFamily="34" charset="0"/>
                <a:cs typeface="Open Sans" panose="020B0606030504020204" pitchFamily="34" charset="0"/>
              </a:rPr>
              <a:t>Source: SOFF Secretariat and WMO Global GBON Gap Analysis, June 2023</a:t>
            </a:r>
          </a:p>
          <a:p>
            <a:pPr algn="ctr" defTabSz="886968">
              <a:spcAft>
                <a:spcPts val="600"/>
              </a:spcAft>
            </a:pP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C4D6786-A355-AF46-AA7F-3532F05A69FD}"/>
              </a:ext>
            </a:extLst>
          </p:cNvPr>
          <p:cNvSpPr txBox="1"/>
          <p:nvPr/>
        </p:nvSpPr>
        <p:spPr>
          <a:xfrm>
            <a:off x="609599" y="1735321"/>
            <a:ext cx="5017695" cy="391887"/>
          </a:xfrm>
          <a:prstGeom prst="rect">
            <a:avLst/>
          </a:prstGeom>
          <a:noFill/>
        </p:spPr>
        <p:txBody>
          <a:bodyPr wrap="square" rtlCol="0">
            <a:spAutoFit/>
          </a:bodyPr>
          <a:lstStyle/>
          <a:p>
            <a:pPr algn="ctr" defTabSz="886968">
              <a:spcAft>
                <a:spcPts val="600"/>
              </a:spcAft>
            </a:pPr>
            <a:r>
              <a:rPr kumimoji="0" lang="en-GB" sz="1940" b="1" i="0" u="none" strike="noStrike" cap="none" spc="0" normalizeH="0" baseline="0">
                <a:ln>
                  <a:noFill/>
                </a:ln>
                <a:solidFill>
                  <a:srgbClr val="000000"/>
                </a:solidFill>
                <a:effectLst/>
                <a:uFillTx/>
                <a:latin typeface="Segoe UI" panose="020B0502040204020203" pitchFamily="34" charset="0"/>
                <a:ea typeface="Open Sans" panose="020B0606030504020204" pitchFamily="34" charset="0"/>
                <a:cs typeface="Segoe UI" panose="020B0502040204020203" pitchFamily="34" charset="0"/>
                <a:sym typeface="Helvetica"/>
              </a:rPr>
              <a:t>Surface stations</a:t>
            </a:r>
            <a:endParaRPr lang="en-GB" b="1">
              <a:latin typeface="Segoe UI" panose="020B0502040204020203" pitchFamily="34" charset="0"/>
              <a:ea typeface="Open Sans" panose="020B0606030504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75C17317-20E1-B12B-54D5-B264F23D1F6A}"/>
              </a:ext>
            </a:extLst>
          </p:cNvPr>
          <p:cNvSpPr txBox="1"/>
          <p:nvPr/>
        </p:nvSpPr>
        <p:spPr>
          <a:xfrm>
            <a:off x="5851849" y="1729515"/>
            <a:ext cx="5017695" cy="391887"/>
          </a:xfrm>
          <a:prstGeom prst="rect">
            <a:avLst/>
          </a:prstGeom>
          <a:noFill/>
        </p:spPr>
        <p:txBody>
          <a:bodyPr wrap="square" rtlCol="0">
            <a:spAutoFit/>
          </a:bodyPr>
          <a:lstStyle/>
          <a:p>
            <a:pPr algn="ctr" defTabSz="886968">
              <a:spcAft>
                <a:spcPts val="600"/>
              </a:spcAft>
            </a:pPr>
            <a:r>
              <a:rPr kumimoji="0" lang="en-GB" sz="1940" b="1" i="0" u="none" strike="noStrike" cap="none" spc="0" normalizeH="0" baseline="0">
                <a:ln>
                  <a:noFill/>
                </a:ln>
                <a:solidFill>
                  <a:srgbClr val="000000"/>
                </a:solidFill>
                <a:effectLst/>
                <a:uFillTx/>
                <a:latin typeface="Segoe UI" panose="020B0502040204020203" pitchFamily="34" charset="0"/>
                <a:ea typeface="Open Sans" panose="020B0606030504020204" pitchFamily="34" charset="0"/>
                <a:cs typeface="Segoe UI" panose="020B0502040204020203" pitchFamily="34" charset="0"/>
                <a:sym typeface="Helvetica"/>
              </a:rPr>
              <a:t>Upper air stations</a:t>
            </a:r>
            <a:endParaRPr lang="en-GB" b="1">
              <a:latin typeface="Segoe UI" panose="020B0502040204020203" pitchFamily="34" charset="0"/>
              <a:ea typeface="Open Sans" panose="020B0606030504020204" pitchFamily="34" charset="0"/>
              <a:cs typeface="Segoe UI" panose="020B0502040204020203" pitchFamily="34" charset="0"/>
            </a:endParaRPr>
          </a:p>
        </p:txBody>
      </p:sp>
      <p:pic>
        <p:nvPicPr>
          <p:cNvPr id="10" name="Content Placeholder 11" descr="A map of the world&#10;&#10;Description automatically generated">
            <a:extLst>
              <a:ext uri="{FF2B5EF4-FFF2-40B4-BE49-F238E27FC236}">
                <a16:creationId xmlns:a16="http://schemas.microsoft.com/office/drawing/2014/main" id="{EAC4AAA8-0AED-4913-D812-7AB48EA21868}"/>
              </a:ext>
            </a:extLst>
          </p:cNvPr>
          <p:cNvPicPr>
            <a:picLocks noChangeAspect="1"/>
          </p:cNvPicPr>
          <p:nvPr/>
        </p:nvPicPr>
        <p:blipFill rotWithShape="1">
          <a:blip r:embed="rId4"/>
          <a:srcRect l="22325" t="13571" r="13725" b="11805"/>
          <a:stretch/>
        </p:blipFill>
        <p:spPr>
          <a:xfrm>
            <a:off x="5851849" y="2304191"/>
            <a:ext cx="6140400" cy="3384109"/>
          </a:xfrm>
          <a:prstGeom prst="rect">
            <a:avLst/>
          </a:prstGeom>
        </p:spPr>
      </p:pic>
    </p:spTree>
    <p:extLst>
      <p:ext uri="{BB962C8B-B14F-4D97-AF65-F5344CB8AC3E}">
        <p14:creationId xmlns:p14="http://schemas.microsoft.com/office/powerpoint/2010/main" val="393503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42F5-B03C-75EE-0C3B-BC7835E21A96}"/>
              </a:ext>
            </a:extLst>
          </p:cNvPr>
          <p:cNvSpPr>
            <a:spLocks noGrp="1"/>
          </p:cNvSpPr>
          <p:nvPr>
            <p:ph type="title"/>
          </p:nvPr>
        </p:nvSpPr>
        <p:spPr/>
        <p:txBody>
          <a:bodyPr/>
          <a:lstStyle/>
          <a:p>
            <a:r>
              <a:rPr lang="en-CH" sz="4000"/>
              <a:t>WMO’s </a:t>
            </a:r>
            <a:br>
              <a:rPr lang="en-CH" sz="4000"/>
            </a:br>
            <a:r>
              <a:rPr lang="en-CH" sz="4000"/>
              <a:t>Global Basic Observing Network </a:t>
            </a:r>
            <a:br>
              <a:rPr lang="en-CH" sz="4000"/>
            </a:br>
            <a:r>
              <a:rPr lang="en-CH" sz="4000" b="0"/>
              <a:t>GBON</a:t>
            </a:r>
            <a:br>
              <a:rPr lang="en-US"/>
            </a:br>
            <a:endParaRPr lang="en-GB"/>
          </a:p>
        </p:txBody>
      </p:sp>
      <p:pic>
        <p:nvPicPr>
          <p:cNvPr id="4" name="Picture 3">
            <a:extLst>
              <a:ext uri="{FF2B5EF4-FFF2-40B4-BE49-F238E27FC236}">
                <a16:creationId xmlns:a16="http://schemas.microsoft.com/office/drawing/2014/main" id="{F9A326E7-7827-8904-E735-8CF58FA51879}"/>
              </a:ext>
            </a:extLst>
          </p:cNvPr>
          <p:cNvPicPr>
            <a:picLocks noChangeAspect="1"/>
          </p:cNvPicPr>
          <p:nvPr/>
        </p:nvPicPr>
        <p:blipFill>
          <a:blip r:embed="rId2"/>
          <a:stretch>
            <a:fillRect/>
          </a:stretch>
        </p:blipFill>
        <p:spPr>
          <a:xfrm>
            <a:off x="7383250" y="0"/>
            <a:ext cx="4676775" cy="1228725"/>
          </a:xfrm>
          <a:prstGeom prst="rect">
            <a:avLst/>
          </a:prstGeom>
        </p:spPr>
      </p:pic>
    </p:spTree>
    <p:extLst>
      <p:ext uri="{BB962C8B-B14F-4D97-AF65-F5344CB8AC3E}">
        <p14:creationId xmlns:p14="http://schemas.microsoft.com/office/powerpoint/2010/main" val="186813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129"/>
          <p:cNvSpPr>
            <a:spLocks noChangeAspect="1"/>
          </p:cNvSpPr>
          <p:nvPr/>
        </p:nvSpPr>
        <p:spPr>
          <a:xfrm>
            <a:off x="1039220" y="223855"/>
            <a:ext cx="10404919" cy="1134411"/>
          </a:xfrm>
          <a:prstGeom prst="rect">
            <a:avLst/>
          </a:prstGeom>
          <a:noFill/>
          <a:ln w="19050">
            <a:noFill/>
          </a:ln>
          <a:extLst>
            <a:ext uri="{C572A759-6A51-4108-AA02-DFA0A04FC94B}">
              <ma14:wrappingTextBoxFlag xmlns:ma14="http://schemas.microsoft.com/office/mac/drawingml/2011/main" xmlns="" val="1"/>
            </a:ext>
          </a:extLst>
        </p:spPr>
        <p:txBody>
          <a:bodyPr wrap="square" lIns="135000" tIns="135000" rIns="135000" bIns="135000">
            <a:spAutoFit/>
          </a:bodyPr>
          <a:lstStyle/>
          <a:p>
            <a:pPr defTabSz="457200" hangingPunct="1">
              <a:spcBef>
                <a:spcPct val="0"/>
              </a:spcBef>
              <a:defRPr/>
            </a:pPr>
            <a:r>
              <a:rPr lang="en-US" sz="2800" b="1" kern="1200">
                <a:solidFill>
                  <a:srgbClr val="185980"/>
                </a:solidFill>
                <a:latin typeface="Open Sans" panose="020B0606030504020204" pitchFamily="34" charset="0"/>
                <a:ea typeface="Open Sans" panose="020B0606030504020204" pitchFamily="34" charset="0"/>
                <a:cs typeface="Open Sans" panose="020B0606030504020204" pitchFamily="34" charset="0"/>
              </a:rPr>
              <a:t>Successful application of weather and climate services depend on a functioning meteorological value chain</a:t>
            </a:r>
            <a:endParaRPr sz="2800" b="1" kern="1200">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B2D59E4-05D4-47BA-801C-6DE753614307}"/>
              </a:ext>
            </a:extLst>
          </p:cNvPr>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black">
                    <a:tint val="75000"/>
                  </a:prstClr>
                </a:solidFill>
                <a:effectLst/>
                <a:uLnTx/>
                <a:uFillTx/>
                <a:latin typeface="Calibri"/>
                <a:ea typeface="+mj-ea"/>
                <a:cs typeface="+mj-cs"/>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900" b="0" i="0" u="none" strike="noStrike" kern="0" cap="none" spc="0" normalizeH="0" baseline="0" noProof="0">
              <a:ln>
                <a:noFill/>
              </a:ln>
              <a:solidFill>
                <a:prstClr val="black">
                  <a:tint val="75000"/>
                </a:prstClr>
              </a:solidFill>
              <a:effectLst/>
              <a:uLnTx/>
              <a:uFillTx/>
              <a:latin typeface="Calibri"/>
              <a:ea typeface="+mj-ea"/>
              <a:cs typeface="+mj-cs"/>
              <a:sym typeface="Helvetica"/>
            </a:endParaRPr>
          </a:p>
        </p:txBody>
      </p:sp>
      <p:pic>
        <p:nvPicPr>
          <p:cNvPr id="3" name="Picture 2">
            <a:extLst>
              <a:ext uri="{FF2B5EF4-FFF2-40B4-BE49-F238E27FC236}">
                <a16:creationId xmlns:a16="http://schemas.microsoft.com/office/drawing/2014/main" id="{D8EDE111-6650-4D61-ACF5-0A50789421EC}"/>
              </a:ext>
            </a:extLst>
          </p:cNvPr>
          <p:cNvPicPr>
            <a:picLocks noChangeAspect="1"/>
          </p:cNvPicPr>
          <p:nvPr/>
        </p:nvPicPr>
        <p:blipFill>
          <a:blip r:embed="rId2"/>
          <a:stretch>
            <a:fillRect/>
          </a:stretch>
        </p:blipFill>
        <p:spPr>
          <a:xfrm>
            <a:off x="2515355" y="2053782"/>
            <a:ext cx="7616682" cy="4505739"/>
          </a:xfrm>
          <a:prstGeom prst="rect">
            <a:avLst/>
          </a:prstGeom>
        </p:spPr>
      </p:pic>
      <p:sp>
        <p:nvSpPr>
          <p:cNvPr id="6" name="Oval 5">
            <a:extLst>
              <a:ext uri="{FF2B5EF4-FFF2-40B4-BE49-F238E27FC236}">
                <a16:creationId xmlns:a16="http://schemas.microsoft.com/office/drawing/2014/main" id="{90FB4D8C-AACD-6146-987D-BCC24EA0DAC0}"/>
              </a:ext>
            </a:extLst>
          </p:cNvPr>
          <p:cNvSpPr/>
          <p:nvPr/>
        </p:nvSpPr>
        <p:spPr>
          <a:xfrm>
            <a:off x="1589058" y="1989214"/>
            <a:ext cx="8800585" cy="2670583"/>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7" name="TextBox 6">
            <a:extLst>
              <a:ext uri="{FF2B5EF4-FFF2-40B4-BE49-F238E27FC236}">
                <a16:creationId xmlns:a16="http://schemas.microsoft.com/office/drawing/2014/main" id="{78675FDF-1661-3041-BDA3-AF40EDC0DF16}"/>
              </a:ext>
            </a:extLst>
          </p:cNvPr>
          <p:cNvSpPr txBox="1"/>
          <p:nvPr/>
        </p:nvSpPr>
        <p:spPr>
          <a:xfrm>
            <a:off x="1458368" y="1421431"/>
            <a:ext cx="3006434" cy="646331"/>
          </a:xfrm>
          <a:prstGeom prst="rect">
            <a:avLst/>
          </a:prstGeom>
          <a:solidFill>
            <a:schemeClr val="accent2">
              <a:lumMod val="20000"/>
              <a:lumOff val="80000"/>
            </a:schemeClr>
          </a:solidFill>
          <a:ln w="31750">
            <a:solidFill>
              <a:srgbClr val="FF0000"/>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Avenir Book" panose="02000503020000020003" pitchFamily="2" charset="0"/>
                <a:ea typeface="+mj-ea"/>
                <a:cs typeface="+mj-cs"/>
                <a:sym typeface="Helvetica"/>
              </a:rPr>
              <a:t>Global meteorological infrastructure</a:t>
            </a:r>
          </a:p>
        </p:txBody>
      </p:sp>
    </p:spTree>
    <p:extLst>
      <p:ext uri="{BB962C8B-B14F-4D97-AF65-F5344CB8AC3E}">
        <p14:creationId xmlns:p14="http://schemas.microsoft.com/office/powerpoint/2010/main" val="13374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22FBE3A5-05F3-1862-28D7-191203520DA7}"/>
              </a:ext>
            </a:extLst>
          </p:cNvPr>
          <p:cNvSpPr txBox="1">
            <a:spLocks/>
          </p:cNvSpPr>
          <p:nvPr/>
        </p:nvSpPr>
        <p:spPr>
          <a:xfrm>
            <a:off x="748060" y="64127"/>
            <a:ext cx="10839284" cy="8912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H" sz="2800" b="1">
                <a:solidFill>
                  <a:srgbClr val="185980"/>
                </a:solidFill>
                <a:latin typeface="Open Sans" panose="020B0606030504020204" pitchFamily="34" charset="0"/>
                <a:ea typeface="Open Sans" panose="020B0606030504020204" pitchFamily="34" charset="0"/>
                <a:cs typeface="Open Sans" panose="020B0606030504020204" pitchFamily="34" charset="0"/>
              </a:rPr>
              <a:t>GBON requirements and SOFF scope</a:t>
            </a:r>
            <a:endParaRPr lang="en-US" sz="28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Content Placeholder 6">
            <a:extLst>
              <a:ext uri="{FF2B5EF4-FFF2-40B4-BE49-F238E27FC236}">
                <a16:creationId xmlns:a16="http://schemas.microsoft.com/office/drawing/2014/main" id="{0E533859-E187-BE05-B1BB-B0ABA2BC7811}"/>
              </a:ext>
            </a:extLst>
          </p:cNvPr>
          <p:cNvGraphicFramePr>
            <a:graphicFrameLocks noGrp="1"/>
          </p:cNvGraphicFramePr>
          <p:nvPr>
            <p:ph idx="1"/>
          </p:nvPr>
        </p:nvGraphicFramePr>
        <p:xfrm>
          <a:off x="1214280" y="1248619"/>
          <a:ext cx="11141008" cy="5250114"/>
        </p:xfrm>
        <a:graphic>
          <a:graphicData uri="http://schemas.openxmlformats.org/drawingml/2006/table">
            <a:tbl>
              <a:tblPr firstRow="1" firstCol="1" bandRow="1"/>
              <a:tblGrid>
                <a:gridCol w="6943311">
                  <a:extLst>
                    <a:ext uri="{9D8B030D-6E8A-4147-A177-3AD203B41FA5}">
                      <a16:colId xmlns:a16="http://schemas.microsoft.com/office/drawing/2014/main" val="2024122633"/>
                    </a:ext>
                  </a:extLst>
                </a:gridCol>
                <a:gridCol w="806408">
                  <a:extLst>
                    <a:ext uri="{9D8B030D-6E8A-4147-A177-3AD203B41FA5}">
                      <a16:colId xmlns:a16="http://schemas.microsoft.com/office/drawing/2014/main" val="2581619839"/>
                    </a:ext>
                  </a:extLst>
                </a:gridCol>
                <a:gridCol w="649227">
                  <a:extLst>
                    <a:ext uri="{9D8B030D-6E8A-4147-A177-3AD203B41FA5}">
                      <a16:colId xmlns:a16="http://schemas.microsoft.com/office/drawing/2014/main" val="3205745046"/>
                    </a:ext>
                  </a:extLst>
                </a:gridCol>
                <a:gridCol w="649227">
                  <a:extLst>
                    <a:ext uri="{9D8B030D-6E8A-4147-A177-3AD203B41FA5}">
                      <a16:colId xmlns:a16="http://schemas.microsoft.com/office/drawing/2014/main" val="2895961397"/>
                    </a:ext>
                  </a:extLst>
                </a:gridCol>
                <a:gridCol w="649227">
                  <a:extLst>
                    <a:ext uri="{9D8B030D-6E8A-4147-A177-3AD203B41FA5}">
                      <a16:colId xmlns:a16="http://schemas.microsoft.com/office/drawing/2014/main" val="3038276770"/>
                    </a:ext>
                  </a:extLst>
                </a:gridCol>
                <a:gridCol w="619613">
                  <a:extLst>
                    <a:ext uri="{9D8B030D-6E8A-4147-A177-3AD203B41FA5}">
                      <a16:colId xmlns:a16="http://schemas.microsoft.com/office/drawing/2014/main" val="3316588362"/>
                    </a:ext>
                  </a:extLst>
                </a:gridCol>
                <a:gridCol w="659114">
                  <a:extLst>
                    <a:ext uri="{9D8B030D-6E8A-4147-A177-3AD203B41FA5}">
                      <a16:colId xmlns:a16="http://schemas.microsoft.com/office/drawing/2014/main" val="962953029"/>
                    </a:ext>
                  </a:extLst>
                </a:gridCol>
                <a:gridCol w="164881">
                  <a:extLst>
                    <a:ext uri="{9D8B030D-6E8A-4147-A177-3AD203B41FA5}">
                      <a16:colId xmlns:a16="http://schemas.microsoft.com/office/drawing/2014/main" val="354912289"/>
                    </a:ext>
                  </a:extLst>
                </a:gridCol>
              </a:tblGrid>
              <a:tr h="393308">
                <a:tc rowSpan="2">
                  <a:txBody>
                    <a:bodyPr/>
                    <a:lstStyle/>
                    <a:p>
                      <a:pPr algn="ctr"/>
                      <a:r>
                        <a:rPr lang="en-US" sz="1600" b="1">
                          <a:solidFill>
                            <a:srgbClr val="FFFFFF"/>
                          </a:solidFill>
                          <a:effectLst/>
                          <a:latin typeface="Segoe UI" panose="020B0502040204020203" pitchFamily="34" charset="0"/>
                          <a:ea typeface="Verdana" panose="020B0604030504040204" pitchFamily="34" charset="0"/>
                          <a:cs typeface="Times New Roman" panose="02020603050405020304" pitchFamily="18" charset="0"/>
                        </a:rPr>
                        <a:t>GBON requirements - per station type</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gridSpan="6">
                  <a:txBody>
                    <a:bodyPr/>
                    <a:lstStyle/>
                    <a:p>
                      <a:pPr algn="ctr"/>
                      <a:r>
                        <a:rPr lang="en-US" sz="16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GBON Variables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just"/>
                      <a:r>
                        <a:rPr lang="en-GB" sz="1600">
                          <a:effectLst/>
                          <a:latin typeface="Segoe UI" panose="020B0502040204020203"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1523015"/>
                  </a:ext>
                </a:extLst>
              </a:tr>
              <a:tr h="600583">
                <a:tc vMerge="1">
                  <a:txBody>
                    <a:bodyPr/>
                    <a:lstStyle/>
                    <a:p>
                      <a:endParaRPr lang="en-GB"/>
                    </a:p>
                  </a:txBody>
                  <a:tcPr/>
                </a:tc>
                <a:tc>
                  <a:txBody>
                    <a:bodyPr/>
                    <a:lstStyle/>
                    <a:p>
                      <a:pPr algn="ct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Pressure</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T</a:t>
                      </a: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emp</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H</a:t>
                      </a: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um</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W</a:t>
                      </a:r>
                      <a:r>
                        <a:rPr lang="en-CH" sz="1100" b="1" err="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ind</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P</a:t>
                      </a:r>
                      <a:r>
                        <a:rPr lang="en-CH" sz="1100" b="1" err="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recip</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S</a:t>
                      </a: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now </a:t>
                      </a: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D</a:t>
                      </a:r>
                      <a:r>
                        <a:rPr lang="en-CH" sz="1100" b="1" err="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epth</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just"/>
                      <a:r>
                        <a:rPr lang="en-GB" sz="1600">
                          <a:effectLst/>
                          <a:latin typeface="Segoe UI" panose="020B0502040204020203"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7766086"/>
                  </a:ext>
                </a:extLst>
              </a:tr>
              <a:tr h="1251831">
                <a:tc>
                  <a:txBody>
                    <a:bodyPr/>
                    <a:lstStyle/>
                    <a:p>
                      <a:pPr marL="0" lvl="0" indent="0" algn="l">
                        <a:buFont typeface="Symbol" panose="05050102010706020507" pitchFamily="18" charset="2"/>
                        <a:buNone/>
                      </a:pPr>
                      <a:r>
                        <a:rPr lang="en-US" sz="16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Surface land stations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Horizontal resolution: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200</a:t>
                      </a:r>
                      <a:r>
                        <a:rPr lang="en-CH"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km (500 km for small island states)</a:t>
                      </a:r>
                      <a:endParaRPr lang="en-GB" sz="1600" i="1">
                        <a:solidFill>
                          <a:schemeClr val="bg1">
                            <a:lumMod val="65000"/>
                          </a:schemeClr>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Observing cycle: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1h</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Real-time data exchange to WMO Information System (WIS)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just"/>
                      <a:r>
                        <a:rPr lang="en-GB" sz="1600">
                          <a:effectLst/>
                          <a:latin typeface="Segoe UI" panose="020B0502040204020203"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D9D9D9"/>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9048695"/>
                  </a:ext>
                </a:extLst>
              </a:tr>
              <a:tr h="1502196">
                <a:tc>
                  <a:txBody>
                    <a:bodyPr/>
                    <a:lstStyle/>
                    <a:p>
                      <a:pPr marL="0" algn="l"/>
                      <a:r>
                        <a:rPr lang="en-US" sz="16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Upper-air stations operated from land</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a:solidFill>
                            <a:srgbClr val="000000"/>
                          </a:solidFill>
                          <a:effectLst/>
                          <a:latin typeface="Segoe UI" panose="020B0502040204020203" pitchFamily="34" charset="0"/>
                          <a:ea typeface="SimSun" panose="02010600030101010101" pitchFamily="2" charset="-122"/>
                          <a:cs typeface="Times New Roman" panose="02020603050405020304" pitchFamily="18" charset="0"/>
                        </a:rPr>
                        <a:t>Horizontal resolution: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500</a:t>
                      </a:r>
                      <a:r>
                        <a:rPr lang="en-CH"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km (1000 km for small island states)</a:t>
                      </a:r>
                      <a:r>
                        <a:rPr lang="en-US" sz="1600" i="1">
                          <a:solidFill>
                            <a:schemeClr val="bg1">
                              <a:lumMod val="65000"/>
                            </a:schemeClr>
                          </a:solidFill>
                          <a:effectLst/>
                          <a:latin typeface="Segoe UI" panose="020B0502040204020203" pitchFamily="34" charset="0"/>
                          <a:ea typeface="Verdana" panose="020B0604030504040204" pitchFamily="34" charset="0"/>
                          <a:cs typeface="Times New Roman" panose="02020603050405020304" pitchFamily="18" charset="0"/>
                        </a:rPr>
                        <a:t> </a:t>
                      </a:r>
                      <a:endParaRPr lang="en-GB" sz="1600" i="1">
                        <a:solidFill>
                          <a:schemeClr val="bg1">
                            <a:lumMod val="65000"/>
                          </a:schemeClr>
                        </a:solidFill>
                        <a:effectLst/>
                        <a:latin typeface="Arial" panose="020B0604020202020204" pitchFamily="34" charset="0"/>
                        <a:ea typeface="SimSun" panose="02010600030101010101" pitchFamily="2" charset="-122"/>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Vertical resolution: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100m, up to 30 </a:t>
                      </a:r>
                      <a:r>
                        <a:rPr lang="en-US" sz="1600" err="1">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hPa</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Observing cycle: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twice a day</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Real-time data exchange to WMO Information System (WIS)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 </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 </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gridSpan="2">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 </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96206508"/>
                  </a:ext>
                </a:extLst>
              </a:tr>
              <a:tr h="1502196">
                <a:tc>
                  <a:txBody>
                    <a:bodyPr/>
                    <a:lstStyle/>
                    <a:p>
                      <a:pPr marL="342900" lvl="0" indent="-342900" algn="l">
                        <a:buFont typeface="Symbol" panose="05050102010706020507" pitchFamily="18" charset="2"/>
                        <a:buChar char=""/>
                      </a:pP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r>
                        <a:rPr lang="en-GB" sz="1600">
                          <a:effectLst/>
                          <a:latin typeface="Segoe UI" panose="020B0502040204020203" pitchFamily="34" charset="0"/>
                          <a:ea typeface="Calibri" panose="020F0502020204030204" pitchFamily="34" charset="0"/>
                          <a:cs typeface="Times New Roman" panose="02020603050405020304" pitchFamily="18" charset="0"/>
                        </a:rPr>
                        <a:t>X</a:t>
                      </a: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GB" sz="1600">
                          <a:effectLst/>
                          <a:latin typeface="Segoe UI" panose="020B0502040204020203" pitchFamily="34" charset="0"/>
                          <a:ea typeface="Calibri" panose="020F0502020204030204" pitchFamily="34" charset="0"/>
                          <a:cs typeface="Times New Roman" panose="02020603050405020304" pitchFamily="18" charset="0"/>
                        </a:rPr>
                        <a:t>X</a:t>
                      </a: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gridSpan="2">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94079345"/>
                  </a:ext>
                </a:extLst>
              </a:tr>
            </a:tbl>
          </a:graphicData>
        </a:graphic>
      </p:graphicFrame>
      <p:pic>
        <p:nvPicPr>
          <p:cNvPr id="3074" name="Picture 2" descr="See related image detail">
            <a:extLst>
              <a:ext uri="{FF2B5EF4-FFF2-40B4-BE49-F238E27FC236}">
                <a16:creationId xmlns:a16="http://schemas.microsoft.com/office/drawing/2014/main" id="{B9D137A6-EAC6-05EC-3E2C-FB864B34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03" y="2351308"/>
            <a:ext cx="774144" cy="10307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eather baloon">
            <a:extLst>
              <a:ext uri="{FF2B5EF4-FFF2-40B4-BE49-F238E27FC236}">
                <a16:creationId xmlns:a16="http://schemas.microsoft.com/office/drawing/2014/main" id="{A834C6CF-6C45-5D76-0612-2EAB32622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03" y="3651472"/>
            <a:ext cx="768757" cy="1138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5C96CA-B4E5-6455-DE34-1DCF39D639D1}"/>
              </a:ext>
            </a:extLst>
          </p:cNvPr>
          <p:cNvSpPr txBox="1"/>
          <p:nvPr/>
        </p:nvSpPr>
        <p:spPr>
          <a:xfrm>
            <a:off x="857511" y="6468079"/>
            <a:ext cx="10498749" cy="276999"/>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CH" sz="1200" b="0" i="1" u="none" strike="noStrike" kern="0" cap="none" spc="0" normalizeH="0" baseline="0" noProof="0">
                <a:ln>
                  <a:noFill/>
                </a:ln>
                <a:solidFill>
                  <a:srgbClr val="002060"/>
                </a:solidFill>
                <a:effectLst/>
                <a:uLnTx/>
                <a:uFillTx/>
                <a:latin typeface="Segoe UI" panose="020B0502040204020203" pitchFamily="34" charset="0"/>
                <a:ea typeface="+mj-ea"/>
                <a:cs typeface="Segoe UI" panose="020B0502040204020203" pitchFamily="34" charset="0"/>
                <a:sym typeface="Helvetica"/>
              </a:rPr>
              <a:t>GBON Technical Regulations: WIGOS Manual (WMO-No. 1160) – Cg-Ext(2021)</a:t>
            </a:r>
            <a:endParaRPr kumimoji="0" lang="en-GB" sz="1200" b="0" i="1" u="none" strike="noStrike" kern="0" cap="none" spc="0" normalizeH="0" baseline="0" noProof="0">
              <a:ln>
                <a:noFill/>
              </a:ln>
              <a:solidFill>
                <a:srgbClr val="002060"/>
              </a:solidFill>
              <a:effectLst/>
              <a:uLnTx/>
              <a:uFillTx/>
              <a:latin typeface="Segoe UI" panose="020B0502040204020203" pitchFamily="34" charset="0"/>
              <a:ea typeface="+mj-ea"/>
              <a:cs typeface="Segoe UI" panose="020B0502040204020203" pitchFamily="34" charset="0"/>
              <a:sym typeface="Helvetica"/>
            </a:endParaRPr>
          </a:p>
        </p:txBody>
      </p:sp>
      <p:sp>
        <p:nvSpPr>
          <p:cNvPr id="9" name="TextBox 8">
            <a:extLst>
              <a:ext uri="{FF2B5EF4-FFF2-40B4-BE49-F238E27FC236}">
                <a16:creationId xmlns:a16="http://schemas.microsoft.com/office/drawing/2014/main" id="{3DC40D1B-EFD5-353F-D434-F89BE37D36B4}"/>
              </a:ext>
            </a:extLst>
          </p:cNvPr>
          <p:cNvSpPr txBox="1"/>
          <p:nvPr/>
        </p:nvSpPr>
        <p:spPr>
          <a:xfrm>
            <a:off x="1214280" y="5045272"/>
            <a:ext cx="6640747" cy="1477328"/>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1" i="0" u="none" strike="noStrike" kern="0" cap="none" spc="0" normalizeH="0" baseline="0" noProof="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sym typeface="Helvetica"/>
              </a:rPr>
              <a:t>Marine surface stations in EEZs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sym typeface="Helvetica"/>
              </a:rPr>
              <a:t>Horizontal resolution: 500 km</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sym typeface="Helvetica"/>
              </a:rPr>
              <a:t>Observing cycle: 1h</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sym typeface="Helvetica"/>
              </a:rPr>
              <a:t>Coastal stations not included, all contributions in EEZ, including foreign, count to country compliance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sym typeface="Helvetica"/>
              </a:rPr>
              <a:t>Gap analysis to be performed</a:t>
            </a:r>
            <a:endParaRPr kumimoji="0" lang="en-GB" sz="1500" b="0" i="0" u="none" strike="noStrike" kern="0" cap="none" spc="0" normalizeH="0" baseline="0" noProof="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sym typeface="Helvetica"/>
            </a:endParaRPr>
          </a:p>
        </p:txBody>
      </p:sp>
      <p:sp>
        <p:nvSpPr>
          <p:cNvPr id="16" name="TextBox 15">
            <a:extLst>
              <a:ext uri="{FF2B5EF4-FFF2-40B4-BE49-F238E27FC236}">
                <a16:creationId xmlns:a16="http://schemas.microsoft.com/office/drawing/2014/main" id="{66729DB7-BDCE-52C6-2B2A-64362CFC48E8}"/>
              </a:ext>
            </a:extLst>
          </p:cNvPr>
          <p:cNvSpPr txBox="1"/>
          <p:nvPr/>
        </p:nvSpPr>
        <p:spPr>
          <a:xfrm>
            <a:off x="3823337" y="5339869"/>
            <a:ext cx="5294623" cy="1246495"/>
          </a:xfrm>
          <a:prstGeom prst="rect">
            <a:avLst/>
          </a:prstGeom>
          <a:solidFill>
            <a:schemeClr val="accent1">
              <a:lumMod val="20000"/>
              <a:lumOff val="80000"/>
            </a:schemeClr>
          </a:solidFill>
          <a:ln>
            <a:solidFill>
              <a:schemeClr val="tx1"/>
            </a:solidFill>
          </a:ln>
          <a:effectLst>
            <a:outerShdw blurRad="63500" sx="106513" sy="106513" algn="ctr" rotWithShape="0">
              <a:prstClr val="black">
                <a:alpha val="40000"/>
              </a:prstClr>
            </a:outerShdw>
          </a:effectLst>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1" i="0"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Station compliance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B</a:t>
            </a:r>
            <a:r>
              <a:rPr kumimoji="0" lang="en-CH" sz="1500" b="0" i="0" u="none" strike="noStrike" kern="0" cap="none" spc="0" normalizeH="0" baseline="0" noProof="0" err="1">
                <a:ln>
                  <a:noFill/>
                </a:ln>
                <a:solidFill>
                  <a:prstClr val="black"/>
                </a:solidFill>
                <a:effectLst/>
                <a:uLnTx/>
                <a:uFillTx/>
                <a:latin typeface="Segoe UI" panose="020B0502040204020203" pitchFamily="34" charset="0"/>
                <a:ea typeface="+mj-ea"/>
                <a:cs typeface="Segoe UI" panose="020B0502040204020203" pitchFamily="34" charset="0"/>
                <a:sym typeface="Helvetica"/>
              </a:rPr>
              <a:t>ased</a:t>
            </a:r>
            <a:r>
              <a:rPr kumimoji="0" lang="en-CH" sz="1500" b="0" i="0"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 on requirements above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1" i="0"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Country compliance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Station compliance at required horizontal resolution</a:t>
            </a:r>
            <a:br>
              <a:rPr kumimoji="0" lang="en-CH" sz="1500" b="0" i="0"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br>
            <a:r>
              <a:rPr kumimoji="0" lang="en-CH" sz="1500" b="0" i="1"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(number of stations required for surface area of country)</a:t>
            </a:r>
            <a:endParaRPr kumimoji="0" lang="en-GB" sz="1500" b="0" i="1"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endParaRPr>
          </a:p>
        </p:txBody>
      </p:sp>
      <p:sp>
        <p:nvSpPr>
          <p:cNvPr id="24" name="TextBox 23">
            <a:extLst>
              <a:ext uri="{FF2B5EF4-FFF2-40B4-BE49-F238E27FC236}">
                <a16:creationId xmlns:a16="http://schemas.microsoft.com/office/drawing/2014/main" id="{F02E3805-C1A4-6A29-824D-9ADF9E686C1D}"/>
              </a:ext>
            </a:extLst>
          </p:cNvPr>
          <p:cNvSpPr txBox="1"/>
          <p:nvPr/>
        </p:nvSpPr>
        <p:spPr>
          <a:xfrm>
            <a:off x="749299" y="678618"/>
            <a:ext cx="11442701" cy="323165"/>
          </a:xfrm>
          <a:prstGeom prst="rect">
            <a:avLst/>
          </a:prstGeom>
          <a:solidFill>
            <a:schemeClr val="bg1"/>
          </a:solidFill>
          <a:ln>
            <a:no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0" i="1"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rPr>
              <a:t>Securing an adequate supply of observational data to the global NWP centres that serve all countries with forecast and analysis products</a:t>
            </a:r>
            <a:endParaRPr kumimoji="0" lang="en-GB" sz="1500" b="0" i="1" u="none" strike="noStrike" kern="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sym typeface="Helvetica"/>
            </a:endParaRPr>
          </a:p>
        </p:txBody>
      </p:sp>
      <p:pic>
        <p:nvPicPr>
          <p:cNvPr id="2" name="Picture 1" descr="A buoy floating in the water&#10;&#10;Description automatically generated">
            <a:extLst>
              <a:ext uri="{FF2B5EF4-FFF2-40B4-BE49-F238E27FC236}">
                <a16:creationId xmlns:a16="http://schemas.microsoft.com/office/drawing/2014/main" id="{6185A959-B2F8-F01E-EDA3-0A405A77E759}"/>
              </a:ext>
            </a:extLst>
          </p:cNvPr>
          <p:cNvPicPr>
            <a:picLocks noChangeAspect="1"/>
          </p:cNvPicPr>
          <p:nvPr/>
        </p:nvPicPr>
        <p:blipFill>
          <a:blip r:embed="rId4"/>
          <a:stretch>
            <a:fillRect/>
          </a:stretch>
        </p:blipFill>
        <p:spPr>
          <a:xfrm>
            <a:off x="293085" y="5008366"/>
            <a:ext cx="785806" cy="1224499"/>
          </a:xfrm>
          <a:prstGeom prst="rect">
            <a:avLst/>
          </a:prstGeom>
        </p:spPr>
      </p:pic>
      <p:grpSp>
        <p:nvGrpSpPr>
          <p:cNvPr id="12" name="Group 11">
            <a:extLst>
              <a:ext uri="{FF2B5EF4-FFF2-40B4-BE49-F238E27FC236}">
                <a16:creationId xmlns:a16="http://schemas.microsoft.com/office/drawing/2014/main" id="{32A43E4F-3C49-E3CC-EB90-E663DF979636}"/>
              </a:ext>
            </a:extLst>
          </p:cNvPr>
          <p:cNvGrpSpPr/>
          <p:nvPr/>
        </p:nvGrpSpPr>
        <p:grpSpPr>
          <a:xfrm>
            <a:off x="182196" y="2220686"/>
            <a:ext cx="12009804" cy="2700049"/>
            <a:chOff x="182196" y="2220686"/>
            <a:chExt cx="12009804" cy="2700049"/>
          </a:xfrm>
        </p:grpSpPr>
        <p:sp>
          <p:nvSpPr>
            <p:cNvPr id="3" name="Rounded Rectangle 2">
              <a:extLst>
                <a:ext uri="{FF2B5EF4-FFF2-40B4-BE49-F238E27FC236}">
                  <a16:creationId xmlns:a16="http://schemas.microsoft.com/office/drawing/2014/main" id="{A3D4998F-D02E-7228-E223-8238DA9F37BA}"/>
                </a:ext>
              </a:extLst>
            </p:cNvPr>
            <p:cNvSpPr/>
            <p:nvPr/>
          </p:nvSpPr>
          <p:spPr>
            <a:xfrm>
              <a:off x="182196" y="2220686"/>
              <a:ext cx="12009804" cy="2700049"/>
            </a:xfrm>
            <a:prstGeom prst="roundRect">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C47A619-755B-9C51-185D-E8C3699A90DE}"/>
                </a:ext>
              </a:extLst>
            </p:cNvPr>
            <p:cNvSpPr txBox="1"/>
            <p:nvPr/>
          </p:nvSpPr>
          <p:spPr>
            <a:xfrm>
              <a:off x="8798955" y="4489910"/>
              <a:ext cx="3393045" cy="369332"/>
            </a:xfrm>
            <a:prstGeom prst="rect">
              <a:avLst/>
            </a:prstGeom>
            <a:noFill/>
          </p:spPr>
          <p:txBody>
            <a:bodyPr wrap="none" rtlCol="0">
              <a:spAutoFit/>
            </a:bodyPr>
            <a:lstStyle/>
            <a:p>
              <a:r>
                <a:rPr lang="en-GB" b="1" i="1">
                  <a:solidFill>
                    <a:schemeClr val="accent6">
                      <a:lumMod val="75000"/>
                    </a:schemeClr>
                  </a:solidFill>
                </a:rPr>
                <a:t>Open to SOFF investment today</a:t>
              </a:r>
            </a:p>
          </p:txBody>
        </p:sp>
      </p:grpSp>
      <p:grpSp>
        <p:nvGrpSpPr>
          <p:cNvPr id="10" name="Group 9">
            <a:extLst>
              <a:ext uri="{FF2B5EF4-FFF2-40B4-BE49-F238E27FC236}">
                <a16:creationId xmlns:a16="http://schemas.microsoft.com/office/drawing/2014/main" id="{A3286900-F160-525B-7E80-9C0E522EF23D}"/>
              </a:ext>
            </a:extLst>
          </p:cNvPr>
          <p:cNvGrpSpPr/>
          <p:nvPr/>
        </p:nvGrpSpPr>
        <p:grpSpPr>
          <a:xfrm>
            <a:off x="182196" y="4965312"/>
            <a:ext cx="12009804" cy="1598212"/>
            <a:chOff x="182196" y="5008366"/>
            <a:chExt cx="12009804" cy="1598212"/>
          </a:xfrm>
        </p:grpSpPr>
        <p:sp>
          <p:nvSpPr>
            <p:cNvPr id="5" name="Rounded Rectangle 4">
              <a:extLst>
                <a:ext uri="{FF2B5EF4-FFF2-40B4-BE49-F238E27FC236}">
                  <a16:creationId xmlns:a16="http://schemas.microsoft.com/office/drawing/2014/main" id="{3DA78627-E56C-C49F-DCB0-09E2F3DEB533}"/>
                </a:ext>
              </a:extLst>
            </p:cNvPr>
            <p:cNvSpPr/>
            <p:nvPr/>
          </p:nvSpPr>
          <p:spPr>
            <a:xfrm>
              <a:off x="182196" y="5008366"/>
              <a:ext cx="12009804" cy="1598212"/>
            </a:xfrm>
            <a:prstGeom prst="roundRect">
              <a:avLst/>
            </a:prstGeom>
            <a:noFill/>
            <a:ln w="762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0989F89-5344-CCA4-1D86-E4760C00772F}"/>
                </a:ext>
              </a:extLst>
            </p:cNvPr>
            <p:cNvSpPr txBox="1"/>
            <p:nvPr/>
          </p:nvSpPr>
          <p:spPr>
            <a:xfrm>
              <a:off x="8659338" y="6125889"/>
              <a:ext cx="3528723" cy="369332"/>
            </a:xfrm>
            <a:prstGeom prst="rect">
              <a:avLst/>
            </a:prstGeom>
            <a:noFill/>
          </p:spPr>
          <p:txBody>
            <a:bodyPr wrap="none" rtlCol="0">
              <a:spAutoFit/>
            </a:bodyPr>
            <a:lstStyle/>
            <a:p>
              <a:r>
                <a:rPr lang="en-GB" b="1" i="1">
                  <a:solidFill>
                    <a:schemeClr val="accent3">
                      <a:lumMod val="75000"/>
                    </a:schemeClr>
                  </a:solidFill>
                </a:rPr>
                <a:t>INFCOM-3 </a:t>
              </a:r>
              <a:r>
                <a:rPr lang="en-CH" b="1" i="1">
                  <a:solidFill>
                    <a:schemeClr val="accent3">
                      <a:lumMod val="75000"/>
                    </a:schemeClr>
                  </a:solidFill>
                </a:rPr>
                <a:t>approved</a:t>
              </a:r>
              <a:r>
                <a:rPr lang="en-GB" b="1" i="1">
                  <a:solidFill>
                    <a:schemeClr val="accent3">
                      <a:lumMod val="75000"/>
                    </a:schemeClr>
                  </a:solidFill>
                </a:rPr>
                <a:t> WIGOS Guide</a:t>
              </a:r>
            </a:p>
          </p:txBody>
        </p:sp>
      </p:grpSp>
    </p:spTree>
    <p:extLst>
      <p:ext uri="{BB962C8B-B14F-4D97-AF65-F5344CB8AC3E}">
        <p14:creationId xmlns:p14="http://schemas.microsoft.com/office/powerpoint/2010/main" val="15480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map of the world with different colors of the world&#10;&#10;Description automatically generated">
            <a:extLst>
              <a:ext uri="{FF2B5EF4-FFF2-40B4-BE49-F238E27FC236}">
                <a16:creationId xmlns:a16="http://schemas.microsoft.com/office/drawing/2014/main" id="{F378066C-09B7-E0BF-2B2B-A2319B70B318}"/>
              </a:ext>
            </a:extLst>
          </p:cNvPr>
          <p:cNvPicPr>
            <a:picLocks noGrp="1" noChangeAspect="1"/>
          </p:cNvPicPr>
          <p:nvPr>
            <p:ph idx="1"/>
          </p:nvPr>
        </p:nvPicPr>
        <p:blipFill>
          <a:blip r:embed="rId2"/>
          <a:stretch>
            <a:fillRect/>
          </a:stretch>
        </p:blipFill>
        <p:spPr>
          <a:xfrm>
            <a:off x="104011" y="1086391"/>
            <a:ext cx="5991989" cy="4685218"/>
          </a:xfrm>
        </p:spPr>
      </p:pic>
      <p:pic>
        <p:nvPicPr>
          <p:cNvPr id="11" name="Picture 10" descr="A map of the world&#10;&#10;Description automatically generated">
            <a:extLst>
              <a:ext uri="{FF2B5EF4-FFF2-40B4-BE49-F238E27FC236}">
                <a16:creationId xmlns:a16="http://schemas.microsoft.com/office/drawing/2014/main" id="{40F75197-6048-F612-53DB-E3E59F6FABA8}"/>
              </a:ext>
            </a:extLst>
          </p:cNvPr>
          <p:cNvPicPr>
            <a:picLocks noChangeAspect="1"/>
          </p:cNvPicPr>
          <p:nvPr/>
        </p:nvPicPr>
        <p:blipFill>
          <a:blip r:embed="rId3"/>
          <a:stretch>
            <a:fillRect/>
          </a:stretch>
        </p:blipFill>
        <p:spPr>
          <a:xfrm>
            <a:off x="6013672" y="1086391"/>
            <a:ext cx="6178328" cy="4685218"/>
          </a:xfrm>
          <a:prstGeom prst="rect">
            <a:avLst/>
          </a:prstGeom>
        </p:spPr>
      </p:pic>
      <p:sp>
        <p:nvSpPr>
          <p:cNvPr id="2" name="TextBox 1">
            <a:extLst>
              <a:ext uri="{FF2B5EF4-FFF2-40B4-BE49-F238E27FC236}">
                <a16:creationId xmlns:a16="http://schemas.microsoft.com/office/drawing/2014/main" id="{159CCAA8-1C62-C844-44CA-F30734E57C5A}"/>
              </a:ext>
            </a:extLst>
          </p:cNvPr>
          <p:cNvSpPr txBox="1"/>
          <p:nvPr/>
        </p:nvSpPr>
        <p:spPr>
          <a:xfrm>
            <a:off x="3819728" y="6079330"/>
            <a:ext cx="3264805" cy="369332"/>
          </a:xfrm>
          <a:prstGeom prst="rect">
            <a:avLst/>
          </a:prstGeom>
          <a:noFill/>
        </p:spPr>
        <p:txBody>
          <a:bodyPr wrap="none" rtlCol="0">
            <a:spAutoFit/>
          </a:bodyPr>
          <a:lstStyle/>
          <a:p>
            <a:r>
              <a:rPr lang="fr-FR">
                <a:hlinkClick r:id="rId4"/>
              </a:rPr>
              <a:t>GBON compliance app (wmo.int)</a:t>
            </a:r>
            <a:endParaRPr lang="en-CH"/>
          </a:p>
        </p:txBody>
      </p:sp>
      <p:sp>
        <p:nvSpPr>
          <p:cNvPr id="3" name="TextBox 2">
            <a:extLst>
              <a:ext uri="{FF2B5EF4-FFF2-40B4-BE49-F238E27FC236}">
                <a16:creationId xmlns:a16="http://schemas.microsoft.com/office/drawing/2014/main" id="{9CAEE370-8861-792F-7938-936C0A21234D}"/>
              </a:ext>
            </a:extLst>
          </p:cNvPr>
          <p:cNvSpPr txBox="1"/>
          <p:nvPr/>
        </p:nvSpPr>
        <p:spPr>
          <a:xfrm>
            <a:off x="3819728" y="103980"/>
            <a:ext cx="4359623" cy="400110"/>
          </a:xfrm>
          <a:prstGeom prst="rect">
            <a:avLst/>
          </a:prstGeom>
          <a:noFill/>
        </p:spPr>
        <p:txBody>
          <a:bodyPr wrap="square" rtlCol="0">
            <a:spAutoFit/>
          </a:bodyPr>
          <a:lstStyle/>
          <a:p>
            <a:r>
              <a:rPr lang="en-CH" b="1">
                <a:latin typeface="Open Sans" panose="020B0606030504020204" pitchFamily="34" charset="0"/>
                <a:ea typeface="Open Sans" panose="020B0606030504020204" pitchFamily="34" charset="0"/>
                <a:cs typeface="Open Sans" panose="020B0606030504020204" pitchFamily="34" charset="0"/>
              </a:rPr>
              <a:t>GBON Compliance in Q2 2024 </a:t>
            </a:r>
            <a:endParaRPr lang="en-GB"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1990102"/>
      </p:ext>
    </p:extLst>
  </p:cSld>
  <p:clrMapOvr>
    <a:masterClrMapping/>
  </p:clrMapOvr>
</p:sld>
</file>

<file path=ppt/theme/theme1.xml><?xml version="1.0" encoding="utf-8"?>
<a:theme xmlns:a="http://schemas.openxmlformats.org/drawingml/2006/main" name="SOFF Theme">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Governance Presentations" id="{D5BD96A4-98F5-7944-89EA-F6EC390A487C}" vid="{20E4FD23-55F2-7345-A239-ECB16D13A741}"/>
    </a:ext>
  </a:extLst>
</a:theme>
</file>

<file path=ppt/theme/theme2.xml><?xml version="1.0" encoding="utf-8"?>
<a:theme xmlns:a="http://schemas.openxmlformats.org/drawingml/2006/main" name="SOFF Theme_with logo">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Governance Presentations" id="{D5BD96A4-98F5-7944-89EA-F6EC390A487C}" vid="{7D4C105A-60E2-294A-BE7B-9FA00FA0AF4E}"/>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79bf0f-1d7e-438f-afa5-6ebf1e20f9b8">
      <Terms xmlns="http://schemas.microsoft.com/office/infopath/2007/PartnerControls"/>
    </lcf76f155ced4ddcb4097134ff3c332f>
    <TaxCatchAll xmlns="ce21bc6c-711a-4065-a01c-a8f0e29e3ad8" xsi:nil="true"/>
    <SharedWithUsers xmlns="ce21bc6c-711a-4065-a01c-a8f0e29e3ad8">
      <UserInfo>
        <DisplayName>Markus Repnik</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9823A016FD074E9D3E96B89764B2FD" ma:contentTypeVersion="15" ma:contentTypeDescription="Create a new document." ma:contentTypeScope="" ma:versionID="73481bc9a772306d792cd92fec40c4a6">
  <xsd:schema xmlns:xsd="http://www.w3.org/2001/XMLSchema" xmlns:xs="http://www.w3.org/2001/XMLSchema" xmlns:p="http://schemas.microsoft.com/office/2006/metadata/properties" xmlns:ns2="ce21bc6c-711a-4065-a01c-a8f0e29e3ad8" xmlns:ns3="3679bf0f-1d7e-438f-afa5-6ebf1e20f9b8" targetNamespace="http://schemas.microsoft.com/office/2006/metadata/properties" ma:root="true" ma:fieldsID="e880417870bd75b27e72c8ecd7c97a7c" ns2:_="" ns3:_="">
    <xsd:import namespace="ce21bc6c-711a-4065-a01c-a8f0e29e3ad8"/>
    <xsd:import namespace="3679bf0f-1d7e-438f-afa5-6ebf1e20f9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1bc6c-711a-4065-a01c-a8f0e29e3a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bfad94c-b911-4263-a13f-4da6b01693b2}" ma:internalName="TaxCatchAll" ma:showField="CatchAllData" ma:web="ce21bc6c-711a-4065-a01c-a8f0e29e3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79bf0f-1d7e-438f-afa5-6ebf1e20f9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4AF0D-51B8-4E7D-9835-E76462B64727}">
  <ds:schemaRefs>
    <ds:schemaRef ds:uri="http://schemas.microsoft.com/sharepoint/v3/contenttype/forms"/>
  </ds:schemaRefs>
</ds:datastoreItem>
</file>

<file path=customXml/itemProps2.xml><?xml version="1.0" encoding="utf-8"?>
<ds:datastoreItem xmlns:ds="http://schemas.openxmlformats.org/officeDocument/2006/customXml" ds:itemID="{1ACB90B6-CD3E-4A22-A3EC-76AC5BA6E226}">
  <ds:schemaRefs>
    <ds:schemaRef ds:uri="3679bf0f-1d7e-438f-afa5-6ebf1e20f9b8"/>
    <ds:schemaRef ds:uri="ce21bc6c-711a-4065-a01c-a8f0e29e3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A0B345-1F2A-4851-AB4B-3FC01EC493D7}">
  <ds:schemaRefs>
    <ds:schemaRef ds:uri="3679bf0f-1d7e-438f-afa5-6ebf1e20f9b8"/>
    <ds:schemaRef ds:uri="ce21bc6c-711a-4065-a01c-a8f0e29e3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PowerPoint_Template_Governance Presentations</Template>
  <TotalTime>0</TotalTime>
  <Words>2278</Words>
  <Application>Microsoft Macintosh PowerPoint</Application>
  <PresentationFormat>Widescreen</PresentationFormat>
  <Paragraphs>670</Paragraphs>
  <Slides>28</Slides>
  <Notes>9</Notes>
  <HiddenSlides>7</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Avenir Book</vt:lpstr>
      <vt:lpstr>Calibri</vt:lpstr>
      <vt:lpstr>Helvetica Neue</vt:lpstr>
      <vt:lpstr>Open Sans</vt:lpstr>
      <vt:lpstr>OpenSans</vt:lpstr>
      <vt:lpstr>Segoe UI</vt:lpstr>
      <vt:lpstr>Symbol</vt:lpstr>
      <vt:lpstr>SOFF Theme</vt:lpstr>
      <vt:lpstr>SOFF Theme_with logo</vt:lpstr>
      <vt:lpstr>Closing the Basic Weather and Climate Data Gaps in Africa for Effective Adaptation in Africa  Session 1: Setting the scene</vt:lpstr>
      <vt:lpstr>What is SOFF?</vt:lpstr>
      <vt:lpstr>The Systematic Observations Financing Facility – SOFF </vt:lpstr>
      <vt:lpstr>GBON – An International agreement on the mandatory basic weather and climate observations </vt:lpstr>
      <vt:lpstr>Major observation gaps in developing countries</vt:lpstr>
      <vt:lpstr>WMO’s  Global Basic Observing Network  GBON </vt:lpstr>
      <vt:lpstr>PowerPoint Presentation</vt:lpstr>
      <vt:lpstr>PowerPoint Presentation</vt:lpstr>
      <vt:lpstr>PowerPoint Presentation</vt:lpstr>
      <vt:lpstr>PowerPoint Presentation</vt:lpstr>
      <vt:lpstr>PowerPoint Presentation</vt:lpstr>
      <vt:lpstr>Horizontal resolution: methods of calculation</vt:lpstr>
      <vt:lpstr>Africa: Global GBON Gap Analysis, June 2023</vt:lpstr>
      <vt:lpstr>Africa: Global GBON Gap Analysis, June 2023</vt:lpstr>
      <vt:lpstr>Africa: Global GBON Gap Analysis, June 2023</vt:lpstr>
      <vt:lpstr>The importance of observations</vt:lpstr>
      <vt:lpstr>Closing the basic weather and climate data gap is foundational to the climate services value chain</vt:lpstr>
      <vt:lpstr>Closing the basic weather and climate data gaps is essential – IPCC</vt:lpstr>
      <vt:lpstr>Closing the basic weather and climate data gaps is essential – economic importance</vt:lpstr>
      <vt:lpstr>Why are there major weather and climate data gaps despite substantial investments? </vt:lpstr>
      <vt:lpstr>PowerPoint Presentation</vt:lpstr>
      <vt:lpstr>SOFF – bringing together multiple partners under one roof</vt:lpstr>
      <vt:lpstr>SOFF Phases of support</vt:lpstr>
      <vt:lpstr>SOFF phases of support</vt:lpstr>
      <vt:lpstr>PowerPoint Presentation</vt:lpstr>
      <vt:lpstr>PowerPoint Presentation</vt:lpstr>
      <vt:lpstr>SOFF Regional Implementation</vt:lpstr>
      <vt:lpstr>SOFF implementation progress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Tshering Lhamo</dc:creator>
  <cp:lastModifiedBy>Albert Fischer</cp:lastModifiedBy>
  <cp:revision>1</cp:revision>
  <dcterms:created xsi:type="dcterms:W3CDTF">2024-07-23T11:46:03Z</dcterms:created>
  <dcterms:modified xsi:type="dcterms:W3CDTF">2024-09-12T11:32:16Z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0x010100F69823A016FD074E9D3E96B89764B2FD</vt:lpwstr>
  </property>
  <property fmtid="{D5CDD505-2E9C-101B-9397-08002B2CF9AE}" pid="3" name="MediaServiceImageTags">
    <vt:lpwstr/>
  </property>
</Properties>
</file>