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  <p:sldMasterId id="2147483847" r:id="rId5"/>
    <p:sldMasterId id="2147483859" r:id="rId6"/>
  </p:sldMasterIdLst>
  <p:notesMasterIdLst>
    <p:notesMasterId r:id="rId21"/>
  </p:notesMasterIdLst>
  <p:handoutMasterIdLst>
    <p:handoutMasterId r:id="rId22"/>
  </p:handoutMasterIdLst>
  <p:sldIdLst>
    <p:sldId id="256" r:id="rId7"/>
    <p:sldId id="1590" r:id="rId8"/>
    <p:sldId id="1604" r:id="rId9"/>
    <p:sldId id="1595" r:id="rId10"/>
    <p:sldId id="1605" r:id="rId11"/>
    <p:sldId id="1606" r:id="rId12"/>
    <p:sldId id="1600" r:id="rId13"/>
    <p:sldId id="1603" r:id="rId14"/>
    <p:sldId id="1598" r:id="rId15"/>
    <p:sldId id="1599" r:id="rId16"/>
    <p:sldId id="1601" r:id="rId17"/>
    <p:sldId id="1607" r:id="rId18"/>
    <p:sldId id="1608" r:id="rId19"/>
    <p:sldId id="1609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07B79-4A38-254B-C47F-49EB1AAD4732}" name="Minna Huuskonen" initials="MH" userId="S::mhuuskonen@wmo.int::e45f599d-5da4-421e-9a0e-f978c5aaf94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xmlns="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xmlns="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xmlns="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xmlns="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5980"/>
    <a:srgbClr val="FF6600"/>
    <a:srgbClr val="3AA1CE"/>
    <a:srgbClr val="333233"/>
    <a:srgbClr val="018C85"/>
    <a:srgbClr val="1C3454"/>
    <a:srgbClr val="008880"/>
    <a:srgbClr val="D9D9D9"/>
    <a:srgbClr val="4FBAE5"/>
    <a:srgbClr val="0B3D5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12B535-810F-4698-A7BD-E3BC290F12AD}" v="2" dt="2024-09-18T16:20:52.5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na Odianose" userId="e2a57ffd-d57e-4e6f-8568-85cf64780dc7" providerId="ADAL" clId="{5CCCA4BE-BB2E-40B9-98B5-B54EB285A6E3}"/>
    <pc:docChg chg="undo custSel addSld delSld modSld">
      <pc:chgData name="Serena Odianose" userId="e2a57ffd-d57e-4e6f-8568-85cf64780dc7" providerId="ADAL" clId="{5CCCA4BE-BB2E-40B9-98B5-B54EB285A6E3}" dt="2024-09-09T12:01:44.149" v="291" actId="47"/>
      <pc:docMkLst>
        <pc:docMk/>
      </pc:docMkLst>
      <pc:sldChg chg="addSp delSp modSp mod">
        <pc:chgData name="Serena Odianose" userId="e2a57ffd-d57e-4e6f-8568-85cf64780dc7" providerId="ADAL" clId="{5CCCA4BE-BB2E-40B9-98B5-B54EB285A6E3}" dt="2024-09-05T15:24:25.853" v="289"/>
        <pc:sldMkLst>
          <pc:docMk/>
          <pc:sldMk cId="281851875" sldId="256"/>
        </pc:sldMkLst>
        <pc:spChg chg="mod">
          <ac:chgData name="Serena Odianose" userId="e2a57ffd-d57e-4e6f-8568-85cf64780dc7" providerId="ADAL" clId="{5CCCA4BE-BB2E-40B9-98B5-B54EB285A6E3}" dt="2024-09-05T15:22:26.135" v="287" actId="20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Serena Odianose" userId="e2a57ffd-d57e-4e6f-8568-85cf64780dc7" providerId="ADAL" clId="{5CCCA4BE-BB2E-40B9-98B5-B54EB285A6E3}" dt="2024-09-05T11:19:21.633" v="197" actId="404"/>
          <ac:spMkLst>
            <pc:docMk/>
            <pc:sldMk cId="281851875" sldId="256"/>
            <ac:spMk id="5" creationId="{B49BAE2B-008E-72FB-BC7A-C3349764869C}"/>
          </ac:spMkLst>
        </pc:spChg>
        <pc:picChg chg="add mod">
          <ac:chgData name="Serena Odianose" userId="e2a57ffd-d57e-4e6f-8568-85cf64780dc7" providerId="ADAL" clId="{5CCCA4BE-BB2E-40B9-98B5-B54EB285A6E3}" dt="2024-09-05T15:24:25.853" v="289"/>
          <ac:picMkLst>
            <pc:docMk/>
            <pc:sldMk cId="281851875" sldId="256"/>
            <ac:picMk id="3" creationId="{52BEB6CF-3649-A487-ACB7-1DAE3560C8F6}"/>
          </ac:picMkLst>
        </pc:picChg>
        <pc:picChg chg="add del mod">
          <ac:chgData name="Serena Odianose" userId="e2a57ffd-d57e-4e6f-8568-85cf64780dc7" providerId="ADAL" clId="{5CCCA4BE-BB2E-40B9-98B5-B54EB285A6E3}" dt="2024-09-05T11:16:28.075" v="184" actId="478"/>
          <ac:picMkLst>
            <pc:docMk/>
            <pc:sldMk cId="281851875" sldId="256"/>
            <ac:picMk id="4" creationId="{0AC57E36-FC21-7A95-88C0-F9EE4DE748C2}"/>
          </ac:picMkLst>
        </pc:picChg>
        <pc:picChg chg="add del mod">
          <ac:chgData name="Serena Odianose" userId="e2a57ffd-d57e-4e6f-8568-85cf64780dc7" providerId="ADAL" clId="{5CCCA4BE-BB2E-40B9-98B5-B54EB285A6E3}" dt="2024-09-05T11:17:57.422" v="189" actId="478"/>
          <ac:picMkLst>
            <pc:docMk/>
            <pc:sldMk cId="281851875" sldId="256"/>
            <ac:picMk id="9" creationId="{7614739A-BE9E-A290-6E86-8A247C9D739A}"/>
          </ac:picMkLst>
        </pc:picChg>
        <pc:picChg chg="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" creationId="{3597C2DC-C8FF-D04C-AEF5-6B1BB4BCAC80}"/>
          </ac:picMkLst>
        </pc:picChg>
        <pc:picChg chg="add del">
          <ac:chgData name="Serena Odianose" userId="e2a57ffd-d57e-4e6f-8568-85cf64780dc7" providerId="ADAL" clId="{5CCCA4BE-BB2E-40B9-98B5-B54EB285A6E3}" dt="2024-09-05T11:15:38.322" v="177" actId="478"/>
          <ac:picMkLst>
            <pc:docMk/>
            <pc:sldMk cId="281851875" sldId="256"/>
            <ac:picMk id="1026" creationId="{81CAE134-36BC-1E30-BB25-52CE88196C16}"/>
          </ac:picMkLst>
        </pc:picChg>
        <pc:picChg chg="add del mod">
          <ac:chgData name="Serena Odianose" userId="e2a57ffd-d57e-4e6f-8568-85cf64780dc7" providerId="ADAL" clId="{5CCCA4BE-BB2E-40B9-98B5-B54EB285A6E3}" dt="2024-09-05T15:24:25.487" v="288" actId="478"/>
          <ac:picMkLst>
            <pc:docMk/>
            <pc:sldMk cId="281851875" sldId="256"/>
            <ac:picMk id="1028" creationId="{4471F75D-63E6-7262-5576-D9F2C25B87EB}"/>
          </ac:picMkLst>
        </pc:picChg>
        <pc:cxnChg chg="del mod">
          <ac:chgData name="Serena Odianose" userId="e2a57ffd-d57e-4e6f-8568-85cf64780dc7" providerId="ADAL" clId="{5CCCA4BE-BB2E-40B9-98B5-B54EB285A6E3}" dt="2024-09-05T11:16:18.188" v="179" actId="478"/>
          <ac:cxnSpMkLst>
            <pc:docMk/>
            <pc:sldMk cId="281851875" sldId="256"/>
            <ac:cxnSpMk id="6" creationId="{01613DAA-5F2F-FDF0-8180-C328E094E81D}"/>
          </ac:cxnSpMkLst>
        </pc:cxnChg>
      </pc:sldChg>
      <pc:sldChg chg="modSp mod modTransition">
        <pc:chgData name="Serena Odianose" userId="e2a57ffd-d57e-4e6f-8568-85cf64780dc7" providerId="ADAL" clId="{5CCCA4BE-BB2E-40B9-98B5-B54EB285A6E3}" dt="2024-09-05T13:27:19.838" v="231"/>
        <pc:sldMkLst>
          <pc:docMk/>
          <pc:sldMk cId="2852177521" sldId="1590"/>
        </pc:sldMkLst>
        <pc:spChg chg="mod">
          <ac:chgData name="Serena Odianose" userId="e2a57ffd-d57e-4e6f-8568-85cf64780dc7" providerId="ADAL" clId="{5CCCA4BE-BB2E-40B9-98B5-B54EB285A6E3}" dt="2024-09-05T11:07:38.125" v="139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03.747" v="251"/>
        <pc:sldMkLst>
          <pc:docMk/>
          <pc:sldMk cId="326596936" sldId="1595"/>
        </pc:sldMkLst>
        <pc:spChg chg="mod">
          <ac:chgData name="Serena Odianose" userId="e2a57ffd-d57e-4e6f-8568-85cf64780dc7" providerId="ADAL" clId="{5CCCA4BE-BB2E-40B9-98B5-B54EB285A6E3}" dt="2024-09-05T11:06:18.047" v="91" actId="20577"/>
          <ac:spMkLst>
            <pc:docMk/>
            <pc:sldMk cId="326596936" sldId="1595"/>
            <ac:spMk id="2" creationId="{B81D94E8-0B95-8250-B202-635C4224E2E3}"/>
          </ac:spMkLst>
        </pc:spChg>
        <pc:spChg chg="del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3" creationId="{D0A2542C-6EF3-FDD4-6503-CBDB57B172D0}"/>
          </ac:spMkLst>
        </pc:spChg>
        <pc:spChg chg="add mod">
          <ac:chgData name="Serena Odianose" userId="e2a57ffd-d57e-4e6f-8568-85cf64780dc7" providerId="ADAL" clId="{5CCCA4BE-BB2E-40B9-98B5-B54EB285A6E3}" dt="2024-09-05T11:06:47.022" v="94" actId="478"/>
          <ac:spMkLst>
            <pc:docMk/>
            <pc:sldMk cId="326596936" sldId="1595"/>
            <ac:spMk id="5" creationId="{DD2A889F-35D1-38B2-DDFA-13D756985D31}"/>
          </ac:spMkLst>
        </pc:spChg>
      </pc:sldChg>
      <pc:sldChg chg="addSp delSp modSp mod modTransition">
        <pc:chgData name="Serena Odianose" userId="e2a57ffd-d57e-4e6f-8568-85cf64780dc7" providerId="ADAL" clId="{5CCCA4BE-BB2E-40B9-98B5-B54EB285A6E3}" dt="2024-09-05T13:29:30.841" v="285"/>
        <pc:sldMkLst>
          <pc:docMk/>
          <pc:sldMk cId="2868513973" sldId="1596"/>
        </pc:sldMkLst>
        <pc:spChg chg="add del mod">
          <ac:chgData name="Serena Odianose" userId="e2a57ffd-d57e-4e6f-8568-85cf64780dc7" providerId="ADAL" clId="{5CCCA4BE-BB2E-40B9-98B5-B54EB285A6E3}" dt="2024-09-05T11:07:13.078" v="102" actId="20577"/>
          <ac:spMkLst>
            <pc:docMk/>
            <pc:sldMk cId="2868513973" sldId="1596"/>
            <ac:spMk id="2" creationId="{B81D94E8-0B95-8250-B202-635C4224E2E3}"/>
          </ac:spMkLst>
        </pc:spChg>
        <pc:spChg chg="del">
          <ac:chgData name="Serena Odianose" userId="e2a57ffd-d57e-4e6f-8568-85cf64780dc7" providerId="ADAL" clId="{5CCCA4BE-BB2E-40B9-98B5-B54EB285A6E3}" dt="2024-09-05T11:07:17.082" v="103" actId="478"/>
          <ac:spMkLst>
            <pc:docMk/>
            <pc:sldMk cId="2868513973" sldId="1596"/>
            <ac:spMk id="3" creationId="{D0A2542C-6EF3-FDD4-6503-CBDB57B172D0}"/>
          </ac:spMkLst>
        </pc:spChg>
        <pc:spChg chg="add del mod">
          <ac:chgData name="Serena Odianose" userId="e2a57ffd-d57e-4e6f-8568-85cf64780dc7" providerId="ADAL" clId="{5CCCA4BE-BB2E-40B9-98B5-B54EB285A6E3}" dt="2024-09-05T11:06:55.926" v="96" actId="478"/>
          <ac:spMkLst>
            <pc:docMk/>
            <pc:sldMk cId="2868513973" sldId="1596"/>
            <ac:spMk id="7" creationId="{87B814EF-7BB1-06AD-0CDF-6931AE6CCDBF}"/>
          </ac:spMkLst>
        </pc:spChg>
        <pc:spChg chg="add del mod">
          <ac:chgData name="Serena Odianose" userId="e2a57ffd-d57e-4e6f-8568-85cf64780dc7" providerId="ADAL" clId="{5CCCA4BE-BB2E-40B9-98B5-B54EB285A6E3}" dt="2024-09-05T11:07:18.965" v="104" actId="478"/>
          <ac:spMkLst>
            <pc:docMk/>
            <pc:sldMk cId="2868513973" sldId="1596"/>
            <ac:spMk id="9" creationId="{CC959D69-DDEB-B21C-AF23-6E801F2EE318}"/>
          </ac:spMkLst>
        </pc:spChg>
        <pc:graphicFrameChg chg="del">
          <ac:chgData name="Serena Odianose" userId="e2a57ffd-d57e-4e6f-8568-85cf64780dc7" providerId="ADAL" clId="{5CCCA4BE-BB2E-40B9-98B5-B54EB285A6E3}" dt="2024-09-05T11:07:22.184" v="106" actId="478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del">
          <ac:chgData name="Serena Odianose" userId="e2a57ffd-d57e-4e6f-8568-85cf64780dc7" providerId="ADAL" clId="{5CCCA4BE-BB2E-40B9-98B5-B54EB285A6E3}" dt="2024-09-05T11:07:20.079" v="105" actId="478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  <pc:sldChg chg="modSp mod modTransition">
        <pc:chgData name="Serena Odianose" userId="e2a57ffd-d57e-4e6f-8568-85cf64780dc7" providerId="ADAL" clId="{5CCCA4BE-BB2E-40B9-98B5-B54EB285A6E3}" dt="2024-09-05T13:29:26.626" v="282"/>
        <pc:sldMkLst>
          <pc:docMk/>
          <pc:sldMk cId="1234890621" sldId="1597"/>
        </pc:sldMkLst>
        <pc:spChg chg="mod">
          <ac:chgData name="Serena Odianose" userId="e2a57ffd-d57e-4e6f-8568-85cf64780dc7" providerId="ADAL" clId="{5CCCA4BE-BB2E-40B9-98B5-B54EB285A6E3}" dt="2024-09-05T11:07:46.662" v="172" actId="20577"/>
          <ac:spMkLst>
            <pc:docMk/>
            <pc:sldMk cId="1234890621" sldId="1597"/>
            <ac:spMk id="2" creationId="{B81D94E8-0B95-8250-B202-635C4224E2E3}"/>
          </ac:spMkLst>
        </pc:spChg>
      </pc:sldChg>
      <pc:sldChg chg="new del">
        <pc:chgData name="Serena Odianose" userId="e2a57ffd-d57e-4e6f-8568-85cf64780dc7" providerId="ADAL" clId="{5CCCA4BE-BB2E-40B9-98B5-B54EB285A6E3}" dt="2024-09-09T12:01:44.149" v="291" actId="47"/>
        <pc:sldMkLst>
          <pc:docMk/>
          <pc:sldMk cId="243255290" sldId="1598"/>
        </pc:sldMkLst>
      </pc:sldChg>
    </pc:docChg>
  </pc:docChgLst>
  <pc:docChgLst>
    <pc:chgData name="Tshering Lhamo" userId="6010c263-cd21-4be1-a3d3-47f95daf464b" providerId="ADAL" clId="{B812B535-810F-4698-A7BD-E3BC290F12AD}"/>
    <pc:docChg chg="undo custSel modSld">
      <pc:chgData name="Tshering Lhamo" userId="6010c263-cd21-4be1-a3d3-47f95daf464b" providerId="ADAL" clId="{B812B535-810F-4698-A7BD-E3BC290F12AD}" dt="2024-09-18T16:22:07.105" v="39" actId="20577"/>
      <pc:docMkLst>
        <pc:docMk/>
      </pc:docMkLst>
      <pc:sldChg chg="addSp delSp modSp mod">
        <pc:chgData name="Tshering Lhamo" userId="6010c263-cd21-4be1-a3d3-47f95daf464b" providerId="ADAL" clId="{B812B535-810F-4698-A7BD-E3BC290F12AD}" dt="2024-09-18T16:22:07.105" v="39" actId="20577"/>
        <pc:sldMkLst>
          <pc:docMk/>
          <pc:sldMk cId="281851875" sldId="256"/>
        </pc:sldMkLst>
        <pc:spChg chg="mod">
          <ac:chgData name="Tshering Lhamo" userId="6010c263-cd21-4be1-a3d3-47f95daf464b" providerId="ADAL" clId="{B812B535-810F-4698-A7BD-E3BC290F12AD}" dt="2024-09-18T16:22:07.105" v="39" actId="2057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Tshering Lhamo" userId="6010c263-cd21-4be1-a3d3-47f95daf464b" providerId="ADAL" clId="{B812B535-810F-4698-A7BD-E3BC290F12AD}" dt="2024-09-18T16:21:14.722" v="17" actId="20577"/>
          <ac:spMkLst>
            <pc:docMk/>
            <pc:sldMk cId="281851875" sldId="256"/>
            <ac:spMk id="5" creationId="{B49BAE2B-008E-72FB-BC7A-C3349764869C}"/>
          </ac:spMkLst>
        </pc:spChg>
        <pc:picChg chg="del">
          <ac:chgData name="Tshering Lhamo" userId="6010c263-cd21-4be1-a3d3-47f95daf464b" providerId="ADAL" clId="{B812B535-810F-4698-A7BD-E3BC290F12AD}" dt="2024-09-18T16:20:24.138" v="0" actId="478"/>
          <ac:picMkLst>
            <pc:docMk/>
            <pc:sldMk cId="281851875" sldId="256"/>
            <ac:picMk id="3" creationId="{52BEB6CF-3649-A487-ACB7-1DAE3560C8F6}"/>
          </ac:picMkLst>
        </pc:picChg>
        <pc:picChg chg="add mod">
          <ac:chgData name="Tshering Lhamo" userId="6010c263-cd21-4be1-a3d3-47f95daf464b" providerId="ADAL" clId="{B812B535-810F-4698-A7BD-E3BC290F12AD}" dt="2024-09-18T16:21:08.076" v="9" actId="1076"/>
          <ac:picMkLst>
            <pc:docMk/>
            <pc:sldMk cId="281851875" sldId="256"/>
            <ac:picMk id="6" creationId="{FA684CBC-7147-917E-3ED3-B0D6EB86D10B}"/>
          </ac:picMkLst>
        </pc:picChg>
      </pc:sldChg>
    </pc:docChg>
  </pc:docChgLst>
  <pc:docChgLst>
    <pc:chgData name="Rebecca Nambooze" userId="S::rnambooze@wmo.int::d92ea497-5a98-45cb-a0b5-28c7eef078cd" providerId="AD" clId="Web-{230C7832-F16A-9F61-E0BF-9B1C99EDE1B9}"/>
    <pc:docChg chg="modSld">
      <pc:chgData name="Rebecca Nambooze" userId="S::rnambooze@wmo.int::d92ea497-5a98-45cb-a0b5-28c7eef078cd" providerId="AD" clId="Web-{230C7832-F16A-9F61-E0BF-9B1C99EDE1B9}" dt="2024-08-21T13:23:51.215" v="1" actId="1076"/>
      <pc:docMkLst>
        <pc:docMk/>
      </pc:docMkLst>
      <pc:sldChg chg="modSp">
        <pc:chgData name="Rebecca Nambooze" userId="S::rnambooze@wmo.int::d92ea497-5a98-45cb-a0b5-28c7eef078cd" providerId="AD" clId="Web-{230C7832-F16A-9F61-E0BF-9B1C99EDE1B9}" dt="2024-08-21T13:23:51.215" v="1" actId="1076"/>
        <pc:sldMkLst>
          <pc:docMk/>
          <pc:sldMk cId="2868513973" sldId="1596"/>
        </pc:sldMkLst>
        <pc:graphicFrameChg chg="mod">
          <ac:chgData name="Rebecca Nambooze" userId="S::rnambooze@wmo.int::d92ea497-5a98-45cb-a0b5-28c7eef078cd" providerId="AD" clId="Web-{230C7832-F16A-9F61-E0BF-9B1C99EDE1B9}" dt="2024-08-21T13:23:51.215" v="1" actId="1076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mod">
          <ac:chgData name="Rebecca Nambooze" userId="S::rnambooze@wmo.int::d92ea497-5a98-45cb-a0b5-28c7eef078cd" providerId="AD" clId="Web-{230C7832-F16A-9F61-E0BF-9B1C99EDE1B9}" dt="2024-08-21T13:23:44.449" v="0" actId="1076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</pc:docChg>
  </pc:docChgLst>
  <pc:docChgLst>
    <pc:chgData name="Zarifou Djibril" userId="bd10e8ed-42cc-4faf-b727-e0018f637855" providerId="ADAL" clId="{91FEBBF3-F5CF-460B-9DDC-ADEB0B758EB2}"/>
    <pc:docChg chg="modSld">
      <pc:chgData name="Zarifou Djibril" userId="bd10e8ed-42cc-4faf-b727-e0018f637855" providerId="ADAL" clId="{91FEBBF3-F5CF-460B-9DDC-ADEB0B758EB2}" dt="2024-09-05T12:22:36.940" v="29"/>
      <pc:docMkLst>
        <pc:docMk/>
      </pc:docMkLst>
      <pc:sldChg chg="modTransition">
        <pc:chgData name="Zarifou Djibril" userId="bd10e8ed-42cc-4faf-b727-e0018f637855" providerId="ADAL" clId="{91FEBBF3-F5CF-460B-9DDC-ADEB0B758EB2}" dt="2024-09-05T12:16:17.275" v="14"/>
        <pc:sldMkLst>
          <pc:docMk/>
          <pc:sldMk cId="281851875" sldId="256"/>
        </pc:sldMkLst>
      </pc:sldChg>
      <pc:sldChg chg="modTransition">
        <pc:chgData name="Zarifou Djibril" userId="bd10e8ed-42cc-4faf-b727-e0018f637855" providerId="ADAL" clId="{91FEBBF3-F5CF-460B-9DDC-ADEB0B758EB2}" dt="2024-09-05T12:22:22.942" v="27"/>
        <pc:sldMkLst>
          <pc:docMk/>
          <pc:sldMk cId="2852177521" sldId="1590"/>
        </pc:sldMkLst>
      </pc:sldChg>
      <pc:sldChg chg="modTransition">
        <pc:chgData name="Zarifou Djibril" userId="bd10e8ed-42cc-4faf-b727-e0018f637855" providerId="ADAL" clId="{91FEBBF3-F5CF-460B-9DDC-ADEB0B758EB2}" dt="2024-09-05T12:22:36.940" v="29"/>
        <pc:sldMkLst>
          <pc:docMk/>
          <pc:sldMk cId="326596936" sldId="1595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2868513973" sldId="1596"/>
        </pc:sldMkLst>
      </pc:sldChg>
      <pc:sldChg chg="modTransition">
        <pc:chgData name="Zarifou Djibril" userId="bd10e8ed-42cc-4faf-b727-e0018f637855" providerId="ADAL" clId="{91FEBBF3-F5CF-460B-9DDC-ADEB0B758EB2}" dt="2024-09-05T12:21:50.532" v="25"/>
        <pc:sldMkLst>
          <pc:docMk/>
          <pc:sldMk cId="1234890621" sldId="15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35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xmlns="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xmlns="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90" y="1913157"/>
            <a:ext cx="7963967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7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A00462E-3957-FF52-2E7C-49128711355A}"/>
              </a:ext>
            </a:extLst>
          </p:cNvPr>
          <p:cNvCxnSpPr/>
          <p:nvPr userDrawn="1"/>
        </p:nvCxnSpPr>
        <p:spPr>
          <a:xfrm>
            <a:off x="667916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067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Grafik 9">
            <a:extLst>
              <a:ext uri="{FF2B5EF4-FFF2-40B4-BE49-F238E27FC236}">
                <a16:creationId xmlns:a16="http://schemas.microsoft.com/office/drawing/2014/main" xmlns="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00462E-3957-FF52-2E7C-49128711355A}"/>
              </a:ext>
            </a:extLst>
          </p:cNvPr>
          <p:cNvCxnSpPr/>
          <p:nvPr userDrawn="1"/>
        </p:nvCxnSpPr>
        <p:spPr>
          <a:xfrm>
            <a:off x="667916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245365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3" name="Grafik 9">
            <a:extLst>
              <a:ext uri="{FF2B5EF4-FFF2-40B4-BE49-F238E27FC236}">
                <a16:creationId xmlns:a16="http://schemas.microsoft.com/office/drawing/2014/main" xmlns="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A00462E-3957-FF52-2E7C-49128711355A}"/>
              </a:ext>
            </a:extLst>
          </p:cNvPr>
          <p:cNvCxnSpPr/>
          <p:nvPr userDrawn="1"/>
        </p:nvCxnSpPr>
        <p:spPr>
          <a:xfrm>
            <a:off x="667916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42380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95953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36719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81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2816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xmlns="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xmlns="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90" y="1913157"/>
            <a:ext cx="7963967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7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A00462E-3957-FF52-2E7C-49128711355A}"/>
              </a:ext>
            </a:extLst>
          </p:cNvPr>
          <p:cNvCxnSpPr/>
          <p:nvPr userDrawn="1"/>
        </p:nvCxnSpPr>
        <p:spPr>
          <a:xfrm>
            <a:off x="667916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6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90181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3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589" y="387353"/>
            <a:ext cx="2751455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76" r:id="rId8"/>
    <p:sldLayoutId id="2147483678" r:id="rId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589" y="387353"/>
            <a:ext cx="2751455" cy="982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C5F35E-5980-884E-B4FE-F65E21B09210}" type="datetimeFigureOut">
              <a:rPr lang="en-GB" smtClean="0"/>
              <a:pPr/>
              <a:t>22/09/2024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5589" y="387353"/>
            <a:ext cx="2751455" cy="982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57ACB5-6892-A143-A4B1-E4A0CC5B1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91" y="2322247"/>
            <a:ext cx="8999671" cy="2910178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112A42"/>
                </a:solidFill>
              </a:rPr>
              <a:t>Closing the Basic Weather and Climate </a:t>
            </a:r>
            <a:br>
              <a:rPr lang="en-US" sz="3200" b="1" dirty="0">
                <a:solidFill>
                  <a:srgbClr val="112A42"/>
                </a:solidFill>
              </a:rPr>
            </a:br>
            <a:r>
              <a:rPr lang="en-US" sz="3200" b="1" dirty="0">
                <a:solidFill>
                  <a:srgbClr val="112A42"/>
                </a:solidFill>
              </a:rPr>
              <a:t>Data Gaps in </a:t>
            </a:r>
            <a:r>
              <a:rPr lang="x-none" sz="3200" b="1" dirty="0">
                <a:solidFill>
                  <a:srgbClr val="112A42"/>
                </a:solidFill>
              </a:rPr>
              <a:t>South Asia: </a:t>
            </a:r>
            <a:r>
              <a:rPr lang="en-US" sz="3200" b="1" dirty="0">
                <a:solidFill>
                  <a:srgbClr val="112A42"/>
                </a:solidFill>
              </a:rPr>
              <a:t>Advancing SOFF implementation and creating synergies</a:t>
            </a:r>
            <a:br>
              <a:rPr lang="en-US" sz="3200" b="1" dirty="0">
                <a:solidFill>
                  <a:srgbClr val="112A42"/>
                </a:solidFill>
              </a:rPr>
            </a:br>
            <a:r>
              <a:rPr lang="en-US" sz="3200" b="1" dirty="0">
                <a:solidFill>
                  <a:srgbClr val="112A42"/>
                </a:solidFill>
              </a:rPr>
              <a:t/>
            </a:r>
            <a:br>
              <a:rPr lang="en-US" sz="3200" b="1" dirty="0">
                <a:solidFill>
                  <a:srgbClr val="112A42"/>
                </a:solidFill>
              </a:rPr>
            </a:br>
            <a:r>
              <a:rPr lang="x-none" sz="3600">
                <a:solidFill>
                  <a:schemeClr val="bg1"/>
                </a:solidFill>
              </a:rPr>
              <a:t>Country </a:t>
            </a:r>
            <a:r>
              <a:rPr lang="en-US" sz="3600" dirty="0" smtClean="0">
                <a:solidFill>
                  <a:schemeClr val="bg1"/>
                </a:solidFill>
              </a:rPr>
              <a:t>updates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Bangladesh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9BAE2B-008E-72FB-BC7A-C33497648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7" y="1441367"/>
            <a:ext cx="10107612" cy="569912"/>
          </a:xfrm>
        </p:spPr>
        <p:txBody>
          <a:bodyPr/>
          <a:lstStyle/>
          <a:p>
            <a:r>
              <a:rPr lang="x-none" sz="1800" dirty="0"/>
              <a:t>24 – 26 September 2024</a:t>
            </a:r>
            <a:endParaRPr lang="en-GB" sz="1800" dirty="0"/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xmlns="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8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1C3454"/>
              </a:solidFill>
            </a:endParaRPr>
          </a:p>
        </p:txBody>
      </p:sp>
      <p:pic>
        <p:nvPicPr>
          <p:cNvPr id="6" name="Picture 5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xmlns="" id="{FA684CBC-7147-917E-3ED3-B0D6EB86D1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91" y="471589"/>
            <a:ext cx="853423" cy="8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5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941" y="0"/>
            <a:ext cx="10098449" cy="680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9" y="318180"/>
            <a:ext cx="1959351" cy="19895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01 GBON designated upper-air station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6514" y="1175654"/>
            <a:ext cx="8935492" cy="50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1095" y="500294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October 2024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- deadline for first draft of funding request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November 2024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- deadline for final version of funding request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4543883" y="4528457"/>
            <a:ext cx="1276346" cy="473986"/>
          </a:xfrm>
          <a:prstGeom prst="bentArrow">
            <a:avLst>
              <a:gd name="adj1" fmla="val 25000"/>
              <a:gd name="adj2" fmla="val 27000"/>
              <a:gd name="adj3" fmla="val 37190"/>
              <a:gd name="adj4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on SOFF Implementation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65234" y="1248232"/>
          <a:ext cx="5213551" cy="5493655"/>
        </p:xfrm>
        <a:graphic>
          <a:graphicData uri="http://schemas.openxmlformats.org/drawingml/2006/table">
            <a:tbl>
              <a:tblPr/>
              <a:tblGrid>
                <a:gridCol w="2750458"/>
                <a:gridCol w="1094708"/>
                <a:gridCol w="1368385"/>
              </a:tblGrid>
              <a:tr h="3587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WMO Member: Bangladesh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Surface area:  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libri"/>
                        </a:rPr>
                        <a:t>148,460</a:t>
                      </a: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 square km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9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Station type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Reporting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2939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GBON Surface Land stations (standard density)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GBON Surface Land stations (high density)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20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GBON Upper-Air stations over land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20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741" marR="80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01591" y="478972"/>
            <a:ext cx="9564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and opportunities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480438"/>
            <a:ext cx="676365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Need to remove problem with hourly data transmission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Need to improve Data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quality</a:t>
            </a:r>
            <a:endParaRPr lang="en-US" sz="1800" b="1" dirty="0" smtClean="0">
              <a:solidFill>
                <a:srgbClr val="18598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Need to improve Calibration facility and timely calibration</a:t>
            </a:r>
          </a:p>
          <a:p>
            <a:pPr marL="174625" indent="-17462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Need to improve ICT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infrastructure and services at BMD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complete data processing and data transmission from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the automatic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observing stations to the Global NWP centers in real-time  through WIS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box.</a:t>
            </a: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4625" indent="-17462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185980"/>
                </a:solidFill>
                <a:latin typeface="Arial" pitchFamily="34" charset="0"/>
                <a:cs typeface="Arial" pitchFamily="34" charset="0"/>
              </a:rPr>
              <a:t>Need to improve CDMS and establish back up CDMS.</a:t>
            </a:r>
            <a:endParaRPr lang="en-US" sz="1800" b="1" dirty="0" smtClean="0">
              <a:solidFill>
                <a:srgbClr val="18598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68572" y="1262743"/>
            <a:ext cx="5950782" cy="5595257"/>
          </a:xfrm>
          <a:prstGeom prst="rect">
            <a:avLst/>
          </a:prstGeom>
          <a:ln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631723"/>
            <a:ext cx="7962900" cy="4914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598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3" y="4270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598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489" y="2139724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8598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07886"/>
            <a:ext cx="6255657" cy="4484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Surface land stations : 4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Standard density 200km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Variables: SLP, T, H, W, P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Observing cycle: 1h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All stations are Automatic Weather Stations (AWS)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Upper-air stations operated from land: 1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Standard density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500km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Vertical resolution: 100m, 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up to 30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hpa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Variables: T, H, W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Observing cycle: twice a day</a:t>
            </a:r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fifth surface station (yellow circle) is added for SOFF consideration</a:t>
            </a:r>
          </a:p>
          <a:p>
            <a:endParaRPr lang="en-US" sz="1800" dirty="0" smtClean="0"/>
          </a:p>
          <a:p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72114" y="274638"/>
            <a:ext cx="7910286" cy="81393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/>
              <a:t>Brief introduction of the NMHS</a:t>
            </a:r>
          </a:p>
          <a:p>
            <a:pPr marL="571500" indent="-571500">
              <a:buFont typeface="+mj-lt"/>
              <a:buAutoNum type="romanUcPeriod"/>
            </a:pPr>
            <a:r>
              <a:rPr lang="en-US"/>
              <a:t>Update on SOFF Implementation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/>
              <a:t>Lessons learned and opportunities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6994"/>
            <a:ext cx="10972800" cy="1143000"/>
          </a:xfrm>
        </p:spPr>
        <p:txBody>
          <a:bodyPr/>
          <a:lstStyle/>
          <a:p>
            <a:r>
              <a:rPr lang="x-none"/>
              <a:t>Outline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217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3101" y="43542"/>
            <a:ext cx="8109596" cy="677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6" y="274638"/>
            <a:ext cx="3846287" cy="95907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Position of Bangladesh in the  Asia Map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8123" y="1828806"/>
            <a:ext cx="3976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Bangladesh is a Southeast Asian country extends from 20</a:t>
            </a:r>
            <a:r>
              <a:rPr lang="en-AU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A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30’ to 26</a:t>
            </a:r>
            <a:r>
              <a:rPr lang="en-AU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A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40’N and from 88</a:t>
            </a:r>
            <a:r>
              <a:rPr lang="en-AU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A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03’ to 92</a:t>
            </a:r>
            <a:r>
              <a:rPr lang="en-AU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A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40’E on the map. 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1823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74640"/>
            <a:ext cx="11146971" cy="842960"/>
          </a:xfrm>
        </p:spPr>
        <p:txBody>
          <a:bodyPr>
            <a:normAutofit/>
          </a:bodyPr>
          <a:lstStyle/>
          <a:p>
            <a:r>
              <a:rPr lang="en-US"/>
              <a:t>Brief introduction of the NMHS</a:t>
            </a:r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716" y="1161144"/>
            <a:ext cx="8243204" cy="5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03201" y="1204687"/>
            <a:ext cx="35705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Bangladesh Meteorological Department (BMD) is the only  authorized government organization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to provide weather forecasts and  to issue warnings for meteorological disaster.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9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00" advClick="0" advTm="90000"/>
    </mc:Choice>
    <mc:Fallback>
      <p:transition spd="slow" advClick="0" advTm="9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812800" y="1256842"/>
            <a:ext cx="110744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Monitor and issue forecasts and warnings of all meteorological extreme events like tropical cyclone, severe thunderstorm/ tornadoes, heavy rainfall, drought, cold and heat wave along with daily routine forecasts round the clock.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812800" y="2628901"/>
            <a:ext cx="11088914" cy="708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Issues short, medium and long-range forecasts for agricultural planning and operation of daily farmer’s activities.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812800" y="3635375"/>
            <a:ext cx="11074400" cy="7080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Observe Weather Elements Over the Country and share related  Data with the Stakeholders.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812800" y="4654550"/>
            <a:ext cx="110744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Provides seismological information in and around the country along with Tsunami Advisories and warnings to the Government and public.</a:t>
            </a: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783787" y="522511"/>
            <a:ext cx="263245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</a:rPr>
              <a:t>Mandate of BMD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  <p:bldP spid="3075" grpId="0" build="allAtOnce" animBg="1"/>
      <p:bldP spid="3076" grpId="0" build="p" animBg="1"/>
      <p:bldP spid="3077" grpId="0" build="p" animBg="1"/>
      <p:bldP spid="717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812800" y="1415361"/>
            <a:ext cx="11176000" cy="10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/>
              <a:t> Supply and facilitate the application of climate data and information to the Government and private agencies for planning and performance of socio-economic development activities.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812800" y="2772448"/>
            <a:ext cx="111760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/>
              <a:t> BMD is involved in monitoring of the change/variability of climate and accordingly have to advise government &amp; public for their measures towards proper implementation of climate change strategy &amp; action plan.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12800" y="4013200"/>
            <a:ext cx="11176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/>
              <a:t> Archives all weather and climate data, maintenance of historical records of all meteorological and seismological extreme events in numeric and graphical forms.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812811" y="656312"/>
            <a:ext cx="2632452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Mandate of BMD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allAtOnce" animBg="1"/>
      <p:bldP spid="4099" grpId="0" build="p" animBg="1"/>
      <p:bldP spid="4100" grpId="0" build="p" animBg="1"/>
      <p:bldP spid="819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7325"/>
            <a:ext cx="30480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1752600"/>
            <a:ext cx="528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ea typeface="ＭＳ Ｐゴシック" pitchFamily="34" charset="-128"/>
              </a:rPr>
              <a:t>a</a:t>
            </a: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. Synoptic observatories : 58</a:t>
            </a:r>
          </a:p>
          <a:p>
            <a:pPr>
              <a:spcBef>
                <a:spcPct val="50000"/>
              </a:spcBef>
            </a:pP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b. Pilot Observatories : </a:t>
            </a:r>
            <a:r>
              <a:rPr lang="en-US" altLang="ja-JP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11</a:t>
            </a:r>
            <a:endParaRPr lang="en-US" altLang="ja-JP" sz="1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c. </a:t>
            </a:r>
            <a:r>
              <a:rPr lang="en-US" altLang="ja-JP" sz="16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Rawinsonde</a:t>
            </a: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Observatories : </a:t>
            </a:r>
            <a:r>
              <a:rPr lang="en-US" altLang="ja-JP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06</a:t>
            </a:r>
            <a:endParaRPr lang="en-US" altLang="ja-JP" sz="1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d. </a:t>
            </a:r>
            <a:r>
              <a:rPr lang="en-US" altLang="ja-JP" sz="1600" b="1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Agromet</a:t>
            </a: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observatories : 19</a:t>
            </a:r>
          </a:p>
          <a:p>
            <a:pPr>
              <a:spcBef>
                <a:spcPct val="50000"/>
              </a:spcBef>
            </a:pP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e. RADAR Stations	: 5  </a:t>
            </a:r>
          </a:p>
          <a:p>
            <a:pPr>
              <a:spcBef>
                <a:spcPct val="50000"/>
              </a:spcBef>
            </a:pPr>
            <a:r>
              <a:rPr lang="en-US" altLang="ja-JP" sz="1600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f. Earthquake Monitoring Stations: </a:t>
            </a:r>
            <a:r>
              <a:rPr lang="en-US" altLang="ja-JP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altLang="ja-JP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g. Lightening Sensor : 11</a:t>
            </a:r>
            <a:endParaRPr lang="en-US" altLang="ja-JP" sz="16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600" b="1" dirty="0"/>
          </a:p>
        </p:txBody>
      </p:sp>
      <p:pic>
        <p:nvPicPr>
          <p:cNvPr id="4100" name="Picture 3" descr="location of PBO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9298" y="153988"/>
            <a:ext cx="3270477" cy="367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43527" y="3507217"/>
            <a:ext cx="3270056" cy="3350798"/>
            <a:chOff x="3086" y="1728"/>
            <a:chExt cx="1344" cy="172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086" y="1728"/>
              <a:ext cx="1344" cy="1728"/>
              <a:chOff x="2593" y="190"/>
              <a:chExt cx="3058" cy="3940"/>
            </a:xfrm>
          </p:grpSpPr>
          <p:pic>
            <p:nvPicPr>
              <p:cNvPr id="4116" name="Picture 8" descr="Existing station map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3" y="190"/>
                <a:ext cx="3058" cy="39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7" name="Oval 9"/>
              <p:cNvSpPr>
                <a:spLocks noChangeArrowheads="1"/>
              </p:cNvSpPr>
              <p:nvPr/>
            </p:nvSpPr>
            <p:spPr bwMode="auto">
              <a:xfrm>
                <a:off x="3559" y="1257"/>
                <a:ext cx="173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8080"/>
                  </a:solidFill>
                </a:endParaRPr>
              </a:p>
            </p:txBody>
          </p:sp>
          <p:sp>
            <p:nvSpPr>
              <p:cNvPr id="4118" name="Oval 10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173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8080"/>
                  </a:solidFill>
                </a:endParaRPr>
              </a:p>
            </p:txBody>
          </p:sp>
          <p:sp>
            <p:nvSpPr>
              <p:cNvPr id="4119" name="Oval 11"/>
              <p:cNvSpPr>
                <a:spLocks noChangeArrowheads="1"/>
              </p:cNvSpPr>
              <p:nvPr/>
            </p:nvSpPr>
            <p:spPr bwMode="auto">
              <a:xfrm>
                <a:off x="4121" y="1906"/>
                <a:ext cx="173" cy="1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8080"/>
                  </a:solidFill>
                </a:endParaRPr>
              </a:p>
            </p:txBody>
          </p:sp>
        </p:grpSp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3211" y="3153"/>
              <a:ext cx="1041" cy="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SzPct val="150000"/>
                <a:buFontTx/>
                <a:buChar char="•"/>
              </a:pPr>
              <a:r>
                <a:rPr lang="en-US" sz="1200" b="1" dirty="0">
                  <a:solidFill>
                    <a:srgbClr val="FF3300"/>
                  </a:solidFill>
                </a:rPr>
                <a:t> </a:t>
              </a:r>
              <a:r>
                <a:rPr lang="en-US" sz="1200" b="1" dirty="0" err="1">
                  <a:solidFill>
                    <a:srgbClr val="FF3300"/>
                  </a:solidFill>
                </a:rPr>
                <a:t>Rawinsonde</a:t>
              </a:r>
              <a:r>
                <a:rPr lang="en-US" sz="1200" b="1" dirty="0">
                  <a:solidFill>
                    <a:srgbClr val="FF3300"/>
                  </a:solidFill>
                </a:rPr>
                <a:t> Observatory</a:t>
              </a:r>
            </a:p>
          </p:txBody>
        </p:sp>
      </p:grpSp>
      <p:sp>
        <p:nvSpPr>
          <p:cNvPr id="4103" name="TextBox 15"/>
          <p:cNvSpPr txBox="1">
            <a:spLocks noChangeArrowheads="1"/>
          </p:cNvSpPr>
          <p:nvPr/>
        </p:nvSpPr>
        <p:spPr bwMode="auto">
          <a:xfrm>
            <a:off x="10" y="232258"/>
            <a:ext cx="51670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34" charset="-128"/>
              </a:rPr>
              <a:t>Manual Observatories in BMD </a:t>
            </a:r>
            <a:endParaRPr lang="en-US" altLang="ja-JP" sz="2400" dirty="0">
              <a:solidFill>
                <a:srgbClr val="FF9933"/>
              </a:solidFill>
              <a:ea typeface="ＭＳ Ｐゴシック" pitchFamily="34" charset="-128"/>
            </a:endParaRPr>
          </a:p>
          <a:p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10591164" y="28448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19056" y="6470207"/>
            <a:ext cx="243417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99186" y="6485628"/>
            <a:ext cx="243417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67906" y="6450466"/>
            <a:ext cx="243417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9" name="Oval 9"/>
          <p:cNvSpPr>
            <a:spLocks noChangeArrowheads="1"/>
          </p:cNvSpPr>
          <p:nvPr/>
        </p:nvSpPr>
        <p:spPr bwMode="auto">
          <a:xfrm>
            <a:off x="7832727" y="4362461"/>
            <a:ext cx="201084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4110" name="Oval 9"/>
          <p:cNvSpPr>
            <a:spLocks noChangeArrowheads="1"/>
          </p:cNvSpPr>
          <p:nvPr/>
        </p:nvSpPr>
        <p:spPr bwMode="auto">
          <a:xfrm>
            <a:off x="6915151" y="5600711"/>
            <a:ext cx="201084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605374" y="2971819"/>
            <a:ext cx="2362519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50000"/>
              <a:buFontTx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 Synoptic Observatory</a:t>
            </a: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353179" y="5410211"/>
            <a:ext cx="201084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8080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0072914" y="2946401"/>
            <a:ext cx="870858" cy="2539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50000"/>
            </a:pPr>
            <a:r>
              <a:rPr lang="en-US" sz="10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Khepupara</a:t>
            </a:r>
            <a:endParaRPr lang="en-US" sz="10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8227" y="3585030"/>
            <a:ext cx="3018972" cy="327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9059001" y="6313714"/>
            <a:ext cx="221859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50000"/>
              <a:buFontTx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Agromet</a:t>
            </a:r>
            <a:r>
              <a:rPr lang="en-US" sz="1200" b="1" dirty="0">
                <a:solidFill>
                  <a:srgbClr val="FF0000"/>
                </a:solidFill>
              </a:rPr>
              <a:t> Observatory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679544" y="3357569"/>
            <a:ext cx="2493282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Pct val="150000"/>
              <a:buFontTx/>
              <a:buChar char="•"/>
            </a:pPr>
            <a:r>
              <a:rPr lang="en-US" sz="1200" b="1" dirty="0">
                <a:solidFill>
                  <a:srgbClr val="0000FF"/>
                </a:solidFill>
              </a:rPr>
              <a:t> Pilot Balloon Observatory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3200" y="10"/>
            <a:ext cx="6152456" cy="684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8022" y="2406038"/>
            <a:ext cx="50122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a. Automatic Weather Station(AWS): 61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b. </a:t>
            </a:r>
            <a:r>
              <a:rPr lang="en-US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AgriAWS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125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c. Automatic Rain Gauge: 65</a:t>
            </a:r>
            <a:endParaRPr lang="en-US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270944" y="514474"/>
            <a:ext cx="40446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34" charset="-128"/>
              </a:rPr>
              <a:t>Automatic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34" charset="-128"/>
              </a:rPr>
              <a:t>Observatories </a:t>
            </a:r>
            <a:endParaRPr lang="en-US" altLang="ja-JP" sz="2400" dirty="0">
              <a:solidFill>
                <a:srgbClr val="FF9933"/>
              </a:solidFill>
              <a:ea typeface="ＭＳ Ｐゴシック" pitchFamily="34" charset="-128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81" y="0"/>
            <a:ext cx="10334241" cy="68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508000"/>
            <a:ext cx="1538514" cy="5297714"/>
          </a:xfrm>
        </p:spPr>
        <p:txBody>
          <a:bodyPr vert="vert270">
            <a:normAutofit/>
          </a:bodyPr>
          <a:lstStyle/>
          <a:p>
            <a:pPr algn="ctr"/>
            <a:r>
              <a:rPr lang="en-US" sz="1800" b="0" dirty="0" smtClean="0">
                <a:effectLst/>
              </a:rPr>
              <a:t>15 GBON designated surface land stations</a:t>
            </a:r>
            <a:endParaRPr lang="en-US" sz="18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owerPoint_Template_Governance Presentations" id="{D5BD96A4-98F5-7944-89EA-F6EC390A487C}" vid="{7D4C105A-60E2-294A-BE7B-9FA00FA0AF4E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B90B6-CD3E-4A22-A3EC-76AC5BA6E226}">
  <ds:schemaRefs>
    <ds:schemaRef ds:uri="3679bf0f-1d7e-438f-afa5-6ebf1e20f9b8"/>
    <ds:schemaRef ds:uri="ce21bc6c-711a-4065-a01c-a8f0e29e3a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543</Words>
  <Application>Microsoft Office PowerPoint</Application>
  <PresentationFormat>Custom</PresentationFormat>
  <Paragraphs>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SOFF Theme_with logo</vt:lpstr>
      <vt:lpstr>Concourse</vt:lpstr>
      <vt:lpstr>1_Concourse</vt:lpstr>
      <vt:lpstr>Closing the Basic Weather and Climate  Data Gaps in South Asia: Advancing SOFF implementation and creating synergies  Country updates  Bangladesh</vt:lpstr>
      <vt:lpstr>Outline</vt:lpstr>
      <vt:lpstr>Position of Bangladesh in the  Asia Map </vt:lpstr>
      <vt:lpstr>Brief introduction of the NMHS</vt:lpstr>
      <vt:lpstr>Slide 5</vt:lpstr>
      <vt:lpstr>Slide 6</vt:lpstr>
      <vt:lpstr>Slide 7</vt:lpstr>
      <vt:lpstr>Slide 8</vt:lpstr>
      <vt:lpstr>15 GBON designated surface land stations</vt:lpstr>
      <vt:lpstr>01 GBON designated upper-air station</vt:lpstr>
      <vt:lpstr>Update on SOFF Implementation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User</cp:lastModifiedBy>
  <cp:revision>44</cp:revision>
  <dcterms:created xsi:type="dcterms:W3CDTF">2024-08-16T08:48:23Z</dcterms:created>
  <dcterms:modified xsi:type="dcterms:W3CDTF">2024-09-22T13:30:04Z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