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3" r:id="rId5"/>
  </p:sldMasterIdLst>
  <p:notesMasterIdLst>
    <p:notesMasterId r:id="rId15"/>
  </p:notesMasterIdLst>
  <p:handoutMasterIdLst>
    <p:handoutMasterId r:id="rId16"/>
  </p:handoutMasterIdLst>
  <p:sldIdLst>
    <p:sldId id="256" r:id="rId6"/>
    <p:sldId id="1590" r:id="rId7"/>
    <p:sldId id="1595" r:id="rId8"/>
    <p:sldId id="1598" r:id="rId9"/>
    <p:sldId id="1596" r:id="rId10"/>
    <p:sldId id="1601" r:id="rId11"/>
    <p:sldId id="1602" r:id="rId12"/>
    <p:sldId id="1597" r:id="rId13"/>
    <p:sldId id="1599"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907B79-4A38-254B-C47F-49EB1AAD4732}" name="Minna Huuskonen" initials="MH" userId="S::mhuuskonen@wmo.int::e45f599d-5da4-421e-9a0e-f978c5aaf9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annes Linn" initials="JL" lastIdx="12" clrIdx="0">
    <p:extLst>
      <p:ext uri="{19B8F6BF-5375-455C-9EA6-DF929625EA0E}">
        <p15:presenceInfo xmlns:p15="http://schemas.microsoft.com/office/powerpoint/2012/main" userId="S::jlinn@brookings.edu::ccb4ec6f-02dc-49c3-935f-c32879462e64" providerId="AD"/>
      </p:ext>
    </p:extLst>
  </p:cmAuthor>
  <p:cmAuthor id="2" name="Laura Tuck" initials="LT" lastIdx="6" clrIdx="1">
    <p:extLst>
      <p:ext uri="{19B8F6BF-5375-455C-9EA6-DF929625EA0E}">
        <p15:presenceInfo xmlns:p15="http://schemas.microsoft.com/office/powerpoint/2012/main" userId="529d488bf1bded37" providerId="Windows Live"/>
      </p:ext>
    </p:extLst>
  </p:cmAuthor>
  <p:cmAuthor id="3" name="Mario Peiro Espi" initials="MPE" lastIdx="4" clrIdx="2">
    <p:extLst>
      <p:ext uri="{19B8F6BF-5375-455C-9EA6-DF929625EA0E}">
        <p15:presenceInfo xmlns:p15="http://schemas.microsoft.com/office/powerpoint/2012/main" userId="S::mpespi@wmo.int::ae8c2222-47fb-4e2c-96c6-f24305d8591b" providerId="AD"/>
      </p:ext>
    </p:extLst>
  </p:cmAuthor>
  <p:cmAuthor id="4" name="Zwick, Astrid GIZ" initials="ZAG" lastIdx="1" clrIdx="3">
    <p:extLst>
      <p:ext uri="{19B8F6BF-5375-455C-9EA6-DF929625EA0E}">
        <p15:presenceInfo xmlns:p15="http://schemas.microsoft.com/office/powerpoint/2012/main" userId="S::astrid.zwick@giz.de::cd99bc73-b2a0-4bbe-b46f-47e1013af6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AA1CE"/>
    <a:srgbClr val="333233"/>
    <a:srgbClr val="018C85"/>
    <a:srgbClr val="1C3454"/>
    <a:srgbClr val="185980"/>
    <a:srgbClr val="008880"/>
    <a:srgbClr val="D9D9D9"/>
    <a:srgbClr val="4FBAE5"/>
    <a:srgbClr val="0B3D5E"/>
    <a:srgbClr val="5CB5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FF9BA0-BF7D-78FC-3CDB-298D17E41D4E}" v="18" dt="2024-09-21T14:15:14.06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 Wahid" userId="S::abdulla.wahid@met.gov.mv::95f6a8e3-b04f-46a6-bddc-8688dcdc5594" providerId="AD" clId="Web-{81FF9BA0-BF7D-78FC-3CDB-298D17E41D4E}"/>
    <pc:docChg chg="modSld">
      <pc:chgData name="Abdulla Wahid" userId="S::abdulla.wahid@met.gov.mv::95f6a8e3-b04f-46a6-bddc-8688dcdc5594" providerId="AD" clId="Web-{81FF9BA0-BF7D-78FC-3CDB-298D17E41D4E}" dt="2024-09-21T14:15:14.061" v="8" actId="20577"/>
      <pc:docMkLst>
        <pc:docMk/>
      </pc:docMkLst>
      <pc:sldChg chg="modSp">
        <pc:chgData name="Abdulla Wahid" userId="S::abdulla.wahid@met.gov.mv::95f6a8e3-b04f-46a6-bddc-8688dcdc5594" providerId="AD" clId="Web-{81FF9BA0-BF7D-78FC-3CDB-298D17E41D4E}" dt="2024-09-21T14:15:14.061" v="8" actId="20577"/>
        <pc:sldMkLst>
          <pc:docMk/>
          <pc:sldMk cId="1234890621" sldId="1597"/>
        </pc:sldMkLst>
        <pc:spChg chg="mod">
          <ac:chgData name="Abdulla Wahid" userId="S::abdulla.wahid@met.gov.mv::95f6a8e3-b04f-46a6-bddc-8688dcdc5594" providerId="AD" clId="Web-{81FF9BA0-BF7D-78FC-3CDB-298D17E41D4E}" dt="2024-09-21T14:15:14.061" v="8" actId="20577"/>
          <ac:spMkLst>
            <pc:docMk/>
            <pc:sldMk cId="1234890621" sldId="1597"/>
            <ac:spMk id="3" creationId="{2967C603-47D3-9774-CC41-2CD0B7D24AF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F61F17-72BF-4A46-8CB2-781D21AD9145}" type="datetimeFigureOut">
              <a:rPr lang="en-US" smtClean="0"/>
              <a:t>9/21/2024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53B82E-D4CC-9045-9BA3-DF41A8606AC4}" type="slidenum">
              <a:rPr lang="en-US" smtClean="0"/>
              <a:t>‹#›</a:t>
            </a:fld>
            <a:endParaRPr lang="en-US"/>
          </a:p>
        </p:txBody>
      </p:sp>
    </p:spTree>
    <p:extLst>
      <p:ext uri="{BB962C8B-B14F-4D97-AF65-F5344CB8AC3E}">
        <p14:creationId xmlns:p14="http://schemas.microsoft.com/office/powerpoint/2010/main" val="607419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endParaRPr/>
          </a:p>
        </p:txBody>
      </p:sp>
      <p:sp>
        <p:nvSpPr>
          <p:cNvPr id="229" name="Shape 22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48440162"/>
      </p:ext>
    </p:extLst>
  </p:cSld>
  <p:clrMap bg1="lt1" tx1="dk1" bg2="lt2" tx2="dk2" accent1="accent1" accent2="accent2" accent3="accent3" accent4="accent4" accent5="accent5" accent6="accent6" hlink="hlink" folHlink="folHlink"/>
  <p:hf hdr="0" ftr="0" dt="0"/>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6357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Grafik 9">
            <a:extLst>
              <a:ext uri="{FF2B5EF4-FFF2-40B4-BE49-F238E27FC236}">
                <a16:creationId xmlns:a16="http://schemas.microsoft.com/office/drawing/2014/main" id="{68923632-1E47-9EF8-ACB1-8AC25A846A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el 1">
            <a:extLst>
              <a:ext uri="{FF2B5EF4-FFF2-40B4-BE49-F238E27FC236}">
                <a16:creationId xmlns:a16="http://schemas.microsoft.com/office/drawing/2014/main" id="{DFED73D9-1082-65C0-CE8C-5A2E2CE4F8EC}"/>
              </a:ext>
            </a:extLst>
          </p:cNvPr>
          <p:cNvSpPr>
            <a:spLocks noGrp="1"/>
          </p:cNvSpPr>
          <p:nvPr>
            <p:ph type="ctrTitle" idx="4294967295"/>
          </p:nvPr>
        </p:nvSpPr>
        <p:spPr>
          <a:xfrm>
            <a:off x="551384" y="1913157"/>
            <a:ext cx="7963966" cy="3232876"/>
          </a:xfrm>
        </p:spPr>
        <p:txBody>
          <a:bodyPr>
            <a:normAutofit/>
          </a:bodyPr>
          <a:lstStyle/>
          <a:p>
            <a:pPr algn="l"/>
            <a:r>
              <a:rPr lang="en-US" b="1">
                <a:solidFill>
                  <a:srgbClr val="112A42"/>
                </a:solidFill>
                <a:latin typeface="Segoe UI"/>
                <a:cs typeface="Segoe UI"/>
              </a:rPr>
              <a:t>Click to edit Master title style</a:t>
            </a:r>
            <a:endParaRPr lang="de-DE">
              <a:solidFill>
                <a:schemeClr val="bg1"/>
              </a:solidFill>
              <a:latin typeface="Segoe UI" panose="020B0502040204020203" pitchFamily="34" charset="0"/>
              <a:cs typeface="Segoe UI" panose="020B0502040204020203" pitchFamily="34" charset="0"/>
            </a:endParaRPr>
          </a:p>
        </p:txBody>
      </p:sp>
      <p:cxnSp>
        <p:nvCxnSpPr>
          <p:cNvPr id="10" name="Straight Connector 9">
            <a:extLst>
              <a:ext uri="{FF2B5EF4-FFF2-40B4-BE49-F238E27FC236}">
                <a16:creationId xmlns:a16="http://schemas.microsoft.com/office/drawing/2014/main" id="{22CAE5BD-0BAE-F693-F06C-60C5D235A8D6}"/>
              </a:ext>
            </a:extLst>
          </p:cNvPr>
          <p:cNvCxnSpPr/>
          <p:nvPr userDrawn="1"/>
        </p:nvCxnSpPr>
        <p:spPr>
          <a:xfrm>
            <a:off x="667916" y="1913157"/>
            <a:ext cx="2916821" cy="0"/>
          </a:xfrm>
          <a:prstGeom prst="line">
            <a:avLst/>
          </a:prstGeom>
          <a:ln>
            <a:solidFill>
              <a:srgbClr val="1C3454"/>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a:extLst>
              <a:ext uri="{FF2B5EF4-FFF2-40B4-BE49-F238E27FC236}">
                <a16:creationId xmlns:a16="http://schemas.microsoft.com/office/drawing/2014/main" id="{36A38533-8EAB-9A8B-333C-237E2EC45AC0}"/>
              </a:ext>
            </a:extLst>
          </p:cNvPr>
          <p:cNvSpPr>
            <a:spLocks noGrp="1"/>
          </p:cNvSpPr>
          <p:nvPr>
            <p:ph type="body" sz="quarter" idx="10"/>
          </p:nvPr>
        </p:nvSpPr>
        <p:spPr>
          <a:xfrm>
            <a:off x="551384" y="1111375"/>
            <a:ext cx="10107612" cy="569912"/>
          </a:xfrm>
        </p:spPr>
        <p:txBody>
          <a:bodyPr>
            <a:noAutofit/>
          </a:bodyPr>
          <a:lstStyle>
            <a:lvl1pPr marL="0" indent="0">
              <a:buNone/>
              <a:defRPr sz="2400">
                <a:solidFill>
                  <a:srgbClr val="1C3454"/>
                </a:solidFill>
              </a:defRPr>
            </a:lvl1pPr>
            <a:lvl2pPr marL="457200" indent="0">
              <a:buNone/>
              <a:defRPr sz="2400">
                <a:solidFill>
                  <a:srgbClr val="1C3454"/>
                </a:solidFill>
              </a:defRPr>
            </a:lvl2pPr>
            <a:lvl3pPr marL="914400" indent="0">
              <a:buNone/>
              <a:defRPr sz="2400">
                <a:solidFill>
                  <a:srgbClr val="1C3454"/>
                </a:solidFill>
              </a:defRPr>
            </a:lvl3pPr>
            <a:lvl4pPr marL="1371600" indent="0">
              <a:buNone/>
              <a:defRPr sz="2400">
                <a:solidFill>
                  <a:srgbClr val="1C3454"/>
                </a:solidFill>
              </a:defRPr>
            </a:lvl4pPr>
            <a:lvl5pPr marL="1828800" indent="0">
              <a:buNone/>
              <a:defRPr sz="2400">
                <a:solidFill>
                  <a:srgbClr val="1C345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4" name="Straight Connector 13">
            <a:extLst>
              <a:ext uri="{FF2B5EF4-FFF2-40B4-BE49-F238E27FC236}">
                <a16:creationId xmlns:a16="http://schemas.microsoft.com/office/drawing/2014/main" id="{1A00462E-3957-FF52-2E7C-49128711355A}"/>
              </a:ext>
            </a:extLst>
          </p:cNvPr>
          <p:cNvCxnSpPr/>
          <p:nvPr userDrawn="1"/>
        </p:nvCxnSpPr>
        <p:spPr>
          <a:xfrm>
            <a:off x="667915" y="5146035"/>
            <a:ext cx="2916821" cy="0"/>
          </a:xfrm>
          <a:prstGeom prst="line">
            <a:avLst/>
          </a:prstGeom>
          <a:ln>
            <a:solidFill>
              <a:srgbClr val="1C345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285875"/>
            <a:ext cx="10363200" cy="4286250"/>
          </a:xfrm>
        </p:spPr>
        <p:txBody>
          <a:bodyPr anchor="ctr"/>
          <a:lstStyle>
            <a:lvl1pPr algn="ctr">
              <a:defRPr sz="4000" b="1" cap="none"/>
            </a:lvl1pPr>
          </a:lstStyle>
          <a:p>
            <a:r>
              <a:rPr lang="fr-CH"/>
              <a:t>Click to </a:t>
            </a:r>
            <a:r>
              <a:rPr lang="fr-CH" err="1"/>
              <a:t>edit</a:t>
            </a:r>
            <a:r>
              <a:rPr lang="fr-CH"/>
              <a:t> master </a:t>
            </a:r>
            <a:r>
              <a:rPr lang="fr-CH" err="1"/>
              <a:t>title</a:t>
            </a:r>
            <a:r>
              <a:rPr lang="fr-CH"/>
              <a:t> style</a:t>
            </a:r>
            <a:endParaRPr lang="en-US"/>
          </a:p>
        </p:txBody>
      </p:sp>
    </p:spTree>
    <p:extLst>
      <p:ext uri="{BB962C8B-B14F-4D97-AF65-F5344CB8AC3E}">
        <p14:creationId xmlns:p14="http://schemas.microsoft.com/office/powerpoint/2010/main" val="283142380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61095953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257367195"/>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524819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44128160"/>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50093138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285875"/>
            <a:ext cx="10363200" cy="4286250"/>
          </a:xfrm>
        </p:spPr>
        <p:txBody>
          <a:bodyPr anchor="ctr"/>
          <a:lstStyle>
            <a:lvl1pPr algn="ctr">
              <a:defRPr sz="4000" b="1" cap="none"/>
            </a:lvl1pPr>
          </a:lstStyle>
          <a:p>
            <a:r>
              <a:rPr lang="fr-CH"/>
              <a:t>Click to </a:t>
            </a:r>
            <a:r>
              <a:rPr lang="fr-CH" err="1"/>
              <a:t>edit</a:t>
            </a:r>
            <a:r>
              <a:rPr lang="fr-CH"/>
              <a:t> master </a:t>
            </a:r>
            <a:r>
              <a:rPr lang="fr-CH" err="1"/>
              <a:t>title</a:t>
            </a:r>
            <a:r>
              <a:rPr lang="fr-CH"/>
              <a:t> style</a:t>
            </a:r>
            <a:endParaRPr lang="en-US"/>
          </a:p>
        </p:txBody>
      </p:sp>
    </p:spTree>
    <p:extLst>
      <p:ext uri="{BB962C8B-B14F-4D97-AF65-F5344CB8AC3E}">
        <p14:creationId xmlns:p14="http://schemas.microsoft.com/office/powerpoint/2010/main" val="283390181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8766335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03645486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41831295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Grafik 9">
            <a:extLst>
              <a:ext uri="{FF2B5EF4-FFF2-40B4-BE49-F238E27FC236}">
                <a16:creationId xmlns:a16="http://schemas.microsoft.com/office/drawing/2014/main" id="{68923632-1E47-9EF8-ACB1-8AC25A846A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el 1">
            <a:extLst>
              <a:ext uri="{FF2B5EF4-FFF2-40B4-BE49-F238E27FC236}">
                <a16:creationId xmlns:a16="http://schemas.microsoft.com/office/drawing/2014/main" id="{DFED73D9-1082-65C0-CE8C-5A2E2CE4F8EC}"/>
              </a:ext>
            </a:extLst>
          </p:cNvPr>
          <p:cNvSpPr>
            <a:spLocks noGrp="1"/>
          </p:cNvSpPr>
          <p:nvPr>
            <p:ph type="ctrTitle" idx="4294967295"/>
          </p:nvPr>
        </p:nvSpPr>
        <p:spPr>
          <a:xfrm>
            <a:off x="551384" y="1913157"/>
            <a:ext cx="7963966" cy="3232876"/>
          </a:xfrm>
        </p:spPr>
        <p:txBody>
          <a:bodyPr>
            <a:normAutofit/>
          </a:bodyPr>
          <a:lstStyle/>
          <a:p>
            <a:pPr algn="l"/>
            <a:r>
              <a:rPr lang="de-DE" b="1">
                <a:solidFill>
                  <a:srgbClr val="112A42"/>
                </a:solidFill>
                <a:latin typeface="Segoe UI"/>
                <a:cs typeface="Segoe UI"/>
              </a:rPr>
              <a:t>Title</a:t>
            </a:r>
            <a:br>
              <a:rPr lang="de-DE">
                <a:latin typeface="Segoe UI" panose="020B0502040204020203" pitchFamily="34" charset="0"/>
                <a:cs typeface="Segoe UI" panose="020B0502040204020203" pitchFamily="34" charset="0"/>
              </a:rPr>
            </a:br>
            <a:br>
              <a:rPr lang="de-DE">
                <a:latin typeface="Segoe UI" panose="020B0502040204020203" pitchFamily="34" charset="0"/>
                <a:cs typeface="Segoe UI" panose="020B0502040204020203" pitchFamily="34" charset="0"/>
              </a:rPr>
            </a:br>
            <a:r>
              <a:rPr lang="de-DE" err="1">
                <a:solidFill>
                  <a:schemeClr val="bg1"/>
                </a:solidFill>
              </a:rPr>
              <a:t>Subtitle</a:t>
            </a:r>
            <a:endParaRPr lang="de-DE">
              <a:solidFill>
                <a:schemeClr val="bg1"/>
              </a:solidFill>
              <a:latin typeface="Segoe UI" panose="020B0502040204020203" pitchFamily="34" charset="0"/>
              <a:cs typeface="Segoe UI" panose="020B0502040204020203" pitchFamily="34" charset="0"/>
            </a:endParaRPr>
          </a:p>
        </p:txBody>
      </p:sp>
      <p:cxnSp>
        <p:nvCxnSpPr>
          <p:cNvPr id="10" name="Straight Connector 9">
            <a:extLst>
              <a:ext uri="{FF2B5EF4-FFF2-40B4-BE49-F238E27FC236}">
                <a16:creationId xmlns:a16="http://schemas.microsoft.com/office/drawing/2014/main" id="{22CAE5BD-0BAE-F693-F06C-60C5D235A8D6}"/>
              </a:ext>
            </a:extLst>
          </p:cNvPr>
          <p:cNvCxnSpPr/>
          <p:nvPr userDrawn="1"/>
        </p:nvCxnSpPr>
        <p:spPr>
          <a:xfrm>
            <a:off x="667916" y="1913157"/>
            <a:ext cx="2916821" cy="0"/>
          </a:xfrm>
          <a:prstGeom prst="line">
            <a:avLst/>
          </a:prstGeom>
          <a:ln>
            <a:solidFill>
              <a:srgbClr val="1C3454"/>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a:extLst>
              <a:ext uri="{FF2B5EF4-FFF2-40B4-BE49-F238E27FC236}">
                <a16:creationId xmlns:a16="http://schemas.microsoft.com/office/drawing/2014/main" id="{36A38533-8EAB-9A8B-333C-237E2EC45AC0}"/>
              </a:ext>
            </a:extLst>
          </p:cNvPr>
          <p:cNvSpPr>
            <a:spLocks noGrp="1"/>
          </p:cNvSpPr>
          <p:nvPr>
            <p:ph type="body" sz="quarter" idx="10"/>
          </p:nvPr>
        </p:nvSpPr>
        <p:spPr>
          <a:xfrm>
            <a:off x="551384" y="1111375"/>
            <a:ext cx="10107612" cy="569912"/>
          </a:xfrm>
        </p:spPr>
        <p:txBody>
          <a:bodyPr>
            <a:noAutofit/>
          </a:bodyPr>
          <a:lstStyle>
            <a:lvl1pPr marL="0" indent="0">
              <a:buNone/>
              <a:defRPr sz="2400">
                <a:solidFill>
                  <a:srgbClr val="1C3454"/>
                </a:solidFill>
              </a:defRPr>
            </a:lvl1pPr>
            <a:lvl2pPr marL="457200" indent="0">
              <a:buNone/>
              <a:defRPr sz="2400">
                <a:solidFill>
                  <a:srgbClr val="1C3454"/>
                </a:solidFill>
              </a:defRPr>
            </a:lvl2pPr>
            <a:lvl3pPr marL="914400" indent="0">
              <a:buNone/>
              <a:defRPr sz="2400">
                <a:solidFill>
                  <a:srgbClr val="1C3454"/>
                </a:solidFill>
              </a:defRPr>
            </a:lvl3pPr>
            <a:lvl4pPr marL="1371600" indent="0">
              <a:buNone/>
              <a:defRPr sz="2400">
                <a:solidFill>
                  <a:srgbClr val="1C3454"/>
                </a:solidFill>
              </a:defRPr>
            </a:lvl4pPr>
            <a:lvl5pPr marL="1828800" indent="0">
              <a:buNone/>
              <a:defRPr sz="2400">
                <a:solidFill>
                  <a:srgbClr val="1C3454"/>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4" name="Straight Connector 13">
            <a:extLst>
              <a:ext uri="{FF2B5EF4-FFF2-40B4-BE49-F238E27FC236}">
                <a16:creationId xmlns:a16="http://schemas.microsoft.com/office/drawing/2014/main" id="{1A00462E-3957-FF52-2E7C-49128711355A}"/>
              </a:ext>
            </a:extLst>
          </p:cNvPr>
          <p:cNvCxnSpPr/>
          <p:nvPr userDrawn="1"/>
        </p:nvCxnSpPr>
        <p:spPr>
          <a:xfrm>
            <a:off x="667915" y="5146035"/>
            <a:ext cx="2916821" cy="0"/>
          </a:xfrm>
          <a:prstGeom prst="line">
            <a:avLst/>
          </a:prstGeom>
          <a:ln>
            <a:solidFill>
              <a:srgbClr val="1C345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067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a:p>
            <a:pPr lvl="2"/>
            <a:r>
              <a:rPr lang="fr-CH" err="1"/>
              <a:t>Third</a:t>
            </a:r>
            <a:r>
              <a:rPr lang="fr-CH"/>
              <a:t> </a:t>
            </a:r>
            <a:r>
              <a:rPr lang="fr-CH" err="1"/>
              <a:t>level</a:t>
            </a:r>
            <a:endParaRPr lang="fr-CH"/>
          </a:p>
          <a:p>
            <a:pPr lvl="3"/>
            <a:r>
              <a:rPr lang="fr-CH" err="1"/>
              <a:t>Fourth</a:t>
            </a:r>
            <a:r>
              <a:rPr lang="fr-CH"/>
              <a:t> </a:t>
            </a:r>
            <a:r>
              <a:rPr lang="fr-CH" err="1"/>
              <a:t>level</a:t>
            </a:r>
            <a:endParaRPr lang="fr-CH"/>
          </a:p>
          <a:p>
            <a:pPr lvl="4"/>
            <a:r>
              <a:rPr lang="fr-CH" err="1"/>
              <a:t>Fifth</a:t>
            </a:r>
            <a:r>
              <a:rPr lang="fr-CH"/>
              <a:t> </a:t>
            </a:r>
            <a:r>
              <a:rPr lang="fr-CH" err="1"/>
              <a:t>level</a:t>
            </a: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24224536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7715B9E-792A-8367-C57B-23708949F0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7" name="Slide Number Placeholder 6">
            <a:extLst>
              <a:ext uri="{FF2B5EF4-FFF2-40B4-BE49-F238E27FC236}">
                <a16:creationId xmlns:a16="http://schemas.microsoft.com/office/drawing/2014/main" id="{7E2E2AB8-8FC9-AEAD-A27B-15E9A0BDEE50}"/>
              </a:ext>
            </a:extLst>
          </p:cNvPr>
          <p:cNvSpPr>
            <a:spLocks noGrp="1"/>
          </p:cNvSpPr>
          <p:nvPr>
            <p:ph type="sldNum" sz="quarter" idx="4"/>
          </p:nvPr>
        </p:nvSpPr>
        <p:spPr>
          <a:xfrm>
            <a:off x="8839200" y="6356349"/>
            <a:ext cx="2743200" cy="365125"/>
          </a:xfrm>
          <a:prstGeom prst="rect">
            <a:avLst/>
          </a:prstGeom>
        </p:spPr>
        <p:txBody>
          <a:bodyPr vert="horz" lIns="91440" tIns="45720" rIns="91440" bIns="45720" rtlCol="0" anchor="ctr"/>
          <a:lstStyle>
            <a:lvl1pPr algn="r">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fld id="{D19C2576-A9F8-8741-8E7F-87600CB1545B}" type="slidenum">
              <a:rPr lang="en-GB" smtClean="0"/>
              <a:pPr/>
              <a:t>‹#›</a:t>
            </a:fld>
            <a:endParaRPr lang="en-GB"/>
          </a:p>
        </p:txBody>
      </p:sp>
      <p:sp>
        <p:nvSpPr>
          <p:cNvPr id="8" name="Date Placeholder 7">
            <a:extLst>
              <a:ext uri="{FF2B5EF4-FFF2-40B4-BE49-F238E27FC236}">
                <a16:creationId xmlns:a16="http://schemas.microsoft.com/office/drawing/2014/main" id="{A0B25385-E367-FC96-C46F-C80DF01C91FD}"/>
              </a:ext>
            </a:extLst>
          </p:cNvPr>
          <p:cNvSpPr>
            <a:spLocks noGrp="1"/>
          </p:cNvSpPr>
          <p:nvPr>
            <p:ph type="dt" sz="half" idx="2"/>
          </p:nvPr>
        </p:nvSpPr>
        <p:spPr>
          <a:xfrm>
            <a:off x="609600" y="6356349"/>
            <a:ext cx="2743200" cy="365125"/>
          </a:xfrm>
          <a:prstGeom prst="rect">
            <a:avLst/>
          </a:prstGeom>
        </p:spPr>
        <p:txBody>
          <a:bodyPr vert="horz" lIns="91440" tIns="45720" rIns="91440" bIns="45720" rtlCol="0" anchor="ctr"/>
          <a:lstStyle>
            <a:lvl1pPr algn="l">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fld id="{B5C5F35E-5980-884E-B4FE-F65E21B09210}" type="datetimeFigureOut">
              <a:rPr lang="en-GB" smtClean="0"/>
              <a:pPr/>
              <a:t>21/09/2024</a:t>
            </a:fld>
            <a:endParaRPr lang="en-GB"/>
          </a:p>
        </p:txBody>
      </p:sp>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dt="0"/>
  <p:txStyles>
    <p:titleStyle>
      <a:lvl1pPr algn="l" defTabSz="457200" rtl="0" eaLnBrk="1" latinLnBrk="0" hangingPunct="1">
        <a:spcBef>
          <a:spcPct val="0"/>
        </a:spcBef>
        <a:buNone/>
        <a:defRPr sz="4400" b="1" kern="1200">
          <a:solidFill>
            <a:srgbClr val="185980"/>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7962900" cy="1143000"/>
          </a:xfrm>
          <a:prstGeom prst="rect">
            <a:avLst/>
          </a:prstGeom>
        </p:spPr>
        <p:txBody>
          <a:bodyPr vert="horz" lIns="91440" tIns="45720" rIns="91440" bIns="45720" rtlCol="0" anchor="ctr">
            <a:normAutofit/>
          </a:bodyPr>
          <a:lstStyle/>
          <a:p>
            <a:r>
              <a:rPr lang="fr-CH"/>
              <a:t>Click to </a:t>
            </a:r>
            <a:r>
              <a:rPr lang="fr-CH" err="1"/>
              <a:t>edit</a:t>
            </a:r>
            <a:r>
              <a:rPr lang="fr-CH"/>
              <a:t> Master </a:t>
            </a:r>
            <a:r>
              <a:rPr lang="fr-CH" err="1"/>
              <a:t>title</a:t>
            </a:r>
            <a:r>
              <a:rPr lang="fr-CH"/>
              <a:t>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a:p>
            <a:pPr lvl="2"/>
            <a:r>
              <a:rPr lang="fr-CH" err="1"/>
              <a:t>Third</a:t>
            </a:r>
            <a:r>
              <a:rPr lang="fr-CH"/>
              <a:t> </a:t>
            </a:r>
            <a:r>
              <a:rPr lang="fr-CH" err="1"/>
              <a:t>level</a:t>
            </a:r>
            <a:endParaRPr lang="fr-CH"/>
          </a:p>
          <a:p>
            <a:pPr lvl="3"/>
            <a:r>
              <a:rPr lang="fr-CH" err="1"/>
              <a:t>Fourth</a:t>
            </a:r>
            <a:r>
              <a:rPr lang="fr-CH"/>
              <a:t> </a:t>
            </a:r>
            <a:r>
              <a:rPr lang="fr-CH" err="1"/>
              <a:t>level</a:t>
            </a:r>
            <a:endParaRPr lang="fr-CH"/>
          </a:p>
          <a:p>
            <a:pPr lvl="4"/>
            <a:r>
              <a:rPr lang="fr-CH" err="1"/>
              <a:t>Fifth</a:t>
            </a:r>
            <a:r>
              <a:rPr lang="fr-CH"/>
              <a:t> </a:t>
            </a:r>
            <a:r>
              <a:rPr lang="fr-CH" err="1"/>
              <a:t>level</a:t>
            </a:r>
            <a:endParaRPr lang="en-US"/>
          </a:p>
        </p:txBody>
      </p:sp>
      <p:sp>
        <p:nvSpPr>
          <p:cNvPr id="6" name="Footer Placeholder 5">
            <a:extLst>
              <a:ext uri="{FF2B5EF4-FFF2-40B4-BE49-F238E27FC236}">
                <a16:creationId xmlns:a16="http://schemas.microsoft.com/office/drawing/2014/main" id="{47715B9E-792A-8367-C57B-23708949F0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7" name="Slide Number Placeholder 6">
            <a:extLst>
              <a:ext uri="{FF2B5EF4-FFF2-40B4-BE49-F238E27FC236}">
                <a16:creationId xmlns:a16="http://schemas.microsoft.com/office/drawing/2014/main" id="{7E2E2AB8-8FC9-AEAD-A27B-15E9A0BDEE50}"/>
              </a:ext>
            </a:extLst>
          </p:cNvPr>
          <p:cNvSpPr>
            <a:spLocks noGrp="1"/>
          </p:cNvSpPr>
          <p:nvPr>
            <p:ph type="sldNum" sz="quarter" idx="4"/>
          </p:nvPr>
        </p:nvSpPr>
        <p:spPr>
          <a:xfrm>
            <a:off x="8839200" y="6356349"/>
            <a:ext cx="2743200" cy="365125"/>
          </a:xfrm>
          <a:prstGeom prst="rect">
            <a:avLst/>
          </a:prstGeom>
        </p:spPr>
        <p:txBody>
          <a:bodyPr vert="horz" lIns="91440" tIns="45720" rIns="91440" bIns="45720" rtlCol="0" anchor="ctr"/>
          <a:lstStyle>
            <a:lvl1pPr algn="r">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fld id="{D19C2576-A9F8-8741-8E7F-87600CB1545B}" type="slidenum">
              <a:rPr lang="en-GB" smtClean="0"/>
              <a:pPr/>
              <a:t>‹#›</a:t>
            </a:fld>
            <a:endParaRPr lang="en-GB"/>
          </a:p>
        </p:txBody>
      </p:sp>
      <p:sp>
        <p:nvSpPr>
          <p:cNvPr id="8" name="Date Placeholder 7">
            <a:extLst>
              <a:ext uri="{FF2B5EF4-FFF2-40B4-BE49-F238E27FC236}">
                <a16:creationId xmlns:a16="http://schemas.microsoft.com/office/drawing/2014/main" id="{A0B25385-E367-FC96-C46F-C80DF01C91FD}"/>
              </a:ext>
            </a:extLst>
          </p:cNvPr>
          <p:cNvSpPr>
            <a:spLocks noGrp="1"/>
          </p:cNvSpPr>
          <p:nvPr>
            <p:ph type="dt" sz="half" idx="2"/>
          </p:nvPr>
        </p:nvSpPr>
        <p:spPr>
          <a:xfrm>
            <a:off x="609600" y="6356349"/>
            <a:ext cx="2743200" cy="365125"/>
          </a:xfrm>
          <a:prstGeom prst="rect">
            <a:avLst/>
          </a:prstGeom>
        </p:spPr>
        <p:txBody>
          <a:bodyPr vert="horz" lIns="91440" tIns="45720" rIns="91440" bIns="45720" rtlCol="0" anchor="ctr"/>
          <a:lstStyle>
            <a:lvl1pPr algn="l">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fld id="{B5C5F35E-5980-884E-B4FE-F65E21B09210}" type="datetimeFigureOut">
              <a:rPr lang="en-GB" smtClean="0"/>
              <a:pPr/>
              <a:t>21/09/2024</a:t>
            </a:fld>
            <a:endParaRPr lang="en-GB"/>
          </a:p>
        </p:txBody>
      </p:sp>
      <p:pic>
        <p:nvPicPr>
          <p:cNvPr id="5" name="Picture 4">
            <a:extLst>
              <a:ext uri="{FF2B5EF4-FFF2-40B4-BE49-F238E27FC236}">
                <a16:creationId xmlns:a16="http://schemas.microsoft.com/office/drawing/2014/main" id="{46DDC1CC-4C70-FA6C-1A56-74C811EFC61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05583" y="387353"/>
            <a:ext cx="2751454" cy="982662"/>
          </a:xfrm>
          <a:prstGeom prst="rect">
            <a:avLst/>
          </a:prstGeom>
        </p:spPr>
      </p:pic>
    </p:spTree>
    <p:extLst>
      <p:ext uri="{BB962C8B-B14F-4D97-AF65-F5344CB8AC3E}">
        <p14:creationId xmlns:p14="http://schemas.microsoft.com/office/powerpoint/2010/main" val="249717998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dt="0"/>
  <p:txStyles>
    <p:titleStyle>
      <a:lvl1pPr algn="l" defTabSz="457200" rtl="0" eaLnBrk="1" latinLnBrk="0" hangingPunct="1">
        <a:spcBef>
          <a:spcPct val="0"/>
        </a:spcBef>
        <a:buNone/>
        <a:defRPr sz="4400" b="1" kern="1200">
          <a:solidFill>
            <a:srgbClr val="185980"/>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web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7ACB5-6892-A143-A4B1-E4A0CC5B1D04}"/>
              </a:ext>
            </a:extLst>
          </p:cNvPr>
          <p:cNvSpPr>
            <a:spLocks noGrp="1"/>
          </p:cNvSpPr>
          <p:nvPr>
            <p:ph type="ctrTitle" idx="4294967295"/>
          </p:nvPr>
        </p:nvSpPr>
        <p:spPr>
          <a:xfrm>
            <a:off x="550863" y="1912938"/>
            <a:ext cx="9951420" cy="3233737"/>
          </a:xfrm>
        </p:spPr>
        <p:txBody>
          <a:bodyPr>
            <a:noAutofit/>
          </a:bodyPr>
          <a:lstStyle/>
          <a:p>
            <a:r>
              <a:rPr lang="en-US" sz="3200" dirty="0">
                <a:solidFill>
                  <a:schemeClr val="accent1">
                    <a:lumMod val="75000"/>
                  </a:schemeClr>
                </a:solidFill>
              </a:rPr>
              <a:t>Closing the Basic Weather and Climate </a:t>
            </a:r>
            <a:br>
              <a:rPr lang="en-US" sz="3200" dirty="0">
                <a:solidFill>
                  <a:schemeClr val="accent1">
                    <a:lumMod val="75000"/>
                  </a:schemeClr>
                </a:solidFill>
              </a:rPr>
            </a:br>
            <a:r>
              <a:rPr lang="en-US" sz="3200" dirty="0">
                <a:solidFill>
                  <a:schemeClr val="accent1">
                    <a:lumMod val="75000"/>
                  </a:schemeClr>
                </a:solidFill>
              </a:rPr>
              <a:t>Data Gaps in </a:t>
            </a:r>
            <a:r>
              <a:rPr lang="en-CH" sz="3200" dirty="0">
                <a:solidFill>
                  <a:schemeClr val="accent1">
                    <a:lumMod val="75000"/>
                  </a:schemeClr>
                </a:solidFill>
              </a:rPr>
              <a:t>South Asia: </a:t>
            </a:r>
            <a:r>
              <a:rPr lang="en-US" sz="3200" dirty="0">
                <a:solidFill>
                  <a:schemeClr val="accent1">
                    <a:lumMod val="75000"/>
                  </a:schemeClr>
                </a:solidFill>
              </a:rPr>
              <a:t>Advancing SOFF implementation and creating synergies</a:t>
            </a:r>
            <a:br>
              <a:rPr lang="en-US" sz="3200" dirty="0">
                <a:solidFill>
                  <a:schemeClr val="bg1"/>
                </a:solidFill>
              </a:rPr>
            </a:br>
            <a:br>
              <a:rPr lang="en-US" sz="3200" dirty="0">
                <a:solidFill>
                  <a:schemeClr val="bg1"/>
                </a:solidFill>
              </a:rPr>
            </a:br>
            <a:r>
              <a:rPr lang="en-CH" sz="3200" dirty="0">
                <a:solidFill>
                  <a:schemeClr val="bg1"/>
                </a:solidFill>
              </a:rPr>
              <a:t>Country </a:t>
            </a:r>
            <a:r>
              <a:rPr lang="en-US" sz="3200" dirty="0">
                <a:solidFill>
                  <a:schemeClr val="bg1"/>
                </a:solidFill>
              </a:rPr>
              <a:t>updates - MALDIVES</a:t>
            </a:r>
            <a:endParaRPr lang="de-DE" sz="3200" dirty="0">
              <a:solidFill>
                <a:schemeClr val="bg1"/>
              </a:solidFill>
            </a:endParaRPr>
          </a:p>
        </p:txBody>
      </p:sp>
      <p:sp>
        <p:nvSpPr>
          <p:cNvPr id="5" name="Text Placeholder 4">
            <a:extLst>
              <a:ext uri="{FF2B5EF4-FFF2-40B4-BE49-F238E27FC236}">
                <a16:creationId xmlns:a16="http://schemas.microsoft.com/office/drawing/2014/main" id="{B49BAE2B-008E-72FB-BC7A-C3349764869C}"/>
              </a:ext>
            </a:extLst>
          </p:cNvPr>
          <p:cNvSpPr>
            <a:spLocks noGrp="1"/>
          </p:cNvSpPr>
          <p:nvPr>
            <p:ph type="body" sz="quarter" idx="10"/>
          </p:nvPr>
        </p:nvSpPr>
        <p:spPr>
          <a:xfrm>
            <a:off x="472767" y="1311523"/>
            <a:ext cx="10107612" cy="569913"/>
          </a:xfrm>
        </p:spPr>
        <p:txBody>
          <a:bodyPr/>
          <a:lstStyle/>
          <a:p>
            <a:r>
              <a:rPr lang="en-CH" dirty="0"/>
              <a:t>24 – 26 September 2024</a:t>
            </a:r>
            <a:endParaRPr lang="en-GB" dirty="0"/>
          </a:p>
        </p:txBody>
      </p:sp>
      <p:sp>
        <p:nvSpPr>
          <p:cNvPr id="16" name="Untertitel 2">
            <a:extLst>
              <a:ext uri="{FF2B5EF4-FFF2-40B4-BE49-F238E27FC236}">
                <a16:creationId xmlns:a16="http://schemas.microsoft.com/office/drawing/2014/main" id="{CE664AA6-FCBD-2241-B2B9-8B8EDC894C4B}"/>
              </a:ext>
            </a:extLst>
          </p:cNvPr>
          <p:cNvSpPr txBox="1">
            <a:spLocks/>
          </p:cNvSpPr>
          <p:nvPr/>
        </p:nvSpPr>
        <p:spPr>
          <a:xfrm>
            <a:off x="551384" y="1148073"/>
            <a:ext cx="9865096" cy="576063"/>
          </a:xfrm>
          <a:prstGeom prst="rect">
            <a:avLst/>
          </a:prstGeom>
        </p:spPr>
        <p:txBody>
          <a:bodyPr vert="horz" lIns="121920" tIns="60960" rIns="121920" bIns="6096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685800" eaLnBrk="1" hangingPunct="1">
              <a:lnSpc>
                <a:spcPct val="90000"/>
              </a:lnSpc>
              <a:spcBef>
                <a:spcPts val="750"/>
              </a:spcBef>
              <a:buFont typeface="Arial" panose="020B0604020202020204" pitchFamily="34" charset="0"/>
              <a:defRPr sz="2400" kern="1200">
                <a:solidFill>
                  <a:srgbClr val="112A42"/>
                </a:solidFill>
                <a:latin typeface="Segoe UI" panose="020B0502040204020203" pitchFamily="34" charset="0"/>
                <a:ea typeface="+mn-ea"/>
                <a:cs typeface="Segoe UI" panose="020B0502040204020203" pitchFamily="34" charset="0"/>
              </a:defRPr>
            </a:lvl1pPr>
            <a:lvl2pPr marL="342900" algn="ctr" defTabSz="685800" eaLnBrk="1" hangingPunct="1">
              <a:lnSpc>
                <a:spcPct val="90000"/>
              </a:lnSpc>
              <a:spcBef>
                <a:spcPts val="375"/>
              </a:spcBef>
              <a:buFont typeface="Arial" panose="020B0604020202020204" pitchFamily="34" charset="0"/>
              <a:defRPr sz="1500" kern="1200">
                <a:solidFill>
                  <a:schemeClr val="tx1"/>
                </a:solidFill>
                <a:latin typeface="+mn-lt"/>
                <a:ea typeface="+mn-ea"/>
                <a:cs typeface="+mn-cs"/>
              </a:defRPr>
            </a:lvl2pPr>
            <a:lvl3pPr marL="685800" algn="ctr" defTabSz="685800" eaLnBrk="1" hangingPunct="1">
              <a:lnSpc>
                <a:spcPct val="90000"/>
              </a:lnSpc>
              <a:spcBef>
                <a:spcPts val="375"/>
              </a:spcBef>
              <a:buFont typeface="Arial" panose="020B0604020202020204" pitchFamily="34" charset="0"/>
              <a:defRPr sz="1350" kern="1200">
                <a:solidFill>
                  <a:schemeClr val="tx1"/>
                </a:solidFill>
                <a:latin typeface="+mn-lt"/>
                <a:ea typeface="+mn-ea"/>
                <a:cs typeface="+mn-cs"/>
              </a:defRPr>
            </a:lvl3pPr>
            <a:lvl4pPr marL="10287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4pPr>
            <a:lvl5pPr marL="13716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5pPr>
            <a:lvl6pPr marL="17145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6pPr>
            <a:lvl7pPr marL="20574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7pPr>
            <a:lvl8pPr marL="24003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8pPr>
            <a:lvl9pPr marL="27432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9pPr>
          </a:lstStyle>
          <a:p>
            <a:endParaRPr lang="de-DE">
              <a:solidFill>
                <a:srgbClr val="1C3454"/>
              </a:solidFill>
            </a:endParaRPr>
          </a:p>
        </p:txBody>
      </p:sp>
      <p:cxnSp>
        <p:nvCxnSpPr>
          <p:cNvPr id="7" name="Straight Connector 6">
            <a:extLst>
              <a:ext uri="{FF2B5EF4-FFF2-40B4-BE49-F238E27FC236}">
                <a16:creationId xmlns:a16="http://schemas.microsoft.com/office/drawing/2014/main" id="{84508C05-9087-170C-AA3D-19A24DC71FF0}"/>
              </a:ext>
            </a:extLst>
          </p:cNvPr>
          <p:cNvCxnSpPr/>
          <p:nvPr/>
        </p:nvCxnSpPr>
        <p:spPr>
          <a:xfrm>
            <a:off x="667915" y="5146035"/>
            <a:ext cx="2916821" cy="0"/>
          </a:xfrm>
          <a:prstGeom prst="line">
            <a:avLst/>
          </a:prstGeom>
          <a:ln>
            <a:solidFill>
              <a:srgbClr val="1C3454"/>
            </a:solidFill>
          </a:ln>
          <a:effectLst/>
        </p:spPr>
        <p:style>
          <a:lnRef idx="2">
            <a:schemeClr val="accent1"/>
          </a:lnRef>
          <a:fillRef idx="0">
            <a:schemeClr val="accent1"/>
          </a:fillRef>
          <a:effectRef idx="1">
            <a:schemeClr val="accent1"/>
          </a:effectRef>
          <a:fontRef idx="minor">
            <a:schemeClr val="tx1"/>
          </a:fontRef>
        </p:style>
      </p:cxnSp>
      <p:pic>
        <p:nvPicPr>
          <p:cNvPr id="6" name="Picture 5" descr="A snow covered mountain with a cloud and sun&#10;&#10;Description automatically generated with medium confidence">
            <a:extLst>
              <a:ext uri="{FF2B5EF4-FFF2-40B4-BE49-F238E27FC236}">
                <a16:creationId xmlns:a16="http://schemas.microsoft.com/office/drawing/2014/main" id="{FA684CBC-7147-917E-3ED3-B0D6EB86D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84" y="471586"/>
            <a:ext cx="853423" cy="853423"/>
          </a:xfrm>
          <a:prstGeom prst="rect">
            <a:avLst/>
          </a:prstGeom>
        </p:spPr>
      </p:pic>
      <p:pic>
        <p:nvPicPr>
          <p:cNvPr id="3" name="Picture 2">
            <a:extLst>
              <a:ext uri="{FF2B5EF4-FFF2-40B4-BE49-F238E27FC236}">
                <a16:creationId xmlns:a16="http://schemas.microsoft.com/office/drawing/2014/main" id="{BF8152B8-DF7F-F295-99EA-A801BB7A78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7795" y="458499"/>
            <a:ext cx="758205" cy="855255"/>
          </a:xfrm>
          <a:prstGeom prst="rect">
            <a:avLst/>
          </a:prstGeom>
        </p:spPr>
      </p:pic>
      <p:sp>
        <p:nvSpPr>
          <p:cNvPr id="4" name="TextBox 3">
            <a:extLst>
              <a:ext uri="{FF2B5EF4-FFF2-40B4-BE49-F238E27FC236}">
                <a16:creationId xmlns:a16="http://schemas.microsoft.com/office/drawing/2014/main" id="{517B40B7-9CD3-1A31-DD3C-1993C5EF3BB7}"/>
              </a:ext>
            </a:extLst>
          </p:cNvPr>
          <p:cNvSpPr txBox="1"/>
          <p:nvPr/>
        </p:nvSpPr>
        <p:spPr>
          <a:xfrm>
            <a:off x="3018232" y="5566299"/>
            <a:ext cx="4065973" cy="830997"/>
          </a:xfrm>
          <a:prstGeom prst="rect">
            <a:avLst/>
          </a:prstGeom>
          <a:noFill/>
        </p:spPr>
        <p:txBody>
          <a:bodyPr wrap="square" rtlCol="0">
            <a:spAutoFit/>
          </a:bodyPr>
          <a:lstStyle/>
          <a:p>
            <a:pPr algn="ctr"/>
            <a:r>
              <a:rPr lang="en-US" b="1" dirty="0">
                <a:solidFill>
                  <a:schemeClr val="bg1"/>
                </a:solidFill>
              </a:rPr>
              <a:t>Abdulla Wahid</a:t>
            </a:r>
          </a:p>
          <a:p>
            <a:pPr algn="ctr"/>
            <a:r>
              <a:rPr lang="en-US" sz="1400" b="1" dirty="0">
                <a:solidFill>
                  <a:schemeClr val="bg1"/>
                </a:solidFill>
              </a:rPr>
              <a:t>Director General Meteorology</a:t>
            </a:r>
          </a:p>
          <a:p>
            <a:pPr algn="ctr"/>
            <a:r>
              <a:rPr lang="en-US" sz="1400" b="1" dirty="0">
                <a:solidFill>
                  <a:schemeClr val="bg1"/>
                </a:solidFill>
              </a:rPr>
              <a:t>Maldives Meteorological Service</a:t>
            </a:r>
          </a:p>
        </p:txBody>
      </p:sp>
    </p:spTree>
    <p:extLst>
      <p:ext uri="{BB962C8B-B14F-4D97-AF65-F5344CB8AC3E}">
        <p14:creationId xmlns:p14="http://schemas.microsoft.com/office/powerpoint/2010/main" val="281851875"/>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DD43-3B34-3ADE-72CF-4D5AC79EEB29}"/>
              </a:ext>
            </a:extLst>
          </p:cNvPr>
          <p:cNvSpPr>
            <a:spLocks noGrp="1"/>
          </p:cNvSpPr>
          <p:nvPr>
            <p:ph type="title"/>
          </p:nvPr>
        </p:nvSpPr>
        <p:spPr>
          <a:xfrm>
            <a:off x="707254" y="1526389"/>
            <a:ext cx="10972800" cy="1143000"/>
          </a:xfrm>
        </p:spPr>
        <p:txBody>
          <a:bodyPr/>
          <a:lstStyle/>
          <a:p>
            <a:r>
              <a:rPr lang="en-CH" dirty="0"/>
              <a:t>Outline</a:t>
            </a:r>
            <a:endParaRPr lang="en-GB" dirty="0"/>
          </a:p>
        </p:txBody>
      </p:sp>
      <p:sp>
        <p:nvSpPr>
          <p:cNvPr id="3" name="Content Placeholder 2">
            <a:extLst>
              <a:ext uri="{FF2B5EF4-FFF2-40B4-BE49-F238E27FC236}">
                <a16:creationId xmlns:a16="http://schemas.microsoft.com/office/drawing/2014/main" id="{4C809848-F7A4-FE0F-A098-63CC2CAA3FB2}"/>
              </a:ext>
            </a:extLst>
          </p:cNvPr>
          <p:cNvSpPr>
            <a:spLocks noGrp="1"/>
          </p:cNvSpPr>
          <p:nvPr>
            <p:ph idx="1"/>
          </p:nvPr>
        </p:nvSpPr>
        <p:spPr>
          <a:xfrm>
            <a:off x="609600" y="3429000"/>
            <a:ext cx="10972800" cy="2697163"/>
          </a:xfrm>
        </p:spPr>
        <p:txBody>
          <a:bodyPr>
            <a:normAutofit/>
          </a:bodyPr>
          <a:lstStyle/>
          <a:p>
            <a:r>
              <a:rPr lang="en-US" dirty="0"/>
              <a:t>Brief introduction of the NMHS</a:t>
            </a:r>
          </a:p>
          <a:p>
            <a:r>
              <a:rPr lang="en-US" dirty="0"/>
              <a:t>Update on SOFF Implementation</a:t>
            </a:r>
          </a:p>
          <a:p>
            <a:r>
              <a:rPr lang="en-US" dirty="0"/>
              <a:t>Lessons learned and opportunities</a:t>
            </a:r>
          </a:p>
        </p:txBody>
      </p:sp>
      <p:pic>
        <p:nvPicPr>
          <p:cNvPr id="5" name="Picture 4">
            <a:extLst>
              <a:ext uri="{FF2B5EF4-FFF2-40B4-BE49-F238E27FC236}">
                <a16:creationId xmlns:a16="http://schemas.microsoft.com/office/drawing/2014/main" id="{2BD91251-5B25-47DB-4200-A685680742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7795" y="458499"/>
            <a:ext cx="758205" cy="855255"/>
          </a:xfrm>
          <a:prstGeom prst="rect">
            <a:avLst/>
          </a:prstGeom>
        </p:spPr>
      </p:pic>
      <p:pic>
        <p:nvPicPr>
          <p:cNvPr id="7" name="Picture 6">
            <a:extLst>
              <a:ext uri="{FF2B5EF4-FFF2-40B4-BE49-F238E27FC236}">
                <a16:creationId xmlns:a16="http://schemas.microsoft.com/office/drawing/2014/main" id="{CE15C138-1C5B-BD89-8955-E435E59165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932" y="272068"/>
            <a:ext cx="1682598" cy="1164984"/>
          </a:xfrm>
          <a:prstGeom prst="rect">
            <a:avLst/>
          </a:prstGeom>
        </p:spPr>
      </p:pic>
    </p:spTree>
    <p:extLst>
      <p:ext uri="{BB962C8B-B14F-4D97-AF65-F5344CB8AC3E}">
        <p14:creationId xmlns:p14="http://schemas.microsoft.com/office/powerpoint/2010/main" val="2852177521"/>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94E8-0B95-8250-B202-635C4224E2E3}"/>
              </a:ext>
            </a:extLst>
          </p:cNvPr>
          <p:cNvSpPr>
            <a:spLocks noGrp="1"/>
          </p:cNvSpPr>
          <p:nvPr>
            <p:ph type="title"/>
          </p:nvPr>
        </p:nvSpPr>
        <p:spPr>
          <a:xfrm>
            <a:off x="609600" y="274638"/>
            <a:ext cx="10972800" cy="1143000"/>
          </a:xfrm>
        </p:spPr>
        <p:txBody>
          <a:bodyPr>
            <a:normAutofit/>
          </a:bodyPr>
          <a:lstStyle/>
          <a:p>
            <a:r>
              <a:rPr lang="en-US" dirty="0"/>
              <a:t>Brief introduction of the NMHS</a:t>
            </a:r>
            <a:endParaRPr lang="en-GB" dirty="0"/>
          </a:p>
        </p:txBody>
      </p:sp>
      <p:sp>
        <p:nvSpPr>
          <p:cNvPr id="7" name="Content Placeholder 6">
            <a:extLst>
              <a:ext uri="{FF2B5EF4-FFF2-40B4-BE49-F238E27FC236}">
                <a16:creationId xmlns:a16="http://schemas.microsoft.com/office/drawing/2014/main" id="{98B7A6E7-9123-F17C-6F6B-5103AA6A5258}"/>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4E90D237-EC5B-4F67-A795-57616CED99F2}"/>
              </a:ext>
            </a:extLst>
          </p:cNvPr>
          <p:cNvPicPr>
            <a:picLocks noChangeAspect="1"/>
          </p:cNvPicPr>
          <p:nvPr/>
        </p:nvPicPr>
        <p:blipFill>
          <a:blip r:embed="rId2"/>
          <a:stretch>
            <a:fillRect/>
          </a:stretch>
        </p:blipFill>
        <p:spPr>
          <a:xfrm>
            <a:off x="47940" y="1640901"/>
            <a:ext cx="12039676" cy="4756965"/>
          </a:xfrm>
          <a:prstGeom prst="rect">
            <a:avLst/>
          </a:prstGeom>
        </p:spPr>
      </p:pic>
      <p:pic>
        <p:nvPicPr>
          <p:cNvPr id="5" name="Picture 4">
            <a:extLst>
              <a:ext uri="{FF2B5EF4-FFF2-40B4-BE49-F238E27FC236}">
                <a16:creationId xmlns:a16="http://schemas.microsoft.com/office/drawing/2014/main" id="{76923A9E-83C9-8A1F-5DCB-F2D85EF1A9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852" y="194975"/>
            <a:ext cx="1771764" cy="1625946"/>
          </a:xfrm>
          <a:prstGeom prst="rect">
            <a:avLst/>
          </a:prstGeom>
        </p:spPr>
      </p:pic>
    </p:spTree>
    <p:extLst>
      <p:ext uri="{BB962C8B-B14F-4D97-AF65-F5344CB8AC3E}">
        <p14:creationId xmlns:p14="http://schemas.microsoft.com/office/powerpoint/2010/main" val="326596936"/>
      </p:ext>
    </p:extLst>
  </p:cSld>
  <p:clrMapOvr>
    <a:masterClrMapping/>
  </p:clrMapOvr>
  <mc:AlternateContent xmlns:mc="http://schemas.openxmlformats.org/markup-compatibility/2006" xmlns:p14="http://schemas.microsoft.com/office/powerpoint/2010/main">
    <mc:Choice Requires="p14">
      <p:transition spd="slow" p14:dur="90000" advClick="0" advTm="90000"/>
    </mc:Choice>
    <mc:Fallback xmlns="">
      <p:transition spd="slow" advClick="0" advTm="9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94E8-0B95-8250-B202-635C4224E2E3}"/>
              </a:ext>
            </a:extLst>
          </p:cNvPr>
          <p:cNvSpPr>
            <a:spLocks noGrp="1"/>
          </p:cNvSpPr>
          <p:nvPr>
            <p:ph type="title"/>
          </p:nvPr>
        </p:nvSpPr>
        <p:spPr>
          <a:xfrm>
            <a:off x="609600" y="274638"/>
            <a:ext cx="10972800" cy="1143000"/>
          </a:xfrm>
        </p:spPr>
        <p:txBody>
          <a:bodyPr>
            <a:normAutofit/>
          </a:bodyPr>
          <a:lstStyle/>
          <a:p>
            <a:r>
              <a:rPr lang="en-US"/>
              <a:t>Brief introduction of the NMHS</a:t>
            </a:r>
            <a:endParaRPr lang="en-GB"/>
          </a:p>
        </p:txBody>
      </p:sp>
      <p:pic>
        <p:nvPicPr>
          <p:cNvPr id="4" name="Picture 3">
            <a:extLst>
              <a:ext uri="{FF2B5EF4-FFF2-40B4-BE49-F238E27FC236}">
                <a16:creationId xmlns:a16="http://schemas.microsoft.com/office/drawing/2014/main" id="{A9AF2CB0-E900-55EA-7278-2404DED2E15E}"/>
              </a:ext>
            </a:extLst>
          </p:cNvPr>
          <p:cNvPicPr>
            <a:picLocks noChangeAspect="1"/>
          </p:cNvPicPr>
          <p:nvPr/>
        </p:nvPicPr>
        <p:blipFill>
          <a:blip r:embed="rId2"/>
          <a:stretch>
            <a:fillRect/>
          </a:stretch>
        </p:blipFill>
        <p:spPr>
          <a:xfrm>
            <a:off x="208450" y="1905694"/>
            <a:ext cx="11891692" cy="4723985"/>
          </a:xfrm>
          <a:prstGeom prst="rect">
            <a:avLst/>
          </a:prstGeom>
        </p:spPr>
      </p:pic>
      <p:pic>
        <p:nvPicPr>
          <p:cNvPr id="3" name="Picture 2">
            <a:extLst>
              <a:ext uri="{FF2B5EF4-FFF2-40B4-BE49-F238E27FC236}">
                <a16:creationId xmlns:a16="http://schemas.microsoft.com/office/drawing/2014/main" id="{87303B7B-108A-779B-C6C1-80F3B21972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852" y="194975"/>
            <a:ext cx="1771764" cy="1625946"/>
          </a:xfrm>
          <a:prstGeom prst="rect">
            <a:avLst/>
          </a:prstGeom>
        </p:spPr>
      </p:pic>
    </p:spTree>
    <p:extLst>
      <p:ext uri="{BB962C8B-B14F-4D97-AF65-F5344CB8AC3E}">
        <p14:creationId xmlns:p14="http://schemas.microsoft.com/office/powerpoint/2010/main" val="198081865"/>
      </p:ext>
    </p:extLst>
  </p:cSld>
  <p:clrMapOvr>
    <a:masterClrMapping/>
  </p:clrMapOvr>
  <mc:AlternateContent xmlns:mc="http://schemas.openxmlformats.org/markup-compatibility/2006" xmlns:p14="http://schemas.microsoft.com/office/powerpoint/2010/main">
    <mc:Choice Requires="p14">
      <p:transition spd="slow" p14:dur="90000" advClick="0" advTm="90000"/>
    </mc:Choice>
    <mc:Fallback xmlns="">
      <p:transition spd="slow" advClick="0" advTm="9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F232EF-399A-D6B7-C792-636DA8E16DCD}"/>
              </a:ext>
            </a:extLst>
          </p:cNvPr>
          <p:cNvPicPr>
            <a:picLocks noChangeAspect="1"/>
          </p:cNvPicPr>
          <p:nvPr/>
        </p:nvPicPr>
        <p:blipFill>
          <a:blip r:embed="rId2"/>
          <a:stretch>
            <a:fillRect/>
          </a:stretch>
        </p:blipFill>
        <p:spPr>
          <a:xfrm rot="453156">
            <a:off x="8751076" y="1055952"/>
            <a:ext cx="3070719" cy="4226753"/>
          </a:xfrm>
          <a:prstGeom prst="rect">
            <a:avLst/>
          </a:prstGeom>
          <a:ln>
            <a:solidFill>
              <a:schemeClr val="accent1">
                <a:lumMod val="75000"/>
              </a:schemeClr>
            </a:solidFill>
          </a:ln>
        </p:spPr>
      </p:pic>
      <p:pic>
        <p:nvPicPr>
          <p:cNvPr id="16" name="Picture 15">
            <a:extLst>
              <a:ext uri="{FF2B5EF4-FFF2-40B4-BE49-F238E27FC236}">
                <a16:creationId xmlns:a16="http://schemas.microsoft.com/office/drawing/2014/main" id="{FB736C3A-6772-B98A-C646-9FAFC5E9BCED}"/>
              </a:ext>
            </a:extLst>
          </p:cNvPr>
          <p:cNvPicPr>
            <a:picLocks noChangeAspect="1"/>
          </p:cNvPicPr>
          <p:nvPr/>
        </p:nvPicPr>
        <p:blipFill>
          <a:blip r:embed="rId3"/>
          <a:stretch>
            <a:fillRect/>
          </a:stretch>
        </p:blipFill>
        <p:spPr>
          <a:xfrm>
            <a:off x="214752" y="1177556"/>
            <a:ext cx="2633159" cy="5615126"/>
          </a:xfrm>
          <a:prstGeom prst="rect">
            <a:avLst/>
          </a:prstGeom>
        </p:spPr>
      </p:pic>
      <p:sp>
        <p:nvSpPr>
          <p:cNvPr id="17" name="Rectangle 16">
            <a:extLst>
              <a:ext uri="{FF2B5EF4-FFF2-40B4-BE49-F238E27FC236}">
                <a16:creationId xmlns:a16="http://schemas.microsoft.com/office/drawing/2014/main" id="{3F0F49F7-C4CA-7C07-8D1B-BB9B6714A342}"/>
              </a:ext>
            </a:extLst>
          </p:cNvPr>
          <p:cNvSpPr/>
          <p:nvPr/>
        </p:nvSpPr>
        <p:spPr>
          <a:xfrm>
            <a:off x="105750" y="1357048"/>
            <a:ext cx="2956264" cy="669447"/>
          </a:xfrm>
          <a:prstGeom prst="rect">
            <a:avLst/>
          </a:prstGeom>
          <a:solidFill>
            <a:schemeClr val="accent3">
              <a:lumMod val="20000"/>
              <a:lumOff val="8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09E0A2F1-EC46-57D0-093D-D704C2DF599F}"/>
              </a:ext>
            </a:extLst>
          </p:cNvPr>
          <p:cNvSpPr/>
          <p:nvPr/>
        </p:nvSpPr>
        <p:spPr>
          <a:xfrm rot="243352">
            <a:off x="2765668" y="1691148"/>
            <a:ext cx="6254735" cy="155091"/>
          </a:xfrm>
          <a:prstGeom prst="rightArrow">
            <a:avLst/>
          </a:prstGeom>
          <a:gradFill flip="none" rotWithShape="1">
            <a:gsLst>
              <a:gs pos="3000">
                <a:schemeClr val="accent1">
                  <a:tint val="100000"/>
                  <a:shade val="100000"/>
                  <a:satMod val="130000"/>
                </a:schemeClr>
              </a:gs>
              <a:gs pos="100000">
                <a:schemeClr val="bg1"/>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701CEF3-0168-DA99-6C0B-848D3D6970AB}"/>
              </a:ext>
            </a:extLst>
          </p:cNvPr>
          <p:cNvPicPr>
            <a:picLocks noChangeAspect="1"/>
          </p:cNvPicPr>
          <p:nvPr/>
        </p:nvPicPr>
        <p:blipFill>
          <a:blip r:embed="rId4"/>
          <a:stretch>
            <a:fillRect/>
          </a:stretch>
        </p:blipFill>
        <p:spPr>
          <a:xfrm rot="432188">
            <a:off x="5133318" y="2075096"/>
            <a:ext cx="3306571" cy="4593730"/>
          </a:xfrm>
          <a:prstGeom prst="rect">
            <a:avLst/>
          </a:prstGeom>
          <a:ln>
            <a:solidFill>
              <a:schemeClr val="accent1">
                <a:lumMod val="60000"/>
                <a:lumOff val="40000"/>
              </a:schemeClr>
            </a:solidFill>
          </a:ln>
        </p:spPr>
      </p:pic>
      <p:sp>
        <p:nvSpPr>
          <p:cNvPr id="21" name="Arrow: Right 20">
            <a:extLst>
              <a:ext uri="{FF2B5EF4-FFF2-40B4-BE49-F238E27FC236}">
                <a16:creationId xmlns:a16="http://schemas.microsoft.com/office/drawing/2014/main" id="{AE500B2F-9D2A-7648-A51D-59B0BB03092C}"/>
              </a:ext>
            </a:extLst>
          </p:cNvPr>
          <p:cNvSpPr/>
          <p:nvPr/>
        </p:nvSpPr>
        <p:spPr>
          <a:xfrm rot="505293">
            <a:off x="2496394" y="2004198"/>
            <a:ext cx="3160547" cy="156476"/>
          </a:xfrm>
          <a:prstGeom prst="rightArrow">
            <a:avLst/>
          </a:prstGeom>
          <a:gradFill flip="none" rotWithShape="1">
            <a:gsLst>
              <a:gs pos="3000">
                <a:schemeClr val="accent1">
                  <a:tint val="100000"/>
                  <a:shade val="100000"/>
                  <a:satMod val="130000"/>
                </a:schemeClr>
              </a:gs>
              <a:gs pos="100000">
                <a:schemeClr val="bg1"/>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C96B5E9-C22A-5C3A-606B-7BA7E027B6A7}"/>
              </a:ext>
            </a:extLst>
          </p:cNvPr>
          <p:cNvSpPr>
            <a:spLocks noGrp="1"/>
          </p:cNvSpPr>
          <p:nvPr>
            <p:ph type="title"/>
          </p:nvPr>
        </p:nvSpPr>
        <p:spPr>
          <a:xfrm>
            <a:off x="476435" y="65318"/>
            <a:ext cx="10972800" cy="849082"/>
          </a:xfrm>
        </p:spPr>
        <p:txBody>
          <a:bodyPr>
            <a:normAutofit/>
          </a:bodyPr>
          <a:lstStyle/>
          <a:p>
            <a:r>
              <a:rPr lang="en-US" sz="3600" dirty="0"/>
              <a:t>Update on SOFF Implementation</a:t>
            </a:r>
            <a:endParaRPr lang="en-GB" sz="3600" dirty="0"/>
          </a:p>
        </p:txBody>
      </p:sp>
    </p:spTree>
    <p:extLst>
      <p:ext uri="{BB962C8B-B14F-4D97-AF65-F5344CB8AC3E}">
        <p14:creationId xmlns:p14="http://schemas.microsoft.com/office/powerpoint/2010/main" val="2868513973"/>
      </p:ext>
    </p:extLst>
  </p:cSld>
  <p:clrMapOvr>
    <a:masterClrMapping/>
  </p:clrMapOvr>
  <mc:AlternateContent xmlns:mc="http://schemas.openxmlformats.org/markup-compatibility/2006" xmlns:p14="http://schemas.microsoft.com/office/powerpoint/2010/main">
    <mc:Choice Requires="p14">
      <p:transition spd="slow" p14:dur="90000" advClick="0" advTm="90000"/>
    </mc:Choice>
    <mc:Fallback xmlns="">
      <p:transition spd="slow" advClick="0" advTm="9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B736C3A-6772-B98A-C646-9FAFC5E9BCED}"/>
              </a:ext>
            </a:extLst>
          </p:cNvPr>
          <p:cNvPicPr>
            <a:picLocks noChangeAspect="1"/>
          </p:cNvPicPr>
          <p:nvPr/>
        </p:nvPicPr>
        <p:blipFill>
          <a:blip r:embed="rId2"/>
          <a:stretch>
            <a:fillRect/>
          </a:stretch>
        </p:blipFill>
        <p:spPr>
          <a:xfrm>
            <a:off x="214752" y="1177556"/>
            <a:ext cx="2633159" cy="5615126"/>
          </a:xfrm>
          <a:prstGeom prst="rect">
            <a:avLst/>
          </a:prstGeom>
        </p:spPr>
      </p:pic>
      <p:sp>
        <p:nvSpPr>
          <p:cNvPr id="17" name="Rectangle 16">
            <a:extLst>
              <a:ext uri="{FF2B5EF4-FFF2-40B4-BE49-F238E27FC236}">
                <a16:creationId xmlns:a16="http://schemas.microsoft.com/office/drawing/2014/main" id="{3F0F49F7-C4CA-7C07-8D1B-BB9B6714A342}"/>
              </a:ext>
            </a:extLst>
          </p:cNvPr>
          <p:cNvSpPr/>
          <p:nvPr/>
        </p:nvSpPr>
        <p:spPr>
          <a:xfrm>
            <a:off x="180693" y="1966997"/>
            <a:ext cx="2956264" cy="669448"/>
          </a:xfrm>
          <a:prstGeom prst="rect">
            <a:avLst/>
          </a:prstGeom>
          <a:solidFill>
            <a:schemeClr val="accent3">
              <a:lumMod val="20000"/>
              <a:lumOff val="8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09E0A2F1-EC46-57D0-093D-D704C2DF599F}"/>
              </a:ext>
            </a:extLst>
          </p:cNvPr>
          <p:cNvSpPr/>
          <p:nvPr/>
        </p:nvSpPr>
        <p:spPr>
          <a:xfrm rot="485119">
            <a:off x="2630428" y="2307308"/>
            <a:ext cx="3247440" cy="214838"/>
          </a:xfrm>
          <a:prstGeom prst="rightArrow">
            <a:avLst/>
          </a:prstGeom>
          <a:gradFill flip="none" rotWithShape="1">
            <a:gsLst>
              <a:gs pos="3000">
                <a:schemeClr val="accent1">
                  <a:tint val="100000"/>
                  <a:shade val="100000"/>
                  <a:satMod val="130000"/>
                </a:schemeClr>
              </a:gs>
              <a:gs pos="100000">
                <a:schemeClr val="bg1"/>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3B3FDD3-C780-A2F0-0FCF-B03614374244}"/>
              </a:ext>
            </a:extLst>
          </p:cNvPr>
          <p:cNvPicPr>
            <a:picLocks noChangeAspect="1"/>
          </p:cNvPicPr>
          <p:nvPr/>
        </p:nvPicPr>
        <p:blipFill>
          <a:blip r:embed="rId3"/>
          <a:stretch>
            <a:fillRect/>
          </a:stretch>
        </p:blipFill>
        <p:spPr>
          <a:xfrm rot="393207">
            <a:off x="5946282" y="1054437"/>
            <a:ext cx="2536512" cy="2608984"/>
          </a:xfrm>
          <a:prstGeom prst="rect">
            <a:avLst/>
          </a:prstGeom>
          <a:ln>
            <a:solidFill>
              <a:schemeClr val="accent1">
                <a:lumMod val="75000"/>
              </a:schemeClr>
            </a:solidFill>
          </a:ln>
        </p:spPr>
      </p:pic>
      <p:pic>
        <p:nvPicPr>
          <p:cNvPr id="4" name="Picture 3">
            <a:extLst>
              <a:ext uri="{FF2B5EF4-FFF2-40B4-BE49-F238E27FC236}">
                <a16:creationId xmlns:a16="http://schemas.microsoft.com/office/drawing/2014/main" id="{7C8A9896-528C-1ED8-8654-84D0CAAC3D3A}"/>
              </a:ext>
            </a:extLst>
          </p:cNvPr>
          <p:cNvPicPr>
            <a:picLocks noChangeAspect="1"/>
          </p:cNvPicPr>
          <p:nvPr/>
        </p:nvPicPr>
        <p:blipFill>
          <a:blip r:embed="rId4"/>
          <a:stretch>
            <a:fillRect/>
          </a:stretch>
        </p:blipFill>
        <p:spPr>
          <a:xfrm>
            <a:off x="9273307" y="3031692"/>
            <a:ext cx="2867219" cy="3760990"/>
          </a:xfrm>
          <a:prstGeom prst="rect">
            <a:avLst/>
          </a:prstGeom>
        </p:spPr>
      </p:pic>
      <p:pic>
        <p:nvPicPr>
          <p:cNvPr id="5" name="Picture 4">
            <a:extLst>
              <a:ext uri="{FF2B5EF4-FFF2-40B4-BE49-F238E27FC236}">
                <a16:creationId xmlns:a16="http://schemas.microsoft.com/office/drawing/2014/main" id="{1BE99CC6-03FF-CF5F-39D9-0F08EAA9B186}"/>
              </a:ext>
            </a:extLst>
          </p:cNvPr>
          <p:cNvPicPr>
            <a:picLocks noChangeAspect="1"/>
          </p:cNvPicPr>
          <p:nvPr/>
        </p:nvPicPr>
        <p:blipFill>
          <a:blip r:embed="rId5"/>
          <a:stretch>
            <a:fillRect/>
          </a:stretch>
        </p:blipFill>
        <p:spPr>
          <a:xfrm>
            <a:off x="6265632" y="3923226"/>
            <a:ext cx="2925446" cy="2869456"/>
          </a:xfrm>
          <a:prstGeom prst="rect">
            <a:avLst/>
          </a:prstGeom>
        </p:spPr>
      </p:pic>
      <p:sp>
        <p:nvSpPr>
          <p:cNvPr id="6" name="TextBox 5">
            <a:extLst>
              <a:ext uri="{FF2B5EF4-FFF2-40B4-BE49-F238E27FC236}">
                <a16:creationId xmlns:a16="http://schemas.microsoft.com/office/drawing/2014/main" id="{0F2EA64F-A2BB-14BB-1D7E-9900614E3953}"/>
              </a:ext>
            </a:extLst>
          </p:cNvPr>
          <p:cNvSpPr txBox="1"/>
          <p:nvPr/>
        </p:nvSpPr>
        <p:spPr>
          <a:xfrm>
            <a:off x="9273306" y="2016029"/>
            <a:ext cx="2867219" cy="1015663"/>
          </a:xfrm>
          <a:prstGeom prst="rect">
            <a:avLst/>
          </a:prstGeom>
          <a:noFill/>
          <a:ln>
            <a:solidFill>
              <a:schemeClr val="accent1">
                <a:lumMod val="75000"/>
              </a:schemeClr>
            </a:solidFill>
          </a:ln>
        </p:spPr>
        <p:txBody>
          <a:bodyPr wrap="square">
            <a:spAutoFit/>
          </a:bodyPr>
          <a:lstStyle/>
          <a:p>
            <a:r>
              <a:rPr lang="en-US" sz="1200" dirty="0">
                <a:latin typeface="Calibri" panose="020F0502020204030204" pitchFamily="34" charset="0"/>
                <a:ea typeface="Calibri" panose="020F0502020204030204" pitchFamily="34" charset="0"/>
                <a:cs typeface="Arial" panose="020B0604020202020204" pitchFamily="34" charset="0"/>
              </a:rPr>
              <a:t>D</a:t>
            </a:r>
            <a:r>
              <a:rPr lang="en-US" sz="1200" dirty="0">
                <a:effectLst/>
                <a:latin typeface="Calibri" panose="020F0502020204030204" pitchFamily="34" charset="0"/>
                <a:ea typeface="Calibri" panose="020F0502020204030204" pitchFamily="34" charset="0"/>
                <a:cs typeface="Arial" panose="020B0604020202020204" pitchFamily="34" charset="0"/>
              </a:rPr>
              <a:t>istribution of proposed GBON surface stations to be supported by SOFF. Existing stations in blue markers and proposed new station (tentatively in </a:t>
            </a:r>
            <a:r>
              <a:rPr lang="en-US" sz="1200" dirty="0" err="1">
                <a:effectLst/>
                <a:latin typeface="Calibri" panose="020F0502020204030204" pitchFamily="34" charset="0"/>
                <a:ea typeface="Calibri" panose="020F0502020204030204" pitchFamily="34" charset="0"/>
                <a:cs typeface="Arial" panose="020B0604020202020204" pitchFamily="34" charset="0"/>
              </a:rPr>
              <a:t>Maafaru</a:t>
            </a:r>
            <a:r>
              <a:rPr lang="en-US" sz="1200" dirty="0">
                <a:effectLst/>
                <a:latin typeface="Calibri" panose="020F0502020204030204" pitchFamily="34" charset="0"/>
                <a:ea typeface="Calibri" panose="020F0502020204030204" pitchFamily="34" charset="0"/>
                <a:cs typeface="Arial" panose="020B0604020202020204" pitchFamily="34" charset="0"/>
              </a:rPr>
              <a:t>) in red, all with diameter of 500 km</a:t>
            </a:r>
            <a:endParaRPr lang="en-US" sz="1200" dirty="0"/>
          </a:p>
        </p:txBody>
      </p:sp>
      <p:sp>
        <p:nvSpPr>
          <p:cNvPr id="7" name="TextBox 6">
            <a:extLst>
              <a:ext uri="{FF2B5EF4-FFF2-40B4-BE49-F238E27FC236}">
                <a16:creationId xmlns:a16="http://schemas.microsoft.com/office/drawing/2014/main" id="{91A8C842-6A35-CE6E-EA0E-52D7D6583A74}"/>
              </a:ext>
            </a:extLst>
          </p:cNvPr>
          <p:cNvSpPr txBox="1"/>
          <p:nvPr/>
        </p:nvSpPr>
        <p:spPr>
          <a:xfrm>
            <a:off x="4925088" y="4545913"/>
            <a:ext cx="1351887" cy="2246769"/>
          </a:xfrm>
          <a:prstGeom prst="rect">
            <a:avLst/>
          </a:prstGeom>
          <a:noFill/>
          <a:ln>
            <a:solidFill>
              <a:schemeClr val="accent1">
                <a:lumMod val="75000"/>
              </a:schemeClr>
            </a:solidFill>
          </a:ln>
        </p:spPr>
        <p:txBody>
          <a:bodyPr wrap="square">
            <a:spAutoFit/>
          </a:bodyPr>
          <a:lstStyle/>
          <a:p>
            <a:pPr algn="r"/>
            <a:r>
              <a:rPr lang="en-US" sz="1400" dirty="0">
                <a:effectLst/>
                <a:latin typeface="Calibri" panose="020F0502020204030204" pitchFamily="34" charset="0"/>
                <a:ea typeface="Calibri" panose="020F0502020204030204" pitchFamily="34" charset="0"/>
                <a:cs typeface="Arial" panose="020B0604020202020204" pitchFamily="34" charset="0"/>
              </a:rPr>
              <a:t>Gan sounding station location in blue dot and circle of 1000 km radius. (Neighboring counties’ sounding stations in yellow markers)</a:t>
            </a:r>
            <a:endParaRPr lang="en-US" sz="1400" dirty="0"/>
          </a:p>
        </p:txBody>
      </p:sp>
      <p:sp>
        <p:nvSpPr>
          <p:cNvPr id="12" name="Title 1">
            <a:extLst>
              <a:ext uri="{FF2B5EF4-FFF2-40B4-BE49-F238E27FC236}">
                <a16:creationId xmlns:a16="http://schemas.microsoft.com/office/drawing/2014/main" id="{6F526EA2-0B8E-BCF4-D987-F692D259DA5E}"/>
              </a:ext>
            </a:extLst>
          </p:cNvPr>
          <p:cNvSpPr>
            <a:spLocks noGrp="1"/>
          </p:cNvSpPr>
          <p:nvPr>
            <p:ph type="title"/>
          </p:nvPr>
        </p:nvSpPr>
        <p:spPr>
          <a:xfrm>
            <a:off x="476435" y="65318"/>
            <a:ext cx="10972800" cy="849082"/>
          </a:xfrm>
        </p:spPr>
        <p:txBody>
          <a:bodyPr>
            <a:normAutofit/>
          </a:bodyPr>
          <a:lstStyle/>
          <a:p>
            <a:r>
              <a:rPr lang="en-US" sz="3600" dirty="0"/>
              <a:t>Update on SOFF Implementation</a:t>
            </a:r>
            <a:endParaRPr lang="en-GB" sz="3600" dirty="0"/>
          </a:p>
        </p:txBody>
      </p:sp>
    </p:spTree>
    <p:extLst>
      <p:ext uri="{BB962C8B-B14F-4D97-AF65-F5344CB8AC3E}">
        <p14:creationId xmlns:p14="http://schemas.microsoft.com/office/powerpoint/2010/main" val="2930817766"/>
      </p:ext>
    </p:extLst>
  </p:cSld>
  <p:clrMapOvr>
    <a:masterClrMapping/>
  </p:clrMapOvr>
  <mc:AlternateContent xmlns:mc="http://schemas.openxmlformats.org/markup-compatibility/2006" xmlns:p14="http://schemas.microsoft.com/office/powerpoint/2010/main">
    <mc:Choice Requires="p14">
      <p:transition spd="slow" p14:dur="90000" advClick="0" advTm="90000"/>
    </mc:Choice>
    <mc:Fallback xmlns="">
      <p:transition spd="slow" advClick="0" advTm="9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94E8-0B95-8250-B202-635C4224E2E3}"/>
              </a:ext>
            </a:extLst>
          </p:cNvPr>
          <p:cNvSpPr>
            <a:spLocks noGrp="1"/>
          </p:cNvSpPr>
          <p:nvPr>
            <p:ph type="title"/>
          </p:nvPr>
        </p:nvSpPr>
        <p:spPr>
          <a:xfrm>
            <a:off x="476435" y="65318"/>
            <a:ext cx="10972800" cy="849082"/>
          </a:xfrm>
        </p:spPr>
        <p:txBody>
          <a:bodyPr>
            <a:normAutofit/>
          </a:bodyPr>
          <a:lstStyle/>
          <a:p>
            <a:r>
              <a:rPr lang="en-US" sz="3600" dirty="0"/>
              <a:t>Update on SOFF Implementation</a:t>
            </a:r>
            <a:endParaRPr lang="en-GB" sz="3600" dirty="0"/>
          </a:p>
        </p:txBody>
      </p:sp>
      <p:pic>
        <p:nvPicPr>
          <p:cNvPr id="16" name="Picture 15">
            <a:extLst>
              <a:ext uri="{FF2B5EF4-FFF2-40B4-BE49-F238E27FC236}">
                <a16:creationId xmlns:a16="http://schemas.microsoft.com/office/drawing/2014/main" id="{FB736C3A-6772-B98A-C646-9FAFC5E9BCED}"/>
              </a:ext>
            </a:extLst>
          </p:cNvPr>
          <p:cNvPicPr>
            <a:picLocks noChangeAspect="1"/>
          </p:cNvPicPr>
          <p:nvPr/>
        </p:nvPicPr>
        <p:blipFill>
          <a:blip r:embed="rId2"/>
          <a:stretch>
            <a:fillRect/>
          </a:stretch>
        </p:blipFill>
        <p:spPr>
          <a:xfrm>
            <a:off x="214752" y="1177556"/>
            <a:ext cx="2633159" cy="5615126"/>
          </a:xfrm>
          <a:prstGeom prst="rect">
            <a:avLst/>
          </a:prstGeom>
        </p:spPr>
      </p:pic>
      <p:sp>
        <p:nvSpPr>
          <p:cNvPr id="17" name="Rectangle 16">
            <a:extLst>
              <a:ext uri="{FF2B5EF4-FFF2-40B4-BE49-F238E27FC236}">
                <a16:creationId xmlns:a16="http://schemas.microsoft.com/office/drawing/2014/main" id="{3F0F49F7-C4CA-7C07-8D1B-BB9B6714A342}"/>
              </a:ext>
            </a:extLst>
          </p:cNvPr>
          <p:cNvSpPr/>
          <p:nvPr/>
        </p:nvSpPr>
        <p:spPr>
          <a:xfrm>
            <a:off x="97654" y="2539014"/>
            <a:ext cx="2956264" cy="1260629"/>
          </a:xfrm>
          <a:prstGeom prst="rect">
            <a:avLst/>
          </a:prstGeom>
          <a:solidFill>
            <a:schemeClr val="accent3">
              <a:lumMod val="20000"/>
              <a:lumOff val="8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0BA2137-4DCB-247E-5036-E5546BD77FCD}"/>
              </a:ext>
            </a:extLst>
          </p:cNvPr>
          <p:cNvPicPr>
            <a:picLocks noChangeAspect="1"/>
          </p:cNvPicPr>
          <p:nvPr/>
        </p:nvPicPr>
        <p:blipFill>
          <a:blip r:embed="rId3"/>
          <a:stretch>
            <a:fillRect/>
          </a:stretch>
        </p:blipFill>
        <p:spPr>
          <a:xfrm rot="444162">
            <a:off x="3571118" y="1385000"/>
            <a:ext cx="4396518" cy="5187765"/>
          </a:xfrm>
          <a:prstGeom prst="rect">
            <a:avLst/>
          </a:prstGeom>
          <a:ln>
            <a:solidFill>
              <a:schemeClr val="accent1">
                <a:lumMod val="60000"/>
                <a:lumOff val="40000"/>
              </a:schemeClr>
            </a:solidFill>
          </a:ln>
        </p:spPr>
      </p:pic>
      <p:sp>
        <p:nvSpPr>
          <p:cNvPr id="18" name="Arrow: Right 17">
            <a:extLst>
              <a:ext uri="{FF2B5EF4-FFF2-40B4-BE49-F238E27FC236}">
                <a16:creationId xmlns:a16="http://schemas.microsoft.com/office/drawing/2014/main" id="{09E0A2F1-EC46-57D0-093D-D704C2DF599F}"/>
              </a:ext>
            </a:extLst>
          </p:cNvPr>
          <p:cNvSpPr/>
          <p:nvPr/>
        </p:nvSpPr>
        <p:spPr>
          <a:xfrm rot="485119">
            <a:off x="2930029" y="2765923"/>
            <a:ext cx="843500" cy="218257"/>
          </a:xfrm>
          <a:prstGeom prst="rightArrow">
            <a:avLst/>
          </a:prstGeom>
          <a:gradFill flip="none" rotWithShape="1">
            <a:gsLst>
              <a:gs pos="3000">
                <a:schemeClr val="accent1">
                  <a:tint val="100000"/>
                  <a:shade val="100000"/>
                  <a:satMod val="130000"/>
                </a:schemeClr>
              </a:gs>
              <a:gs pos="100000">
                <a:schemeClr val="bg1"/>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6BB8432-9F22-A1FE-4578-BABC639C52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30873">
            <a:off x="9196127" y="4002072"/>
            <a:ext cx="2712032" cy="2680312"/>
          </a:xfrm>
          <a:prstGeom prst="rect">
            <a:avLst/>
          </a:prstGeom>
          <a:ln>
            <a:solidFill>
              <a:schemeClr val="tx2">
                <a:lumMod val="75000"/>
              </a:schemeClr>
            </a:solidFill>
          </a:ln>
        </p:spPr>
      </p:pic>
      <p:pic>
        <p:nvPicPr>
          <p:cNvPr id="4" name="Picture 3">
            <a:extLst>
              <a:ext uri="{FF2B5EF4-FFF2-40B4-BE49-F238E27FC236}">
                <a16:creationId xmlns:a16="http://schemas.microsoft.com/office/drawing/2014/main" id="{208C793B-C38F-5F5E-7531-D4008201EE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77866">
            <a:off x="8612833" y="252375"/>
            <a:ext cx="3251774" cy="3863590"/>
          </a:xfrm>
          <a:prstGeom prst="rect">
            <a:avLst/>
          </a:prstGeom>
          <a:ln>
            <a:solidFill>
              <a:schemeClr val="tx2">
                <a:lumMod val="75000"/>
              </a:schemeClr>
            </a:solidFill>
          </a:ln>
        </p:spPr>
      </p:pic>
    </p:spTree>
    <p:extLst>
      <p:ext uri="{BB962C8B-B14F-4D97-AF65-F5344CB8AC3E}">
        <p14:creationId xmlns:p14="http://schemas.microsoft.com/office/powerpoint/2010/main" val="4116223218"/>
      </p:ext>
    </p:extLst>
  </p:cSld>
  <p:clrMapOvr>
    <a:masterClrMapping/>
  </p:clrMapOvr>
  <mc:AlternateContent xmlns:mc="http://schemas.openxmlformats.org/markup-compatibility/2006" xmlns:p14="http://schemas.microsoft.com/office/powerpoint/2010/main">
    <mc:Choice Requires="p14">
      <p:transition spd="slow" p14:dur="90000" advClick="0" advTm="90000"/>
    </mc:Choice>
    <mc:Fallback xmlns="">
      <p:transition spd="slow" advClick="0" advTm="9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94E8-0B95-8250-B202-635C4224E2E3}"/>
              </a:ext>
            </a:extLst>
          </p:cNvPr>
          <p:cNvSpPr>
            <a:spLocks noGrp="1"/>
          </p:cNvSpPr>
          <p:nvPr>
            <p:ph type="title"/>
          </p:nvPr>
        </p:nvSpPr>
        <p:spPr>
          <a:xfrm>
            <a:off x="609600" y="274638"/>
            <a:ext cx="10972800" cy="1143000"/>
          </a:xfrm>
        </p:spPr>
        <p:txBody>
          <a:bodyPr>
            <a:normAutofit/>
          </a:bodyPr>
          <a:lstStyle/>
          <a:p>
            <a:r>
              <a:rPr lang="en-US" dirty="0"/>
              <a:t>Lessons learned and opportunities</a:t>
            </a:r>
            <a:endParaRPr lang="en-GB" dirty="0"/>
          </a:p>
        </p:txBody>
      </p:sp>
      <p:sp>
        <p:nvSpPr>
          <p:cNvPr id="3" name="TextBox 2">
            <a:extLst>
              <a:ext uri="{FF2B5EF4-FFF2-40B4-BE49-F238E27FC236}">
                <a16:creationId xmlns:a16="http://schemas.microsoft.com/office/drawing/2014/main" id="{2967C603-47D3-9774-CC41-2CD0B7D24AF2}"/>
              </a:ext>
            </a:extLst>
          </p:cNvPr>
          <p:cNvSpPr txBox="1"/>
          <p:nvPr/>
        </p:nvSpPr>
        <p:spPr>
          <a:xfrm>
            <a:off x="355106" y="1233960"/>
            <a:ext cx="11227293" cy="2339102"/>
          </a:xfrm>
          <a:prstGeom prst="rect">
            <a:avLst/>
          </a:prstGeom>
          <a:noFill/>
        </p:spPr>
        <p:txBody>
          <a:bodyPr wrap="square" lIns="91440" tIns="45720" rIns="91440" bIns="45720" rtlCol="0" anchor="t">
            <a:spAutoFit/>
          </a:bodyPr>
          <a:lstStyle/>
          <a:p>
            <a:r>
              <a:rPr lang="en-US" b="1" dirty="0"/>
              <a:t>Lessons Learn</a:t>
            </a:r>
          </a:p>
          <a:p>
            <a:pPr marL="342900" indent="-342900">
              <a:buFont typeface="Wingdings" panose="05000000000000000000" pitchFamily="2" charset="2"/>
              <a:buChar char="Ø"/>
            </a:pPr>
            <a:r>
              <a:rPr lang="en-US" sz="1800" dirty="0"/>
              <a:t>Existing CHD report and Fast-track update and development of other reports together with the great support and assistance from WMO, UNEP, FMI, BMKG, RIMES, IMD etc.</a:t>
            </a:r>
          </a:p>
          <a:p>
            <a:pPr marL="342900" indent="-342900">
              <a:buFont typeface="Wingdings" panose="05000000000000000000" pitchFamily="2" charset="2"/>
              <a:buChar char="Ø"/>
            </a:pPr>
            <a:r>
              <a:rPr lang="en-US" sz="1800" dirty="0"/>
              <a:t>Commitment by the Government and local authorities including NMHS, CCD of MCCEE etc.</a:t>
            </a:r>
          </a:p>
          <a:p>
            <a:pPr marL="342900" indent="-342900">
              <a:buFont typeface="Wingdings" panose="05000000000000000000" pitchFamily="2" charset="2"/>
              <a:buChar char="Ø"/>
            </a:pPr>
            <a:r>
              <a:rPr lang="en-US" sz="1800" dirty="0"/>
              <a:t>Geographically Maldives is located in a data sparse area in the Indian Ocean, this facilitates in filling the data gaps in the GBON, contribution from Maldives observation stations will contribute to global community in many areas which include climate change studies, NWP data assimilation hence improve global weather model hence contribute to EW4All initiative as well.</a:t>
            </a:r>
          </a:p>
        </p:txBody>
      </p:sp>
      <p:sp>
        <p:nvSpPr>
          <p:cNvPr id="4" name="TextBox 3">
            <a:extLst>
              <a:ext uri="{FF2B5EF4-FFF2-40B4-BE49-F238E27FC236}">
                <a16:creationId xmlns:a16="http://schemas.microsoft.com/office/drawing/2014/main" id="{20CE29A6-6F44-848A-1DD9-A7884A2F45C2}"/>
              </a:ext>
            </a:extLst>
          </p:cNvPr>
          <p:cNvSpPr txBox="1"/>
          <p:nvPr/>
        </p:nvSpPr>
        <p:spPr>
          <a:xfrm>
            <a:off x="355106" y="3713941"/>
            <a:ext cx="11227293" cy="1508105"/>
          </a:xfrm>
          <a:prstGeom prst="rect">
            <a:avLst/>
          </a:prstGeom>
          <a:noFill/>
        </p:spPr>
        <p:txBody>
          <a:bodyPr wrap="square" rtlCol="0">
            <a:spAutoFit/>
          </a:bodyPr>
          <a:lstStyle/>
          <a:p>
            <a:r>
              <a:rPr lang="en-US" b="1" dirty="0"/>
              <a:t>Opportunities</a:t>
            </a:r>
          </a:p>
          <a:p>
            <a:pPr marL="342900" indent="-342900">
              <a:buFont typeface="Wingdings" panose="05000000000000000000" pitchFamily="2" charset="2"/>
              <a:buChar char="Ø"/>
            </a:pPr>
            <a:r>
              <a:rPr lang="en-US" sz="1800" dirty="0"/>
              <a:t>Support for additional AWS to upgrade to GBON compliant stations hence more contribution to regional and global communities.</a:t>
            </a:r>
          </a:p>
          <a:p>
            <a:pPr marL="342900" indent="-342900">
              <a:buFont typeface="Wingdings" panose="05000000000000000000" pitchFamily="2" charset="2"/>
              <a:buChar char="Ø"/>
            </a:pPr>
            <a:r>
              <a:rPr lang="en-US" sz="1800" dirty="0"/>
              <a:t>Explore establishment and support in observation from marine based ( buoy ) platforms.</a:t>
            </a:r>
          </a:p>
          <a:p>
            <a:pPr marL="342900" indent="-342900">
              <a:buFont typeface="Wingdings" panose="05000000000000000000" pitchFamily="2" charset="2"/>
              <a:buChar char="Ø"/>
            </a:pPr>
            <a:r>
              <a:rPr lang="en-US" sz="1800" dirty="0"/>
              <a:t>Explore regional support in calibration and maintenance of AWS sensors.</a:t>
            </a:r>
          </a:p>
        </p:txBody>
      </p:sp>
      <p:sp>
        <p:nvSpPr>
          <p:cNvPr id="6" name="TextBox 5">
            <a:extLst>
              <a:ext uri="{FF2B5EF4-FFF2-40B4-BE49-F238E27FC236}">
                <a16:creationId xmlns:a16="http://schemas.microsoft.com/office/drawing/2014/main" id="{4CF7FDCE-80A4-4FE2-23F0-63FE9DC20619}"/>
              </a:ext>
            </a:extLst>
          </p:cNvPr>
          <p:cNvSpPr txBox="1"/>
          <p:nvPr/>
        </p:nvSpPr>
        <p:spPr>
          <a:xfrm>
            <a:off x="355105" y="5513846"/>
            <a:ext cx="11227293" cy="1231106"/>
          </a:xfrm>
          <a:prstGeom prst="rect">
            <a:avLst/>
          </a:prstGeom>
          <a:noFill/>
        </p:spPr>
        <p:txBody>
          <a:bodyPr wrap="square" rtlCol="0">
            <a:spAutoFit/>
          </a:bodyPr>
          <a:lstStyle/>
          <a:p>
            <a:r>
              <a:rPr lang="en-US" b="1" dirty="0"/>
              <a:t>Challenges</a:t>
            </a:r>
          </a:p>
          <a:p>
            <a:pPr marL="342900" indent="-342900">
              <a:buFont typeface="Wingdings" panose="05000000000000000000" pitchFamily="2" charset="2"/>
              <a:buChar char="Ø"/>
            </a:pPr>
            <a:r>
              <a:rPr lang="en-US" sz="1800" dirty="0"/>
              <a:t>Operation, regular calibration and maintenance of sensors.</a:t>
            </a:r>
          </a:p>
          <a:p>
            <a:pPr marL="342900" indent="-342900">
              <a:buFont typeface="Wingdings" panose="05000000000000000000" pitchFamily="2" charset="2"/>
              <a:buChar char="Ø"/>
            </a:pPr>
            <a:r>
              <a:rPr lang="en-US" sz="1800" dirty="0"/>
              <a:t>Limited local expertise, equipment and facility in calibration and maintenance</a:t>
            </a:r>
          </a:p>
          <a:p>
            <a:pPr marL="342900" indent="-342900">
              <a:buFont typeface="Wingdings" panose="05000000000000000000" pitchFamily="2" charset="2"/>
              <a:buChar char="Ø"/>
            </a:pPr>
            <a:r>
              <a:rPr lang="en-US" sz="1800" dirty="0"/>
              <a:t>Financial constraints.</a:t>
            </a:r>
          </a:p>
        </p:txBody>
      </p:sp>
    </p:spTree>
    <p:extLst>
      <p:ext uri="{BB962C8B-B14F-4D97-AF65-F5344CB8AC3E}">
        <p14:creationId xmlns:p14="http://schemas.microsoft.com/office/powerpoint/2010/main" val="1234890621"/>
      </p:ext>
    </p:extLst>
  </p:cSld>
  <p:clrMapOvr>
    <a:masterClrMapping/>
  </p:clrMapOvr>
  <mc:AlternateContent xmlns:mc="http://schemas.openxmlformats.org/markup-compatibility/2006" xmlns:p14="http://schemas.microsoft.com/office/powerpoint/2010/main">
    <mc:Choice Requires="p14">
      <p:transition spd="slow" p14:dur="90000" advClick="0" advTm="90000"/>
    </mc:Choice>
    <mc:Fallback xmlns="">
      <p:transition spd="slow" advClick="0" advTm="9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D27C644-51BB-FC60-56B9-BF62B54333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FB1FD79E-EE6C-7B59-5A31-6CA29B64B511}"/>
              </a:ext>
            </a:extLst>
          </p:cNvPr>
          <p:cNvSpPr>
            <a:spLocks noGrp="1"/>
          </p:cNvSpPr>
          <p:nvPr>
            <p:ph idx="1"/>
          </p:nvPr>
        </p:nvSpPr>
        <p:spPr>
          <a:xfrm>
            <a:off x="9529957" y="1642342"/>
            <a:ext cx="2598198" cy="574828"/>
          </a:xfrm>
        </p:spPr>
        <p:txBody>
          <a:bodyPr>
            <a:noAutofit/>
          </a:bodyPr>
          <a:lstStyle/>
          <a:p>
            <a:pPr marL="0" indent="0" algn="ctr">
              <a:buNone/>
            </a:pPr>
            <a:r>
              <a:rPr lang="en-US" b="1" dirty="0">
                <a:solidFill>
                  <a:schemeClr val="bg1"/>
                </a:solidFill>
              </a:rPr>
              <a:t>Thank you</a:t>
            </a:r>
          </a:p>
        </p:txBody>
      </p:sp>
      <p:pic>
        <p:nvPicPr>
          <p:cNvPr id="7" name="Picture 2" descr="Visit Maldives - The Sunny Side of Life">
            <a:extLst>
              <a:ext uri="{FF2B5EF4-FFF2-40B4-BE49-F238E27FC236}">
                <a16:creationId xmlns:a16="http://schemas.microsoft.com/office/drawing/2014/main" id="{EEF5FCD5-3796-44BE-98D2-AB7AD4B2D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20" y="5894022"/>
            <a:ext cx="2855301" cy="8138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25FA2C8-2E02-9A32-84B3-8DA5321C1E13}"/>
              </a:ext>
            </a:extLst>
          </p:cNvPr>
          <p:cNvSpPr txBox="1"/>
          <p:nvPr/>
        </p:nvSpPr>
        <p:spPr>
          <a:xfrm>
            <a:off x="9890166" y="6584773"/>
            <a:ext cx="2855301" cy="246221"/>
          </a:xfrm>
          <a:prstGeom prst="rect">
            <a:avLst/>
          </a:prstGeom>
          <a:noFill/>
        </p:spPr>
        <p:txBody>
          <a:bodyPr wrap="square" rtlCol="0">
            <a:spAutoFit/>
          </a:bodyPr>
          <a:lstStyle/>
          <a:p>
            <a:r>
              <a:rPr lang="en-US" sz="1000" i="1" dirty="0"/>
              <a:t>Photo Credit : https://visitmaldives.com</a:t>
            </a:r>
          </a:p>
        </p:txBody>
      </p:sp>
      <p:pic>
        <p:nvPicPr>
          <p:cNvPr id="2" name="Picture 1">
            <a:extLst>
              <a:ext uri="{FF2B5EF4-FFF2-40B4-BE49-F238E27FC236}">
                <a16:creationId xmlns:a16="http://schemas.microsoft.com/office/drawing/2014/main" id="{A5D56AFE-70D0-3A20-4004-1502CCC4EE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6253" y="158994"/>
            <a:ext cx="1443125" cy="1324354"/>
          </a:xfrm>
          <a:prstGeom prst="rect">
            <a:avLst/>
          </a:prstGeom>
        </p:spPr>
      </p:pic>
    </p:spTree>
    <p:extLst>
      <p:ext uri="{BB962C8B-B14F-4D97-AF65-F5344CB8AC3E}">
        <p14:creationId xmlns:p14="http://schemas.microsoft.com/office/powerpoint/2010/main" val="2998008169"/>
      </p:ext>
    </p:extLst>
  </p:cSld>
  <p:clrMapOvr>
    <a:masterClrMapping/>
  </p:clrMapOvr>
</p:sld>
</file>

<file path=ppt/theme/theme1.xml><?xml version="1.0" encoding="utf-8"?>
<a:theme xmlns:a="http://schemas.openxmlformats.org/drawingml/2006/main" name="SOFF Theme">
  <a:themeElements>
    <a:clrScheme name="SOFF">
      <a:dk1>
        <a:srgbClr val="000000"/>
      </a:dk1>
      <a:lt1>
        <a:srgbClr val="FFFFFF"/>
      </a:lt1>
      <a:dk2>
        <a:srgbClr val="1C3353"/>
      </a:dk2>
      <a:lt2>
        <a:srgbClr val="D9D9D9"/>
      </a:lt2>
      <a:accent1>
        <a:srgbClr val="1C3353"/>
      </a:accent1>
      <a:accent2>
        <a:srgbClr val="185980"/>
      </a:accent2>
      <a:accent3>
        <a:srgbClr val="008B85"/>
      </a:accent3>
      <a:accent4>
        <a:srgbClr val="FFCC4F"/>
      </a:accent4>
      <a:accent5>
        <a:srgbClr val="FF593A"/>
      </a:accent5>
      <a:accent6>
        <a:srgbClr val="8C0108"/>
      </a:accent6>
      <a:hlink>
        <a:srgbClr val="18587F"/>
      </a:hlink>
      <a:folHlink>
        <a:srgbClr val="333233"/>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Template_Governance Presentations" id="{D5BD96A4-98F5-7944-89EA-F6EC390A487C}" vid="{20E4FD23-55F2-7345-A239-ECB16D13A741}"/>
    </a:ext>
  </a:extLst>
</a:theme>
</file>

<file path=ppt/theme/theme2.xml><?xml version="1.0" encoding="utf-8"?>
<a:theme xmlns:a="http://schemas.openxmlformats.org/drawingml/2006/main" name="SOFF Theme_with logo">
  <a:themeElements>
    <a:clrScheme name="SOFF">
      <a:dk1>
        <a:srgbClr val="000000"/>
      </a:dk1>
      <a:lt1>
        <a:srgbClr val="FFFFFF"/>
      </a:lt1>
      <a:dk2>
        <a:srgbClr val="1C3353"/>
      </a:dk2>
      <a:lt2>
        <a:srgbClr val="D9D9D9"/>
      </a:lt2>
      <a:accent1>
        <a:srgbClr val="1C3353"/>
      </a:accent1>
      <a:accent2>
        <a:srgbClr val="185980"/>
      </a:accent2>
      <a:accent3>
        <a:srgbClr val="008B85"/>
      </a:accent3>
      <a:accent4>
        <a:srgbClr val="FFCC4F"/>
      </a:accent4>
      <a:accent5>
        <a:srgbClr val="FF593A"/>
      </a:accent5>
      <a:accent6>
        <a:srgbClr val="8C0108"/>
      </a:accent6>
      <a:hlink>
        <a:srgbClr val="18587F"/>
      </a:hlink>
      <a:folHlink>
        <a:srgbClr val="333233"/>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Template_Governance Presentations" id="{D5BD96A4-98F5-7944-89EA-F6EC390A487C}" vid="{7D4C105A-60E2-294A-BE7B-9FA00FA0AF4E}"/>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679bf0f-1d7e-438f-afa5-6ebf1e20f9b8">
      <Terms xmlns="http://schemas.microsoft.com/office/infopath/2007/PartnerControls"/>
    </lcf76f155ced4ddcb4097134ff3c332f>
    <TaxCatchAll xmlns="ce21bc6c-711a-4065-a01c-a8f0e29e3ad8" xsi:nil="true"/>
    <SharedWithUsers xmlns="ce21bc6c-711a-4065-a01c-a8f0e29e3ad8">
      <UserInfo>
        <DisplayName>Markus Repnik</DisplayName>
        <AccountId>10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9823A016FD074E9D3E96B89764B2FD" ma:contentTypeVersion="15" ma:contentTypeDescription="Create a new document." ma:contentTypeScope="" ma:versionID="73481bc9a772306d792cd92fec40c4a6">
  <xsd:schema xmlns:xsd="http://www.w3.org/2001/XMLSchema" xmlns:xs="http://www.w3.org/2001/XMLSchema" xmlns:p="http://schemas.microsoft.com/office/2006/metadata/properties" xmlns:ns2="ce21bc6c-711a-4065-a01c-a8f0e29e3ad8" xmlns:ns3="3679bf0f-1d7e-438f-afa5-6ebf1e20f9b8" targetNamespace="http://schemas.microsoft.com/office/2006/metadata/properties" ma:root="true" ma:fieldsID="e880417870bd75b27e72c8ecd7c97a7c" ns2:_="" ns3:_="">
    <xsd:import namespace="ce21bc6c-711a-4065-a01c-a8f0e29e3ad8"/>
    <xsd:import namespace="3679bf0f-1d7e-438f-afa5-6ebf1e20f9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1bc6c-711a-4065-a01c-a8f0e29e3ad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bfad94c-b911-4263-a13f-4da6b01693b2}" ma:internalName="TaxCatchAll" ma:showField="CatchAllData" ma:web="ce21bc6c-711a-4065-a01c-a8f0e29e3ad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79bf0f-1d7e-438f-afa5-6ebf1e20f9b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CB90B6-CD3E-4A22-A3EC-76AC5BA6E226}">
  <ds:schemaRefs>
    <ds:schemaRef ds:uri="3679bf0f-1d7e-438f-afa5-6ebf1e20f9b8"/>
    <ds:schemaRef ds:uri="ce21bc6c-711a-4065-a01c-a8f0e29e3a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DFCF8FC-585D-4955-8753-BF68861F111D}">
  <ds:schemaRefs>
    <ds:schemaRef ds:uri="3679bf0f-1d7e-438f-afa5-6ebf1e20f9b8"/>
    <ds:schemaRef ds:uri="ce21bc6c-711a-4065-a01c-a8f0e29e3a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F4AF0D-51B8-4E7D-9835-E76462B647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SOFF PowerPoint Template</Template>
  <TotalTime>197</TotalTime>
  <Words>323</Words>
  <Application>Microsoft Office PowerPoint</Application>
  <PresentationFormat>Widescreen</PresentationFormat>
  <Paragraphs>31</Paragraphs>
  <Slides>9</Slides>
  <Notes>1</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SOFF Theme</vt:lpstr>
      <vt:lpstr>SOFF Theme_with logo</vt:lpstr>
      <vt:lpstr>Closing the Basic Weather and Climate  Data Gaps in South Asia: Advancing SOFF implementation and creating synergies  Country updates - MALDIVES</vt:lpstr>
      <vt:lpstr>Outline</vt:lpstr>
      <vt:lpstr>Brief introduction of the NMHS</vt:lpstr>
      <vt:lpstr>Brief introduction of the NMHS</vt:lpstr>
      <vt:lpstr>Update on SOFF Implementation</vt:lpstr>
      <vt:lpstr>Update on SOFF Implementation</vt:lpstr>
      <vt:lpstr>Update on SOFF Implementation</vt:lpstr>
      <vt:lpstr>Lessons learned and opportunities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dc:title>
  <dc:creator>Tshering Lhamo</dc:creator>
  <cp:lastModifiedBy>Ahmed Rasheed</cp:lastModifiedBy>
  <cp:revision>31</cp:revision>
  <dcterms:created xsi:type="dcterms:W3CDTF">2024-08-16T08:48:23Z</dcterms:created>
  <dcterms:modified xsi:type="dcterms:W3CDTF">2024-09-21T14:15:14Z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0x010100F69823A016FD074E9D3E96B89764B2FD</vt:lpwstr>
  </property>
  <property fmtid="{D5CDD505-2E9C-101B-9397-08002B2CF9AE}" pid="3" name="MediaServiceImageTags">
    <vt:lpwstr/>
  </property>
</Properties>
</file>