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3"/>
  </p:notesMasterIdLst>
  <p:sldIdLst>
    <p:sldId id="265" r:id="rId4"/>
    <p:sldId id="266" r:id="rId5"/>
    <p:sldId id="268" r:id="rId6"/>
    <p:sldId id="279" r:id="rId7"/>
    <p:sldId id="264" r:id="rId8"/>
    <p:sldId id="282" r:id="rId9"/>
    <p:sldId id="278" r:id="rId10"/>
    <p:sldId id="261" r:id="rId11"/>
    <p:sldId id="281" r:id="rId12"/>
    <p:sldId id="280" r:id="rId13"/>
    <p:sldId id="269" r:id="rId14"/>
    <p:sldId id="270" r:id="rId15"/>
    <p:sldId id="271" r:id="rId16"/>
    <p:sldId id="272" r:id="rId17"/>
    <p:sldId id="267" r:id="rId18"/>
    <p:sldId id="262" r:id="rId19"/>
    <p:sldId id="263" r:id="rId20"/>
    <p:sldId id="260" r:id="rId21"/>
    <p:sldId id="275" r:id="rId22"/>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8EE4DB-299A-F39A-8F8D-DD837D40A535}" v="10" dt="2024-09-10T08:49:24.289"/>
    <p1510:client id="{B15AE75E-2494-406D-A2F7-5FD7AFE5DC04}" v="206" dt="2024-09-10T12:52:22.921"/>
    <p1510:client id="{C1FC98D1-9DD8-432C-BDD1-55F589715AFE}" v="3" dt="2024-09-10T14:49:49.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lkarnain" userId="5083becb-a57d-47aa-bc56-c8e14edc6f30" providerId="ADAL" clId="{C1FC98D1-9DD8-432C-BDD1-55F589715AFE}"/>
    <pc:docChg chg="undo custSel addSld delSld modSld sldOrd">
      <pc:chgData name="Zulkarnain" userId="5083becb-a57d-47aa-bc56-c8e14edc6f30" providerId="ADAL" clId="{C1FC98D1-9DD8-432C-BDD1-55F589715AFE}" dt="2024-09-10T14:49:51.636" v="98" actId="47"/>
      <pc:docMkLst>
        <pc:docMk/>
      </pc:docMkLst>
      <pc:sldChg chg="addSp modSp add del mod">
        <pc:chgData name="Zulkarnain" userId="5083becb-a57d-47aa-bc56-c8e14edc6f30" providerId="ADAL" clId="{C1FC98D1-9DD8-432C-BDD1-55F589715AFE}" dt="2024-09-10T14:49:35.459" v="96" actId="47"/>
        <pc:sldMkLst>
          <pc:docMk/>
          <pc:sldMk cId="281851875" sldId="256"/>
        </pc:sldMkLst>
        <pc:spChg chg="mod">
          <ac:chgData name="Zulkarnain" userId="5083becb-a57d-47aa-bc56-c8e14edc6f30" providerId="ADAL" clId="{C1FC98D1-9DD8-432C-BDD1-55F589715AFE}" dt="2024-09-10T13:21:27.061" v="59" actId="20577"/>
          <ac:spMkLst>
            <pc:docMk/>
            <pc:sldMk cId="281851875" sldId="256"/>
            <ac:spMk id="2" creationId="{1257ACB5-6892-A143-A4B1-E4A0CC5B1D04}"/>
          </ac:spMkLst>
        </pc:spChg>
        <pc:spChg chg="add mod">
          <ac:chgData name="Zulkarnain" userId="5083becb-a57d-47aa-bc56-c8e14edc6f30" providerId="ADAL" clId="{C1FC98D1-9DD8-432C-BDD1-55F589715AFE}" dt="2024-09-10T13:22:24.723" v="95" actId="20577"/>
          <ac:spMkLst>
            <pc:docMk/>
            <pc:sldMk cId="281851875" sldId="256"/>
            <ac:spMk id="3" creationId="{961B9BE8-A10D-81ED-D2F9-6F7C34F48BB8}"/>
          </ac:spMkLst>
        </pc:spChg>
        <pc:picChg chg="mod">
          <ac:chgData name="Zulkarnain" userId="5083becb-a57d-47aa-bc56-c8e14edc6f30" providerId="ADAL" clId="{C1FC98D1-9DD8-432C-BDD1-55F589715AFE}" dt="2024-09-10T13:22:06.111" v="63" actId="1076"/>
          <ac:picMkLst>
            <pc:docMk/>
            <pc:sldMk cId="281851875" sldId="256"/>
            <ac:picMk id="10" creationId="{3597C2DC-C8FF-D04C-AEF5-6B1BB4BCAC80}"/>
          </ac:picMkLst>
        </pc:picChg>
      </pc:sldChg>
      <pc:sldChg chg="mod modShow">
        <pc:chgData name="Zulkarnain" userId="5083becb-a57d-47aa-bc56-c8e14edc6f30" providerId="ADAL" clId="{C1FC98D1-9DD8-432C-BDD1-55F589715AFE}" dt="2024-09-10T13:13:01.518" v="6" actId="729"/>
        <pc:sldMkLst>
          <pc:docMk/>
          <pc:sldMk cId="3497171570" sldId="260"/>
        </pc:sldMkLst>
      </pc:sldChg>
      <pc:sldChg chg="mod ord modShow">
        <pc:chgData name="Zulkarnain" userId="5083becb-a57d-47aa-bc56-c8e14edc6f30" providerId="ADAL" clId="{C1FC98D1-9DD8-432C-BDD1-55F589715AFE}" dt="2024-09-10T13:10:29.662" v="4" actId="729"/>
        <pc:sldMkLst>
          <pc:docMk/>
          <pc:sldMk cId="3382437096" sldId="261"/>
        </pc:sldMkLst>
      </pc:sldChg>
      <pc:sldChg chg="mod modShow">
        <pc:chgData name="Zulkarnain" userId="5083becb-a57d-47aa-bc56-c8e14edc6f30" providerId="ADAL" clId="{C1FC98D1-9DD8-432C-BDD1-55F589715AFE}" dt="2024-09-10T13:13:01.518" v="6" actId="729"/>
        <pc:sldMkLst>
          <pc:docMk/>
          <pc:sldMk cId="3353141286" sldId="262"/>
        </pc:sldMkLst>
      </pc:sldChg>
      <pc:sldChg chg="mod modShow">
        <pc:chgData name="Zulkarnain" userId="5083becb-a57d-47aa-bc56-c8e14edc6f30" providerId="ADAL" clId="{C1FC98D1-9DD8-432C-BDD1-55F589715AFE}" dt="2024-09-10T13:13:01.518" v="6" actId="729"/>
        <pc:sldMkLst>
          <pc:docMk/>
          <pc:sldMk cId="1522409236" sldId="263"/>
        </pc:sldMkLst>
      </pc:sldChg>
      <pc:sldChg chg="mod modShow">
        <pc:chgData name="Zulkarnain" userId="5083becb-a57d-47aa-bc56-c8e14edc6f30" providerId="ADAL" clId="{C1FC98D1-9DD8-432C-BDD1-55F589715AFE}" dt="2024-09-10T13:13:01.518" v="6" actId="729"/>
        <pc:sldMkLst>
          <pc:docMk/>
          <pc:sldMk cId="3446206062" sldId="267"/>
        </pc:sldMkLst>
      </pc:sldChg>
      <pc:sldChg chg="mod modShow">
        <pc:chgData name="Zulkarnain" userId="5083becb-a57d-47aa-bc56-c8e14edc6f30" providerId="ADAL" clId="{C1FC98D1-9DD8-432C-BDD1-55F589715AFE}" dt="2024-09-10T13:13:01.518" v="6" actId="729"/>
        <pc:sldMkLst>
          <pc:docMk/>
          <pc:sldMk cId="4286816643" sldId="269"/>
        </pc:sldMkLst>
      </pc:sldChg>
      <pc:sldChg chg="mod modShow">
        <pc:chgData name="Zulkarnain" userId="5083becb-a57d-47aa-bc56-c8e14edc6f30" providerId="ADAL" clId="{C1FC98D1-9DD8-432C-BDD1-55F589715AFE}" dt="2024-09-10T13:13:01.518" v="6" actId="729"/>
        <pc:sldMkLst>
          <pc:docMk/>
          <pc:sldMk cId="1570696070" sldId="270"/>
        </pc:sldMkLst>
      </pc:sldChg>
      <pc:sldChg chg="mod modShow">
        <pc:chgData name="Zulkarnain" userId="5083becb-a57d-47aa-bc56-c8e14edc6f30" providerId="ADAL" clId="{C1FC98D1-9DD8-432C-BDD1-55F589715AFE}" dt="2024-09-10T13:13:01.518" v="6" actId="729"/>
        <pc:sldMkLst>
          <pc:docMk/>
          <pc:sldMk cId="3480248991" sldId="271"/>
        </pc:sldMkLst>
      </pc:sldChg>
      <pc:sldChg chg="modSp mod modShow">
        <pc:chgData name="Zulkarnain" userId="5083becb-a57d-47aa-bc56-c8e14edc6f30" providerId="ADAL" clId="{C1FC98D1-9DD8-432C-BDD1-55F589715AFE}" dt="2024-09-10T13:13:01.518" v="6" actId="729"/>
        <pc:sldMkLst>
          <pc:docMk/>
          <pc:sldMk cId="1882061437" sldId="272"/>
        </pc:sldMkLst>
        <pc:spChg chg="mod">
          <ac:chgData name="Zulkarnain" userId="5083becb-a57d-47aa-bc56-c8e14edc6f30" providerId="ADAL" clId="{C1FC98D1-9DD8-432C-BDD1-55F589715AFE}" dt="2024-09-10T13:12:42.378" v="5" actId="207"/>
          <ac:spMkLst>
            <pc:docMk/>
            <pc:sldMk cId="1882061437" sldId="272"/>
            <ac:spMk id="6" creationId="{199B209B-51C2-A50A-EB3E-2A05D7A2E198}"/>
          </ac:spMkLst>
        </pc:spChg>
      </pc:sldChg>
      <pc:sldChg chg="del">
        <pc:chgData name="Zulkarnain" userId="5083becb-a57d-47aa-bc56-c8e14edc6f30" providerId="ADAL" clId="{C1FC98D1-9DD8-432C-BDD1-55F589715AFE}" dt="2024-09-10T14:49:51.636" v="98" actId="47"/>
        <pc:sldMkLst>
          <pc:docMk/>
          <pc:sldMk cId="3508815738" sldId="273"/>
        </pc:sldMkLst>
      </pc:sldChg>
      <pc:sldChg chg="mod modShow">
        <pc:chgData name="Zulkarnain" userId="5083becb-a57d-47aa-bc56-c8e14edc6f30" providerId="ADAL" clId="{C1FC98D1-9DD8-432C-BDD1-55F589715AFE}" dt="2024-09-10T13:13:01.518" v="6" actId="729"/>
        <pc:sldMkLst>
          <pc:docMk/>
          <pc:sldMk cId="1269508472" sldId="275"/>
        </pc:sldMkLst>
      </pc:sldChg>
      <pc:sldChg chg="del">
        <pc:chgData name="Zulkarnain" userId="5083becb-a57d-47aa-bc56-c8e14edc6f30" providerId="ADAL" clId="{C1FC98D1-9DD8-432C-BDD1-55F589715AFE}" dt="2024-09-10T13:21:09.312" v="8" actId="47"/>
        <pc:sldMkLst>
          <pc:docMk/>
          <pc:sldMk cId="1746201859" sldId="277"/>
        </pc:sldMkLst>
      </pc:sldChg>
      <pc:sldChg chg="mod modShow">
        <pc:chgData name="Zulkarnain" userId="5083becb-a57d-47aa-bc56-c8e14edc6f30" providerId="ADAL" clId="{C1FC98D1-9DD8-432C-BDD1-55F589715AFE}" dt="2024-09-10T13:13:01.518" v="6" actId="729"/>
        <pc:sldMkLst>
          <pc:docMk/>
          <pc:sldMk cId="4120385723" sldId="280"/>
        </pc:sldMkLst>
      </pc:sldChg>
      <pc:sldChg chg="mod ord modShow">
        <pc:chgData name="Zulkarnain" userId="5083becb-a57d-47aa-bc56-c8e14edc6f30" providerId="ADAL" clId="{C1FC98D1-9DD8-432C-BDD1-55F589715AFE}" dt="2024-09-10T13:13:01.518" v="6" actId="729"/>
        <pc:sldMkLst>
          <pc:docMk/>
          <pc:sldMk cId="2187829172" sldId="281"/>
        </pc:sldMkLst>
      </pc:sldChg>
      <pc:sldChg chg="add">
        <pc:chgData name="Zulkarnain" userId="5083becb-a57d-47aa-bc56-c8e14edc6f30" providerId="ADAL" clId="{C1FC98D1-9DD8-432C-BDD1-55F589715AFE}" dt="2024-09-10T14:49:49.721" v="97"/>
        <pc:sldMkLst>
          <pc:docMk/>
          <pc:sldMk cId="2044634394" sldId="282"/>
        </pc:sldMkLst>
      </pc:sldChg>
      <pc:sldMasterChg chg="delSldLayout">
        <pc:chgData name="Zulkarnain" userId="5083becb-a57d-47aa-bc56-c8e14edc6f30" providerId="ADAL" clId="{C1FC98D1-9DD8-432C-BDD1-55F589715AFE}" dt="2024-09-10T14:49:35.459" v="96" actId="47"/>
        <pc:sldMasterMkLst>
          <pc:docMk/>
          <pc:sldMasterMk cId="381770937" sldId="2147483648"/>
        </pc:sldMasterMkLst>
        <pc:sldLayoutChg chg="del">
          <pc:chgData name="Zulkarnain" userId="5083becb-a57d-47aa-bc56-c8e14edc6f30" providerId="ADAL" clId="{C1FC98D1-9DD8-432C-BDD1-55F589715AFE}" dt="2024-09-10T14:49:35.459" v="96" actId="47"/>
          <pc:sldLayoutMkLst>
            <pc:docMk/>
            <pc:sldMasterMk cId="381770937" sldId="2147483648"/>
            <pc:sldLayoutMk cId="487303492"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C3C43-CA18-465F-9F21-410FDF1BFB3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H"/>
        </a:p>
      </dgm:t>
    </dgm:pt>
    <dgm:pt modelId="{641052D3-50A5-4ED8-8296-C2032481E09E}">
      <dgm:prSet phldrT="[Text]"/>
      <dgm:spPr/>
      <dgm:t>
        <a:bodyPr/>
        <a:lstStyle/>
        <a:p>
          <a:r>
            <a:rPr lang="en-CH" dirty="0"/>
            <a:t>NMHS</a:t>
          </a:r>
        </a:p>
      </dgm:t>
    </dgm:pt>
    <dgm:pt modelId="{CEC84D79-4D86-4427-BC7C-D548A079496E}" type="parTrans" cxnId="{60D3E20F-1BE4-4062-BA1A-CCF1AE2CE40F}">
      <dgm:prSet/>
      <dgm:spPr/>
      <dgm:t>
        <a:bodyPr/>
        <a:lstStyle/>
        <a:p>
          <a:endParaRPr lang="en-CH"/>
        </a:p>
      </dgm:t>
    </dgm:pt>
    <dgm:pt modelId="{92EB321A-08DE-49D0-8442-7DD7121ABE9B}" type="sibTrans" cxnId="{60D3E20F-1BE4-4062-BA1A-CCF1AE2CE40F}">
      <dgm:prSet/>
      <dgm:spPr/>
      <dgm:t>
        <a:bodyPr/>
        <a:lstStyle/>
        <a:p>
          <a:endParaRPr lang="en-CH"/>
        </a:p>
      </dgm:t>
    </dgm:pt>
    <dgm:pt modelId="{ACE6A7D7-346F-4071-9DF5-49EBF45B8790}">
      <dgm:prSet phldrT="[Text]"/>
      <dgm:spPr/>
      <dgm:t>
        <a:bodyPr/>
        <a:lstStyle/>
        <a:p>
          <a:r>
            <a:rPr lang="fr-CH" dirty="0"/>
            <a:t>P</a:t>
          </a:r>
          <a:r>
            <a:rPr lang="en-CH" dirty="0" err="1"/>
            <a:t>recize</a:t>
          </a:r>
          <a:r>
            <a:rPr lang="en-CH" dirty="0"/>
            <a:t> status of the observing network</a:t>
          </a:r>
        </a:p>
      </dgm:t>
    </dgm:pt>
    <dgm:pt modelId="{C35C630B-8377-411A-8F40-92D50148105F}" type="parTrans" cxnId="{A9E2264C-F520-4867-A33B-E60881BCD1F1}">
      <dgm:prSet/>
      <dgm:spPr/>
      <dgm:t>
        <a:bodyPr/>
        <a:lstStyle/>
        <a:p>
          <a:endParaRPr lang="en-CH"/>
        </a:p>
      </dgm:t>
    </dgm:pt>
    <dgm:pt modelId="{11FC161D-3D5F-4BDC-88C2-183BA0AF3C8B}" type="sibTrans" cxnId="{A9E2264C-F520-4867-A33B-E60881BCD1F1}">
      <dgm:prSet/>
      <dgm:spPr/>
      <dgm:t>
        <a:bodyPr/>
        <a:lstStyle/>
        <a:p>
          <a:endParaRPr lang="en-CH"/>
        </a:p>
      </dgm:t>
    </dgm:pt>
    <dgm:pt modelId="{697E73E3-6308-4DC2-B58E-CF8EA55CA241}">
      <dgm:prSet phldrT="[Text]"/>
      <dgm:spPr/>
      <dgm:t>
        <a:bodyPr/>
        <a:lstStyle/>
        <a:p>
          <a:r>
            <a:rPr lang="fr-CH" dirty="0" err="1"/>
            <a:t>Tracea</a:t>
          </a:r>
          <a:r>
            <a:rPr lang="en-CH" dirty="0" err="1"/>
            <a:t>bility</a:t>
          </a:r>
          <a:r>
            <a:rPr lang="en-CH" dirty="0"/>
            <a:t> of in</a:t>
          </a:r>
          <a:r>
            <a:rPr lang="fr-CH" dirty="0"/>
            <a:t>s</a:t>
          </a:r>
          <a:r>
            <a:rPr lang="en-CH" dirty="0" err="1"/>
            <a:t>truments</a:t>
          </a:r>
          <a:r>
            <a:rPr lang="en-CH" dirty="0"/>
            <a:t> to the international chain (QMS)</a:t>
          </a:r>
        </a:p>
      </dgm:t>
    </dgm:pt>
    <dgm:pt modelId="{64FCF58D-B929-41DA-84EC-D0BFB2E08122}" type="parTrans" cxnId="{345F6450-247C-4D7E-8D9E-F1F6A2F26DCA}">
      <dgm:prSet/>
      <dgm:spPr/>
      <dgm:t>
        <a:bodyPr/>
        <a:lstStyle/>
        <a:p>
          <a:endParaRPr lang="en-CH"/>
        </a:p>
      </dgm:t>
    </dgm:pt>
    <dgm:pt modelId="{6CA8D7AC-9863-4A9C-BC7B-39B8466B6F0D}" type="sibTrans" cxnId="{345F6450-247C-4D7E-8D9E-F1F6A2F26DCA}">
      <dgm:prSet/>
      <dgm:spPr/>
      <dgm:t>
        <a:bodyPr/>
        <a:lstStyle/>
        <a:p>
          <a:endParaRPr lang="en-CH"/>
        </a:p>
      </dgm:t>
    </dgm:pt>
    <dgm:pt modelId="{0D152151-7DAD-4FDA-AB70-88E1873C898C}">
      <dgm:prSet phldrT="[Text]"/>
      <dgm:spPr/>
      <dgm:t>
        <a:bodyPr/>
        <a:lstStyle/>
        <a:p>
          <a:r>
            <a:rPr lang="en-CH" dirty="0"/>
            <a:t>End User / national stakeholders</a:t>
          </a:r>
        </a:p>
      </dgm:t>
    </dgm:pt>
    <dgm:pt modelId="{6EE602C0-29AD-49E2-A32A-BAECE78B6C94}" type="parTrans" cxnId="{77C79E8E-FC9A-4BCC-B6DE-63B104CB7918}">
      <dgm:prSet/>
      <dgm:spPr/>
      <dgm:t>
        <a:bodyPr/>
        <a:lstStyle/>
        <a:p>
          <a:endParaRPr lang="en-CH"/>
        </a:p>
      </dgm:t>
    </dgm:pt>
    <dgm:pt modelId="{30E1E31A-303E-464F-9171-1A2CDB3D3290}" type="sibTrans" cxnId="{77C79E8E-FC9A-4BCC-B6DE-63B104CB7918}">
      <dgm:prSet/>
      <dgm:spPr/>
      <dgm:t>
        <a:bodyPr/>
        <a:lstStyle/>
        <a:p>
          <a:endParaRPr lang="en-CH"/>
        </a:p>
      </dgm:t>
    </dgm:pt>
    <dgm:pt modelId="{F9AC603E-3F98-4023-A52D-6D35BAF4EAEE}">
      <dgm:prSet phldrT="[Text]"/>
      <dgm:spPr/>
      <dgm:t>
        <a:bodyPr/>
        <a:lstStyle/>
        <a:p>
          <a:r>
            <a:rPr lang="en-CH" dirty="0"/>
            <a:t>TRUST</a:t>
          </a:r>
        </a:p>
      </dgm:t>
    </dgm:pt>
    <dgm:pt modelId="{37A97A01-F617-4F8B-8856-1668966D19DB}" type="parTrans" cxnId="{BD87FD9A-80CF-4185-892F-BA4CEA696C1E}">
      <dgm:prSet/>
      <dgm:spPr/>
      <dgm:t>
        <a:bodyPr/>
        <a:lstStyle/>
        <a:p>
          <a:endParaRPr lang="en-CH"/>
        </a:p>
      </dgm:t>
    </dgm:pt>
    <dgm:pt modelId="{C007427E-CF75-48FE-BD7D-9433D2AB2C4C}" type="sibTrans" cxnId="{BD87FD9A-80CF-4185-892F-BA4CEA696C1E}">
      <dgm:prSet/>
      <dgm:spPr/>
      <dgm:t>
        <a:bodyPr/>
        <a:lstStyle/>
        <a:p>
          <a:endParaRPr lang="en-CH"/>
        </a:p>
      </dgm:t>
    </dgm:pt>
    <dgm:pt modelId="{63AFC0D3-AC1E-429B-8A94-C3250B285B30}">
      <dgm:prSet phldrT="[Text]"/>
      <dgm:spPr/>
      <dgm:t>
        <a:bodyPr/>
        <a:lstStyle/>
        <a:p>
          <a:r>
            <a:rPr lang="fr-CH" dirty="0"/>
            <a:t>E</a:t>
          </a:r>
          <a:r>
            <a:rPr lang="en-CH" dirty="0" err="1"/>
            <a:t>vidences</a:t>
          </a:r>
          <a:r>
            <a:rPr lang="en-CH" dirty="0"/>
            <a:t> provided on the quality of observations and products</a:t>
          </a:r>
        </a:p>
      </dgm:t>
    </dgm:pt>
    <dgm:pt modelId="{CEF98896-5326-40CA-A376-73129CF496DB}" type="parTrans" cxnId="{46922A72-8CA2-4B3B-A51D-FC54CAB2B7DC}">
      <dgm:prSet/>
      <dgm:spPr/>
      <dgm:t>
        <a:bodyPr/>
        <a:lstStyle/>
        <a:p>
          <a:endParaRPr lang="en-CH"/>
        </a:p>
      </dgm:t>
    </dgm:pt>
    <dgm:pt modelId="{82BAE812-40A0-4CE5-A52F-67A7982AD100}" type="sibTrans" cxnId="{46922A72-8CA2-4B3B-A51D-FC54CAB2B7DC}">
      <dgm:prSet/>
      <dgm:spPr/>
      <dgm:t>
        <a:bodyPr/>
        <a:lstStyle/>
        <a:p>
          <a:endParaRPr lang="en-CH"/>
        </a:p>
      </dgm:t>
    </dgm:pt>
    <dgm:pt modelId="{FBDCC6CE-428F-40FE-8DE3-3F56A0614601}">
      <dgm:prSet phldrT="[Text]"/>
      <dgm:spPr/>
      <dgm:t>
        <a:bodyPr/>
        <a:lstStyle/>
        <a:p>
          <a:r>
            <a:rPr lang="en-CH" dirty="0"/>
            <a:t>NWP and International community</a:t>
          </a:r>
        </a:p>
      </dgm:t>
    </dgm:pt>
    <dgm:pt modelId="{D5572F31-B4EC-48B5-918C-765A58F6C2EB}" type="parTrans" cxnId="{0B476C5B-7486-4A89-A9CA-5DA3396F4AC2}">
      <dgm:prSet/>
      <dgm:spPr/>
      <dgm:t>
        <a:bodyPr/>
        <a:lstStyle/>
        <a:p>
          <a:endParaRPr lang="en-CH"/>
        </a:p>
      </dgm:t>
    </dgm:pt>
    <dgm:pt modelId="{0B00D969-E00C-43AC-8E3E-2C2FB09C8D6E}" type="sibTrans" cxnId="{0B476C5B-7486-4A89-A9CA-5DA3396F4AC2}">
      <dgm:prSet/>
      <dgm:spPr/>
      <dgm:t>
        <a:bodyPr/>
        <a:lstStyle/>
        <a:p>
          <a:endParaRPr lang="en-CH"/>
        </a:p>
      </dgm:t>
    </dgm:pt>
    <dgm:pt modelId="{A38554A2-2298-4965-BD8C-22C9F4058876}">
      <dgm:prSet phldrT="[Text]"/>
      <dgm:spPr/>
      <dgm:t>
        <a:bodyPr/>
        <a:lstStyle/>
        <a:p>
          <a:r>
            <a:rPr lang="en-CH" dirty="0"/>
            <a:t>TRUST</a:t>
          </a:r>
        </a:p>
      </dgm:t>
    </dgm:pt>
    <dgm:pt modelId="{25DF1545-3C95-4E1E-8815-6CACF2B1C1A2}" type="parTrans" cxnId="{75393E46-9E66-40B9-ACF3-23F0C5EB0C10}">
      <dgm:prSet/>
      <dgm:spPr/>
      <dgm:t>
        <a:bodyPr/>
        <a:lstStyle/>
        <a:p>
          <a:endParaRPr lang="en-CH"/>
        </a:p>
      </dgm:t>
    </dgm:pt>
    <dgm:pt modelId="{39BCC9CC-BB4A-4205-84BB-E25E9BD58F4C}" type="sibTrans" cxnId="{75393E46-9E66-40B9-ACF3-23F0C5EB0C10}">
      <dgm:prSet/>
      <dgm:spPr/>
      <dgm:t>
        <a:bodyPr/>
        <a:lstStyle/>
        <a:p>
          <a:endParaRPr lang="en-CH"/>
        </a:p>
      </dgm:t>
    </dgm:pt>
    <dgm:pt modelId="{CEB8DC10-9C08-43F5-B9FA-A30186815A25}">
      <dgm:prSet phldrT="[Text]"/>
      <dgm:spPr/>
      <dgm:t>
        <a:bodyPr/>
        <a:lstStyle/>
        <a:p>
          <a:r>
            <a:rPr lang="fr-CH" dirty="0"/>
            <a:t>R</a:t>
          </a:r>
          <a:r>
            <a:rPr lang="en-CH" dirty="0" err="1"/>
            <a:t>eliable</a:t>
          </a:r>
          <a:r>
            <a:rPr lang="en-CH" dirty="0"/>
            <a:t> studies, data sets, analysis</a:t>
          </a:r>
        </a:p>
      </dgm:t>
    </dgm:pt>
    <dgm:pt modelId="{79904CDD-BA57-4A26-B57E-69C43A4389A3}" type="parTrans" cxnId="{1A3B96D1-DB42-4732-98BF-38AD23CBF45D}">
      <dgm:prSet/>
      <dgm:spPr/>
      <dgm:t>
        <a:bodyPr/>
        <a:lstStyle/>
        <a:p>
          <a:endParaRPr lang="en-CH"/>
        </a:p>
      </dgm:t>
    </dgm:pt>
    <dgm:pt modelId="{AF58178D-4017-4A9B-AF13-B50597580115}" type="sibTrans" cxnId="{1A3B96D1-DB42-4732-98BF-38AD23CBF45D}">
      <dgm:prSet/>
      <dgm:spPr/>
      <dgm:t>
        <a:bodyPr/>
        <a:lstStyle/>
        <a:p>
          <a:endParaRPr lang="en-CH"/>
        </a:p>
      </dgm:t>
    </dgm:pt>
    <dgm:pt modelId="{CB19FE84-61A6-49FB-A697-8739893296C5}">
      <dgm:prSet phldrT="[Text]"/>
      <dgm:spPr/>
      <dgm:t>
        <a:bodyPr/>
        <a:lstStyle/>
        <a:p>
          <a:r>
            <a:rPr lang="fr-CH" dirty="0"/>
            <a:t>C</a:t>
          </a:r>
          <a:r>
            <a:rPr lang="en-CH" dirty="0"/>
            <a:t>heck compliance to WMO standards and guidance</a:t>
          </a:r>
        </a:p>
      </dgm:t>
    </dgm:pt>
    <dgm:pt modelId="{94C04304-879C-4434-956E-7061AD655689}" type="parTrans" cxnId="{7D35A798-4D69-4149-ACDD-0BFC2C17F1C2}">
      <dgm:prSet/>
      <dgm:spPr/>
      <dgm:t>
        <a:bodyPr/>
        <a:lstStyle/>
        <a:p>
          <a:endParaRPr lang="en-CH"/>
        </a:p>
      </dgm:t>
    </dgm:pt>
    <dgm:pt modelId="{6CBDE587-F2B3-4D5F-BFE6-E6432955B7A3}" type="sibTrans" cxnId="{7D35A798-4D69-4149-ACDD-0BFC2C17F1C2}">
      <dgm:prSet/>
      <dgm:spPr/>
      <dgm:t>
        <a:bodyPr/>
        <a:lstStyle/>
        <a:p>
          <a:endParaRPr lang="en-CH"/>
        </a:p>
      </dgm:t>
    </dgm:pt>
    <dgm:pt modelId="{D66FA551-A711-4EA8-BC73-154758113174}">
      <dgm:prSet phldrT="[Text]"/>
      <dgm:spPr/>
      <dgm:t>
        <a:bodyPr/>
        <a:lstStyle/>
        <a:p>
          <a:r>
            <a:rPr lang="fr-CH" dirty="0"/>
            <a:t>C</a:t>
          </a:r>
          <a:r>
            <a:rPr lang="en-CH" dirty="0" err="1"/>
            <a:t>onfidence</a:t>
          </a:r>
          <a:r>
            <a:rPr lang="en-CH" dirty="0"/>
            <a:t> on the results obtained using NMHS data</a:t>
          </a:r>
        </a:p>
      </dgm:t>
    </dgm:pt>
    <dgm:pt modelId="{B51664F0-6B55-424E-B4A4-971BA773E344}" type="parTrans" cxnId="{47AF321B-DE5C-4B16-9250-BBFC9C91DECB}">
      <dgm:prSet/>
      <dgm:spPr/>
      <dgm:t>
        <a:bodyPr/>
        <a:lstStyle/>
        <a:p>
          <a:endParaRPr lang="en-CH"/>
        </a:p>
      </dgm:t>
    </dgm:pt>
    <dgm:pt modelId="{17C538D5-B6AB-4787-9B5B-BD6947EA26E5}" type="sibTrans" cxnId="{47AF321B-DE5C-4B16-9250-BBFC9C91DECB}">
      <dgm:prSet/>
      <dgm:spPr/>
      <dgm:t>
        <a:bodyPr/>
        <a:lstStyle/>
        <a:p>
          <a:endParaRPr lang="en-CH"/>
        </a:p>
      </dgm:t>
    </dgm:pt>
    <dgm:pt modelId="{9701F7B5-00F2-43BB-8EE5-71F284DD8DE4}">
      <dgm:prSet phldrT="[Text]"/>
      <dgm:spPr/>
      <dgm:t>
        <a:bodyPr/>
        <a:lstStyle/>
        <a:p>
          <a:r>
            <a:rPr lang="fr-CH" dirty="0"/>
            <a:t>M</a:t>
          </a:r>
          <a:r>
            <a:rPr lang="en-CH" dirty="0"/>
            <a:t>ore re</a:t>
          </a:r>
          <a:r>
            <a:rPr lang="fr-CH" dirty="0"/>
            <a:t>l</a:t>
          </a:r>
          <a:r>
            <a:rPr lang="en-CH" dirty="0" err="1"/>
            <a:t>iable</a:t>
          </a:r>
          <a:r>
            <a:rPr lang="en-CH" dirty="0"/>
            <a:t> NWP outputs over the country and region</a:t>
          </a:r>
        </a:p>
      </dgm:t>
    </dgm:pt>
    <dgm:pt modelId="{6C9F2356-93FD-48B4-AEBA-BE0AE019551A}" type="parTrans" cxnId="{B01E2BAB-BD55-41C3-939F-9BE3442539EA}">
      <dgm:prSet/>
      <dgm:spPr/>
      <dgm:t>
        <a:bodyPr/>
        <a:lstStyle/>
        <a:p>
          <a:endParaRPr lang="en-CH"/>
        </a:p>
      </dgm:t>
    </dgm:pt>
    <dgm:pt modelId="{18CE9B48-6D5D-4994-91AB-B320A45AEE30}" type="sibTrans" cxnId="{B01E2BAB-BD55-41C3-939F-9BE3442539EA}">
      <dgm:prSet/>
      <dgm:spPr/>
      <dgm:t>
        <a:bodyPr/>
        <a:lstStyle/>
        <a:p>
          <a:endParaRPr lang="en-CH"/>
        </a:p>
      </dgm:t>
    </dgm:pt>
    <dgm:pt modelId="{9C2F1809-7BCC-4948-A90B-9E053D9AB913}">
      <dgm:prSet phldrT="[Text]"/>
      <dgm:spPr/>
      <dgm:t>
        <a:bodyPr/>
        <a:lstStyle/>
        <a:p>
          <a:r>
            <a:rPr lang="fr-CH" dirty="0"/>
            <a:t>B</a:t>
          </a:r>
          <a:r>
            <a:rPr lang="en-CH" dirty="0" err="1"/>
            <a:t>est</a:t>
          </a:r>
          <a:r>
            <a:rPr lang="en-CH" dirty="0"/>
            <a:t> decision making</a:t>
          </a:r>
        </a:p>
      </dgm:t>
    </dgm:pt>
    <dgm:pt modelId="{7ADFC8BA-8B30-4EDA-B985-73EE672D42EC}" type="parTrans" cxnId="{2E9EC5BB-5CC4-44DD-9E3F-8585B0A26E16}">
      <dgm:prSet/>
      <dgm:spPr/>
      <dgm:t>
        <a:bodyPr/>
        <a:lstStyle/>
        <a:p>
          <a:endParaRPr lang="en-CH"/>
        </a:p>
      </dgm:t>
    </dgm:pt>
    <dgm:pt modelId="{C6BB1183-BCB1-43B4-8CC0-FCD79A89888B}" type="sibTrans" cxnId="{2E9EC5BB-5CC4-44DD-9E3F-8585B0A26E16}">
      <dgm:prSet/>
      <dgm:spPr/>
      <dgm:t>
        <a:bodyPr/>
        <a:lstStyle/>
        <a:p>
          <a:endParaRPr lang="en-CH"/>
        </a:p>
      </dgm:t>
    </dgm:pt>
    <dgm:pt modelId="{DB10838A-E6FE-4F52-833E-0AB184C517C5}" type="pres">
      <dgm:prSet presAssocID="{345C3C43-CA18-465F-9F21-410FDF1BFB30}" presName="Name0" presStyleCnt="0">
        <dgm:presLayoutVars>
          <dgm:dir/>
          <dgm:animLvl val="lvl"/>
          <dgm:resizeHandles val="exact"/>
        </dgm:presLayoutVars>
      </dgm:prSet>
      <dgm:spPr/>
    </dgm:pt>
    <dgm:pt modelId="{25D2838C-044E-463F-9A6E-8726B63A0F82}" type="pres">
      <dgm:prSet presAssocID="{641052D3-50A5-4ED8-8296-C2032481E09E}" presName="composite" presStyleCnt="0"/>
      <dgm:spPr/>
    </dgm:pt>
    <dgm:pt modelId="{A78177C4-ED18-477B-B098-B04B39485AFB}" type="pres">
      <dgm:prSet presAssocID="{641052D3-50A5-4ED8-8296-C2032481E09E}" presName="parTx" presStyleLbl="alignNode1" presStyleIdx="0" presStyleCnt="3">
        <dgm:presLayoutVars>
          <dgm:chMax val="0"/>
          <dgm:chPref val="0"/>
          <dgm:bulletEnabled val="1"/>
        </dgm:presLayoutVars>
      </dgm:prSet>
      <dgm:spPr/>
    </dgm:pt>
    <dgm:pt modelId="{C920BBC8-D698-49AF-82CF-9563834E68D0}" type="pres">
      <dgm:prSet presAssocID="{641052D3-50A5-4ED8-8296-C2032481E09E}" presName="desTx" presStyleLbl="alignAccFollowNode1" presStyleIdx="0" presStyleCnt="3">
        <dgm:presLayoutVars>
          <dgm:bulletEnabled val="1"/>
        </dgm:presLayoutVars>
      </dgm:prSet>
      <dgm:spPr/>
    </dgm:pt>
    <dgm:pt modelId="{1B42EC04-3F78-4A46-8F7D-40CB693A334E}" type="pres">
      <dgm:prSet presAssocID="{92EB321A-08DE-49D0-8442-7DD7121ABE9B}" presName="space" presStyleCnt="0"/>
      <dgm:spPr/>
    </dgm:pt>
    <dgm:pt modelId="{C0233420-6722-4397-B013-16140144138A}" type="pres">
      <dgm:prSet presAssocID="{0D152151-7DAD-4FDA-AB70-88E1873C898C}" presName="composite" presStyleCnt="0"/>
      <dgm:spPr/>
    </dgm:pt>
    <dgm:pt modelId="{36FBE35B-E33D-44D2-9871-41EB2C131818}" type="pres">
      <dgm:prSet presAssocID="{0D152151-7DAD-4FDA-AB70-88E1873C898C}" presName="parTx" presStyleLbl="alignNode1" presStyleIdx="1" presStyleCnt="3">
        <dgm:presLayoutVars>
          <dgm:chMax val="0"/>
          <dgm:chPref val="0"/>
          <dgm:bulletEnabled val="1"/>
        </dgm:presLayoutVars>
      </dgm:prSet>
      <dgm:spPr/>
    </dgm:pt>
    <dgm:pt modelId="{6124AF45-2F25-4B67-B30C-6046B2424A4D}" type="pres">
      <dgm:prSet presAssocID="{0D152151-7DAD-4FDA-AB70-88E1873C898C}" presName="desTx" presStyleLbl="alignAccFollowNode1" presStyleIdx="1" presStyleCnt="3">
        <dgm:presLayoutVars>
          <dgm:bulletEnabled val="1"/>
        </dgm:presLayoutVars>
      </dgm:prSet>
      <dgm:spPr/>
    </dgm:pt>
    <dgm:pt modelId="{F9824C69-C07F-47AB-BEA3-C199E3EA56FC}" type="pres">
      <dgm:prSet presAssocID="{30E1E31A-303E-464F-9171-1A2CDB3D3290}" presName="space" presStyleCnt="0"/>
      <dgm:spPr/>
    </dgm:pt>
    <dgm:pt modelId="{51EE6C4C-C891-4BE7-87F5-5EF1EC46FAF0}" type="pres">
      <dgm:prSet presAssocID="{FBDCC6CE-428F-40FE-8DE3-3F56A0614601}" presName="composite" presStyleCnt="0"/>
      <dgm:spPr/>
    </dgm:pt>
    <dgm:pt modelId="{683AFEF0-AABF-4BC9-AB66-4922B8B2684D}" type="pres">
      <dgm:prSet presAssocID="{FBDCC6CE-428F-40FE-8DE3-3F56A0614601}" presName="parTx" presStyleLbl="alignNode1" presStyleIdx="2" presStyleCnt="3">
        <dgm:presLayoutVars>
          <dgm:chMax val="0"/>
          <dgm:chPref val="0"/>
          <dgm:bulletEnabled val="1"/>
        </dgm:presLayoutVars>
      </dgm:prSet>
      <dgm:spPr/>
    </dgm:pt>
    <dgm:pt modelId="{C7BDEA17-127F-4510-8A09-04308725359E}" type="pres">
      <dgm:prSet presAssocID="{FBDCC6CE-428F-40FE-8DE3-3F56A0614601}" presName="desTx" presStyleLbl="alignAccFollowNode1" presStyleIdx="2" presStyleCnt="3">
        <dgm:presLayoutVars>
          <dgm:bulletEnabled val="1"/>
        </dgm:presLayoutVars>
      </dgm:prSet>
      <dgm:spPr/>
    </dgm:pt>
  </dgm:ptLst>
  <dgm:cxnLst>
    <dgm:cxn modelId="{47715704-F24B-4C08-95D3-4E677B8205E2}" type="presOf" srcId="{345C3C43-CA18-465F-9F21-410FDF1BFB30}" destId="{DB10838A-E6FE-4F52-833E-0AB184C517C5}" srcOrd="0" destOrd="0" presId="urn:microsoft.com/office/officeart/2005/8/layout/hList1"/>
    <dgm:cxn modelId="{60D3E20F-1BE4-4062-BA1A-CCF1AE2CE40F}" srcId="{345C3C43-CA18-465F-9F21-410FDF1BFB30}" destId="{641052D3-50A5-4ED8-8296-C2032481E09E}" srcOrd="0" destOrd="0" parTransId="{CEC84D79-4D86-4427-BC7C-D548A079496E}" sibTransId="{92EB321A-08DE-49D0-8442-7DD7121ABE9B}"/>
    <dgm:cxn modelId="{47AF321B-DE5C-4B16-9250-BBFC9C91DECB}" srcId="{0D152151-7DAD-4FDA-AB70-88E1873C898C}" destId="{D66FA551-A711-4EA8-BC73-154758113174}" srcOrd="2" destOrd="0" parTransId="{B51664F0-6B55-424E-B4A4-971BA773E344}" sibTransId="{17C538D5-B6AB-4787-9B5B-BD6947EA26E5}"/>
    <dgm:cxn modelId="{FF7D9B26-173E-47E7-BE4E-B71E49EB7204}" type="presOf" srcId="{ACE6A7D7-346F-4071-9DF5-49EBF45B8790}" destId="{C920BBC8-D698-49AF-82CF-9563834E68D0}" srcOrd="0" destOrd="0" presId="urn:microsoft.com/office/officeart/2005/8/layout/hList1"/>
    <dgm:cxn modelId="{BD1C5629-A70E-4EE2-AE70-704978C306AE}" type="presOf" srcId="{A38554A2-2298-4965-BD8C-22C9F4058876}" destId="{C7BDEA17-127F-4510-8A09-04308725359E}" srcOrd="0" destOrd="0" presId="urn:microsoft.com/office/officeart/2005/8/layout/hList1"/>
    <dgm:cxn modelId="{A5B62D32-0A47-4B85-A619-D69622C33638}" type="presOf" srcId="{63AFC0D3-AC1E-429B-8A94-C3250B285B30}" destId="{6124AF45-2F25-4B67-B30C-6046B2424A4D}" srcOrd="0" destOrd="1" presId="urn:microsoft.com/office/officeart/2005/8/layout/hList1"/>
    <dgm:cxn modelId="{62E2B234-8B6D-471D-A4EF-8BDAE36B84FB}" type="presOf" srcId="{697E73E3-6308-4DC2-B58E-CF8EA55CA241}" destId="{C920BBC8-D698-49AF-82CF-9563834E68D0}" srcOrd="0" destOrd="1" presId="urn:microsoft.com/office/officeart/2005/8/layout/hList1"/>
    <dgm:cxn modelId="{0B476C5B-7486-4A89-A9CA-5DA3396F4AC2}" srcId="{345C3C43-CA18-465F-9F21-410FDF1BFB30}" destId="{FBDCC6CE-428F-40FE-8DE3-3F56A0614601}" srcOrd="2" destOrd="0" parTransId="{D5572F31-B4EC-48B5-918C-765A58F6C2EB}" sibTransId="{0B00D969-E00C-43AC-8E3E-2C2FB09C8D6E}"/>
    <dgm:cxn modelId="{C5F09862-947B-4BF9-8210-849F06B8DF20}" type="presOf" srcId="{641052D3-50A5-4ED8-8296-C2032481E09E}" destId="{A78177C4-ED18-477B-B098-B04B39485AFB}" srcOrd="0" destOrd="0" presId="urn:microsoft.com/office/officeart/2005/8/layout/hList1"/>
    <dgm:cxn modelId="{75393E46-9E66-40B9-ACF3-23F0C5EB0C10}" srcId="{FBDCC6CE-428F-40FE-8DE3-3F56A0614601}" destId="{A38554A2-2298-4965-BD8C-22C9F4058876}" srcOrd="0" destOrd="0" parTransId="{25DF1545-3C95-4E1E-8815-6CACF2B1C1A2}" sibTransId="{39BCC9CC-BB4A-4205-84BB-E25E9BD58F4C}"/>
    <dgm:cxn modelId="{A9E2264C-F520-4867-A33B-E60881BCD1F1}" srcId="{641052D3-50A5-4ED8-8296-C2032481E09E}" destId="{ACE6A7D7-346F-4071-9DF5-49EBF45B8790}" srcOrd="0" destOrd="0" parTransId="{C35C630B-8377-411A-8F40-92D50148105F}" sibTransId="{11FC161D-3D5F-4BDC-88C2-183BA0AF3C8B}"/>
    <dgm:cxn modelId="{FC8AF44F-F2E1-4D41-B400-363BAA8658D4}" type="presOf" srcId="{F9AC603E-3F98-4023-A52D-6D35BAF4EAEE}" destId="{6124AF45-2F25-4B67-B30C-6046B2424A4D}" srcOrd="0" destOrd="0" presId="urn:microsoft.com/office/officeart/2005/8/layout/hList1"/>
    <dgm:cxn modelId="{345F6450-247C-4D7E-8D9E-F1F6A2F26DCA}" srcId="{641052D3-50A5-4ED8-8296-C2032481E09E}" destId="{697E73E3-6308-4DC2-B58E-CF8EA55CA241}" srcOrd="1" destOrd="0" parTransId="{64FCF58D-B929-41DA-84EC-D0BFB2E08122}" sibTransId="{6CA8D7AC-9863-4A9C-BC7B-39B8466B6F0D}"/>
    <dgm:cxn modelId="{46922A72-8CA2-4B3B-A51D-FC54CAB2B7DC}" srcId="{0D152151-7DAD-4FDA-AB70-88E1873C898C}" destId="{63AFC0D3-AC1E-429B-8A94-C3250B285B30}" srcOrd="1" destOrd="0" parTransId="{CEF98896-5326-40CA-A376-73129CF496DB}" sibTransId="{82BAE812-40A0-4CE5-A52F-67A7982AD100}"/>
    <dgm:cxn modelId="{5BA95056-08BD-4DB8-A285-F4287EBACAF0}" type="presOf" srcId="{9701F7B5-00F2-43BB-8EE5-71F284DD8DE4}" destId="{C7BDEA17-127F-4510-8A09-04308725359E}" srcOrd="0" destOrd="1" presId="urn:microsoft.com/office/officeart/2005/8/layout/hList1"/>
    <dgm:cxn modelId="{4C0B8359-6765-4B05-BC61-27A0B6BB8EA8}" type="presOf" srcId="{CB19FE84-61A6-49FB-A697-8739893296C5}" destId="{C920BBC8-D698-49AF-82CF-9563834E68D0}" srcOrd="0" destOrd="2" presId="urn:microsoft.com/office/officeart/2005/8/layout/hList1"/>
    <dgm:cxn modelId="{780B687E-EEBB-4D09-8B25-83FD5F8BA9DD}" type="presOf" srcId="{D66FA551-A711-4EA8-BC73-154758113174}" destId="{6124AF45-2F25-4B67-B30C-6046B2424A4D}" srcOrd="0" destOrd="2" presId="urn:microsoft.com/office/officeart/2005/8/layout/hList1"/>
    <dgm:cxn modelId="{77C79E8E-FC9A-4BCC-B6DE-63B104CB7918}" srcId="{345C3C43-CA18-465F-9F21-410FDF1BFB30}" destId="{0D152151-7DAD-4FDA-AB70-88E1873C898C}" srcOrd="1" destOrd="0" parTransId="{6EE602C0-29AD-49E2-A32A-BAECE78B6C94}" sibTransId="{30E1E31A-303E-464F-9171-1A2CDB3D3290}"/>
    <dgm:cxn modelId="{7D35A798-4D69-4149-ACDD-0BFC2C17F1C2}" srcId="{641052D3-50A5-4ED8-8296-C2032481E09E}" destId="{CB19FE84-61A6-49FB-A697-8739893296C5}" srcOrd="2" destOrd="0" parTransId="{94C04304-879C-4434-956E-7061AD655689}" sibTransId="{6CBDE587-F2B3-4D5F-BFE6-E6432955B7A3}"/>
    <dgm:cxn modelId="{BD87FD9A-80CF-4185-892F-BA4CEA696C1E}" srcId="{0D152151-7DAD-4FDA-AB70-88E1873C898C}" destId="{F9AC603E-3F98-4023-A52D-6D35BAF4EAEE}" srcOrd="0" destOrd="0" parTransId="{37A97A01-F617-4F8B-8856-1668966D19DB}" sibTransId="{C007427E-CF75-48FE-BD7D-9433D2AB2C4C}"/>
    <dgm:cxn modelId="{B01E2BAB-BD55-41C3-939F-9BE3442539EA}" srcId="{FBDCC6CE-428F-40FE-8DE3-3F56A0614601}" destId="{9701F7B5-00F2-43BB-8EE5-71F284DD8DE4}" srcOrd="1" destOrd="0" parTransId="{6C9F2356-93FD-48B4-AEBA-BE0AE019551A}" sibTransId="{18CE9B48-6D5D-4994-91AB-B320A45AEE30}"/>
    <dgm:cxn modelId="{2E9EC5BB-5CC4-44DD-9E3F-8585B0A26E16}" srcId="{FBDCC6CE-428F-40FE-8DE3-3F56A0614601}" destId="{9C2F1809-7BCC-4948-A90B-9E053D9AB913}" srcOrd="3" destOrd="0" parTransId="{7ADFC8BA-8B30-4EDA-B985-73EE672D42EC}" sibTransId="{C6BB1183-BCB1-43B4-8CC0-FCD79A89888B}"/>
    <dgm:cxn modelId="{3323B5C5-5D3B-4D31-8F2B-3BB1E1EA0E2E}" type="presOf" srcId="{FBDCC6CE-428F-40FE-8DE3-3F56A0614601}" destId="{683AFEF0-AABF-4BC9-AB66-4922B8B2684D}" srcOrd="0" destOrd="0" presId="urn:microsoft.com/office/officeart/2005/8/layout/hList1"/>
    <dgm:cxn modelId="{1A3B96D1-DB42-4732-98BF-38AD23CBF45D}" srcId="{FBDCC6CE-428F-40FE-8DE3-3F56A0614601}" destId="{CEB8DC10-9C08-43F5-B9FA-A30186815A25}" srcOrd="2" destOrd="0" parTransId="{79904CDD-BA57-4A26-B57E-69C43A4389A3}" sibTransId="{AF58178D-4017-4A9B-AF13-B50597580115}"/>
    <dgm:cxn modelId="{4B56D6E6-E6CD-4600-AECA-D88098FCFAA5}" type="presOf" srcId="{0D152151-7DAD-4FDA-AB70-88E1873C898C}" destId="{36FBE35B-E33D-44D2-9871-41EB2C131818}" srcOrd="0" destOrd="0" presId="urn:microsoft.com/office/officeart/2005/8/layout/hList1"/>
    <dgm:cxn modelId="{994661EC-C986-4B6C-8D36-E194E2590CFB}" type="presOf" srcId="{CEB8DC10-9C08-43F5-B9FA-A30186815A25}" destId="{C7BDEA17-127F-4510-8A09-04308725359E}" srcOrd="0" destOrd="2" presId="urn:microsoft.com/office/officeart/2005/8/layout/hList1"/>
    <dgm:cxn modelId="{C40279EF-6898-4960-AE90-784E899DBA60}" type="presOf" srcId="{9C2F1809-7BCC-4948-A90B-9E053D9AB913}" destId="{C7BDEA17-127F-4510-8A09-04308725359E}" srcOrd="0" destOrd="3" presId="urn:microsoft.com/office/officeart/2005/8/layout/hList1"/>
    <dgm:cxn modelId="{3BCF7159-9578-47E2-B1CD-C87F65F2181C}" type="presParOf" srcId="{DB10838A-E6FE-4F52-833E-0AB184C517C5}" destId="{25D2838C-044E-463F-9A6E-8726B63A0F82}" srcOrd="0" destOrd="0" presId="urn:microsoft.com/office/officeart/2005/8/layout/hList1"/>
    <dgm:cxn modelId="{66C2CE56-AC6A-4EC9-9E5C-9D792CB0E307}" type="presParOf" srcId="{25D2838C-044E-463F-9A6E-8726B63A0F82}" destId="{A78177C4-ED18-477B-B098-B04B39485AFB}" srcOrd="0" destOrd="0" presId="urn:microsoft.com/office/officeart/2005/8/layout/hList1"/>
    <dgm:cxn modelId="{ACB933B8-8B17-4E5F-A7EC-F89EF2FD8718}" type="presParOf" srcId="{25D2838C-044E-463F-9A6E-8726B63A0F82}" destId="{C920BBC8-D698-49AF-82CF-9563834E68D0}" srcOrd="1" destOrd="0" presId="urn:microsoft.com/office/officeart/2005/8/layout/hList1"/>
    <dgm:cxn modelId="{8C216A3C-B87A-4138-98EA-6D5A0C64AEC3}" type="presParOf" srcId="{DB10838A-E6FE-4F52-833E-0AB184C517C5}" destId="{1B42EC04-3F78-4A46-8F7D-40CB693A334E}" srcOrd="1" destOrd="0" presId="urn:microsoft.com/office/officeart/2005/8/layout/hList1"/>
    <dgm:cxn modelId="{32EC810C-0C06-4736-A0B0-A99A7A64A50F}" type="presParOf" srcId="{DB10838A-E6FE-4F52-833E-0AB184C517C5}" destId="{C0233420-6722-4397-B013-16140144138A}" srcOrd="2" destOrd="0" presId="urn:microsoft.com/office/officeart/2005/8/layout/hList1"/>
    <dgm:cxn modelId="{A7AA5000-2B5E-4201-B33C-A08ECEF0BA41}" type="presParOf" srcId="{C0233420-6722-4397-B013-16140144138A}" destId="{36FBE35B-E33D-44D2-9871-41EB2C131818}" srcOrd="0" destOrd="0" presId="urn:microsoft.com/office/officeart/2005/8/layout/hList1"/>
    <dgm:cxn modelId="{5F7256DB-1BCB-4C9F-884C-7BBBE6BCF64A}" type="presParOf" srcId="{C0233420-6722-4397-B013-16140144138A}" destId="{6124AF45-2F25-4B67-B30C-6046B2424A4D}" srcOrd="1" destOrd="0" presId="urn:microsoft.com/office/officeart/2005/8/layout/hList1"/>
    <dgm:cxn modelId="{C1065748-1054-4FFF-9CDD-CB5E4F289E1E}" type="presParOf" srcId="{DB10838A-E6FE-4F52-833E-0AB184C517C5}" destId="{F9824C69-C07F-47AB-BEA3-C199E3EA56FC}" srcOrd="3" destOrd="0" presId="urn:microsoft.com/office/officeart/2005/8/layout/hList1"/>
    <dgm:cxn modelId="{75FA7939-00F4-4412-B907-19CA9A30FD7B}" type="presParOf" srcId="{DB10838A-E6FE-4F52-833E-0AB184C517C5}" destId="{51EE6C4C-C891-4BE7-87F5-5EF1EC46FAF0}" srcOrd="4" destOrd="0" presId="urn:microsoft.com/office/officeart/2005/8/layout/hList1"/>
    <dgm:cxn modelId="{5C3BA299-3A32-420B-A7C7-E7C4F3C44A84}" type="presParOf" srcId="{51EE6C4C-C891-4BE7-87F5-5EF1EC46FAF0}" destId="{683AFEF0-AABF-4BC9-AB66-4922B8B2684D}" srcOrd="0" destOrd="0" presId="urn:microsoft.com/office/officeart/2005/8/layout/hList1"/>
    <dgm:cxn modelId="{D54ECC1F-3591-40CF-A21A-499E00133452}" type="presParOf" srcId="{51EE6C4C-C891-4BE7-87F5-5EF1EC46FAF0}" destId="{C7BDEA17-127F-4510-8A09-0430872535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CE95D-A686-4309-B73B-B0327312844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CH"/>
        </a:p>
      </dgm:t>
    </dgm:pt>
    <dgm:pt modelId="{3AE7723E-73DC-4749-829D-8DD7C6FA1AA3}">
      <dgm:prSet phldrT="[Text]"/>
      <dgm:spPr/>
      <dgm:t>
        <a:bodyPr/>
        <a:lstStyle/>
        <a:p>
          <a:r>
            <a:rPr lang="en-CH" dirty="0"/>
            <a:t>Equipment</a:t>
          </a:r>
        </a:p>
      </dgm:t>
    </dgm:pt>
    <dgm:pt modelId="{FD110B18-CF41-4AC9-8C8E-99C7FD8CCBF6}" type="parTrans" cxnId="{33253EDD-3083-43B8-AD80-4BFFCD7669D8}">
      <dgm:prSet/>
      <dgm:spPr/>
      <dgm:t>
        <a:bodyPr/>
        <a:lstStyle/>
        <a:p>
          <a:endParaRPr lang="en-CH"/>
        </a:p>
      </dgm:t>
    </dgm:pt>
    <dgm:pt modelId="{5E13F494-DA89-493C-9041-9CFECD04DEC6}" type="sibTrans" cxnId="{33253EDD-3083-43B8-AD80-4BFFCD7669D8}">
      <dgm:prSet/>
      <dgm:spPr/>
      <dgm:t>
        <a:bodyPr/>
        <a:lstStyle/>
        <a:p>
          <a:endParaRPr lang="en-CH"/>
        </a:p>
      </dgm:t>
    </dgm:pt>
    <dgm:pt modelId="{2E69D797-D039-4696-9FC9-BAD6002FE108}">
      <dgm:prSet phldrT="[Text]"/>
      <dgm:spPr/>
      <dgm:t>
        <a:bodyPr/>
        <a:lstStyle/>
        <a:p>
          <a:r>
            <a:rPr lang="en-CH" dirty="0"/>
            <a:t>Hight performance Instruments (standards)</a:t>
          </a:r>
        </a:p>
      </dgm:t>
    </dgm:pt>
    <dgm:pt modelId="{78C5A801-08BC-42F7-9D06-906329305F22}" type="parTrans" cxnId="{6715D247-AC31-4131-B5F8-6963BBF90903}">
      <dgm:prSet/>
      <dgm:spPr/>
      <dgm:t>
        <a:bodyPr/>
        <a:lstStyle/>
        <a:p>
          <a:endParaRPr lang="en-CH"/>
        </a:p>
      </dgm:t>
    </dgm:pt>
    <dgm:pt modelId="{F9F36B10-454A-4DF4-88BF-EE134F40F369}" type="sibTrans" cxnId="{6715D247-AC31-4131-B5F8-6963BBF90903}">
      <dgm:prSet/>
      <dgm:spPr/>
      <dgm:t>
        <a:bodyPr/>
        <a:lstStyle/>
        <a:p>
          <a:endParaRPr lang="en-CH"/>
        </a:p>
      </dgm:t>
    </dgm:pt>
    <dgm:pt modelId="{DC1A126E-7F62-474F-AAE4-B8E1223A8F86}">
      <dgm:prSet phldrT="[Text]"/>
      <dgm:spPr/>
      <dgm:t>
        <a:bodyPr/>
        <a:lstStyle/>
        <a:p>
          <a:r>
            <a:rPr lang="en-CH" dirty="0"/>
            <a:t>Procedures</a:t>
          </a:r>
        </a:p>
      </dgm:t>
    </dgm:pt>
    <dgm:pt modelId="{E9F89903-7F6B-4802-8062-061AC6E7A107}" type="parTrans" cxnId="{7D40BE14-07BA-4944-8A74-1C980861F9C3}">
      <dgm:prSet/>
      <dgm:spPr/>
      <dgm:t>
        <a:bodyPr/>
        <a:lstStyle/>
        <a:p>
          <a:endParaRPr lang="en-CH"/>
        </a:p>
      </dgm:t>
    </dgm:pt>
    <dgm:pt modelId="{856596E3-86E1-4F01-9EFD-40B8FF4AA7B0}" type="sibTrans" cxnId="{7D40BE14-07BA-4944-8A74-1C980861F9C3}">
      <dgm:prSet/>
      <dgm:spPr/>
      <dgm:t>
        <a:bodyPr/>
        <a:lstStyle/>
        <a:p>
          <a:endParaRPr lang="en-CH"/>
        </a:p>
      </dgm:t>
    </dgm:pt>
    <dgm:pt modelId="{C8F86D15-0A20-4827-8454-51C3B9362BB4}">
      <dgm:prSet phldrT="[Text]"/>
      <dgm:spPr/>
      <dgm:t>
        <a:bodyPr/>
        <a:lstStyle/>
        <a:p>
          <a:r>
            <a:rPr lang="en-CH" dirty="0"/>
            <a:t>Qualified Staff</a:t>
          </a:r>
        </a:p>
      </dgm:t>
    </dgm:pt>
    <dgm:pt modelId="{3CF60B78-A902-4D44-9A27-B3482E3D7E18}" type="parTrans" cxnId="{F1E43CA5-6753-4BFC-A35D-3A0F0DF27319}">
      <dgm:prSet/>
      <dgm:spPr/>
      <dgm:t>
        <a:bodyPr/>
        <a:lstStyle/>
        <a:p>
          <a:endParaRPr lang="en-CH"/>
        </a:p>
      </dgm:t>
    </dgm:pt>
    <dgm:pt modelId="{4AFCF759-D5F6-483F-A937-977B9E8DC7EE}" type="sibTrans" cxnId="{F1E43CA5-6753-4BFC-A35D-3A0F0DF27319}">
      <dgm:prSet/>
      <dgm:spPr/>
      <dgm:t>
        <a:bodyPr/>
        <a:lstStyle/>
        <a:p>
          <a:endParaRPr lang="en-CH"/>
        </a:p>
      </dgm:t>
    </dgm:pt>
    <dgm:pt modelId="{F6063397-7D29-4006-998C-A2229FBC5B44}">
      <dgm:prSet phldrT="[Text]"/>
      <dgm:spPr/>
      <dgm:t>
        <a:bodyPr/>
        <a:lstStyle/>
        <a:p>
          <a:r>
            <a:rPr lang="en-CH" dirty="0"/>
            <a:t>C</a:t>
          </a:r>
          <a:r>
            <a:rPr lang="fr-CH" dirty="0" err="1"/>
            <a:t>ontrolled</a:t>
          </a:r>
          <a:r>
            <a:rPr lang="fr-CH" dirty="0"/>
            <a:t> </a:t>
          </a:r>
          <a:r>
            <a:rPr lang="fr-CH" dirty="0" err="1"/>
            <a:t>technical</a:t>
          </a:r>
          <a:r>
            <a:rPr lang="fr-CH" dirty="0"/>
            <a:t> </a:t>
          </a:r>
          <a:r>
            <a:rPr lang="fr-CH" dirty="0" err="1"/>
            <a:t>environment</a:t>
          </a:r>
          <a:endParaRPr lang="en-CH" dirty="0"/>
        </a:p>
      </dgm:t>
    </dgm:pt>
    <dgm:pt modelId="{75C1E3F9-E9DB-44BA-8A7B-DF887062D514}" type="parTrans" cxnId="{F35A1A42-DED5-47E4-97F1-21099AF9931E}">
      <dgm:prSet/>
      <dgm:spPr/>
      <dgm:t>
        <a:bodyPr/>
        <a:lstStyle/>
        <a:p>
          <a:endParaRPr lang="en-CH"/>
        </a:p>
      </dgm:t>
    </dgm:pt>
    <dgm:pt modelId="{CD643A4E-48AE-4F26-82B5-0A38E96B2F52}" type="sibTrans" cxnId="{F35A1A42-DED5-47E4-97F1-21099AF9931E}">
      <dgm:prSet/>
      <dgm:spPr/>
      <dgm:t>
        <a:bodyPr/>
        <a:lstStyle/>
        <a:p>
          <a:endParaRPr lang="en-CH"/>
        </a:p>
      </dgm:t>
    </dgm:pt>
    <dgm:pt modelId="{7C42D917-4A83-40F3-AA0A-E6BF1B3577C6}" type="pres">
      <dgm:prSet presAssocID="{A1CCE95D-A686-4309-B73B-B0327312844E}" presName="diagram" presStyleCnt="0">
        <dgm:presLayoutVars>
          <dgm:dir/>
          <dgm:resizeHandles val="exact"/>
        </dgm:presLayoutVars>
      </dgm:prSet>
      <dgm:spPr/>
    </dgm:pt>
    <dgm:pt modelId="{506F7AA5-EA62-4389-B51B-2A7889377121}" type="pres">
      <dgm:prSet presAssocID="{3AE7723E-73DC-4749-829D-8DD7C6FA1AA3}" presName="node" presStyleLbl="node1" presStyleIdx="0" presStyleCnt="5">
        <dgm:presLayoutVars>
          <dgm:bulletEnabled val="1"/>
        </dgm:presLayoutVars>
      </dgm:prSet>
      <dgm:spPr/>
    </dgm:pt>
    <dgm:pt modelId="{D1602FB7-49CD-42D6-843E-BF48D2440D19}" type="pres">
      <dgm:prSet presAssocID="{5E13F494-DA89-493C-9041-9CFECD04DEC6}" presName="sibTrans" presStyleCnt="0"/>
      <dgm:spPr/>
    </dgm:pt>
    <dgm:pt modelId="{CF1A576E-9F71-4497-93F5-AAC9EC2BEA54}" type="pres">
      <dgm:prSet presAssocID="{2E69D797-D039-4696-9FC9-BAD6002FE108}" presName="node" presStyleLbl="node1" presStyleIdx="1" presStyleCnt="5" custLinFactNeighborX="-699" custLinFactNeighborY="-777">
        <dgm:presLayoutVars>
          <dgm:bulletEnabled val="1"/>
        </dgm:presLayoutVars>
      </dgm:prSet>
      <dgm:spPr/>
    </dgm:pt>
    <dgm:pt modelId="{5D5A2C56-B063-4D85-BB0F-7AFCF6C34351}" type="pres">
      <dgm:prSet presAssocID="{F9F36B10-454A-4DF4-88BF-EE134F40F369}" presName="sibTrans" presStyleCnt="0"/>
      <dgm:spPr/>
    </dgm:pt>
    <dgm:pt modelId="{E5443AE4-8E96-4BE1-BC03-32BC908601F8}" type="pres">
      <dgm:prSet presAssocID="{DC1A126E-7F62-474F-AAE4-B8E1223A8F86}" presName="node" presStyleLbl="node1" presStyleIdx="2" presStyleCnt="5">
        <dgm:presLayoutVars>
          <dgm:bulletEnabled val="1"/>
        </dgm:presLayoutVars>
      </dgm:prSet>
      <dgm:spPr/>
    </dgm:pt>
    <dgm:pt modelId="{1C578FD2-A2E4-424E-942D-86BF664FCE72}" type="pres">
      <dgm:prSet presAssocID="{856596E3-86E1-4F01-9EFD-40B8FF4AA7B0}" presName="sibTrans" presStyleCnt="0"/>
      <dgm:spPr/>
    </dgm:pt>
    <dgm:pt modelId="{70F673E5-B3A8-4BE6-A37F-DF01C926458F}" type="pres">
      <dgm:prSet presAssocID="{C8F86D15-0A20-4827-8454-51C3B9362BB4}" presName="node" presStyleLbl="node1" presStyleIdx="3" presStyleCnt="5">
        <dgm:presLayoutVars>
          <dgm:bulletEnabled val="1"/>
        </dgm:presLayoutVars>
      </dgm:prSet>
      <dgm:spPr/>
    </dgm:pt>
    <dgm:pt modelId="{9A545746-20E6-4CD3-AD59-00C5D90014DD}" type="pres">
      <dgm:prSet presAssocID="{4AFCF759-D5F6-483F-A937-977B9E8DC7EE}" presName="sibTrans" presStyleCnt="0"/>
      <dgm:spPr/>
    </dgm:pt>
    <dgm:pt modelId="{A564E15B-1E81-4A57-A3AA-D25FE394E54E}" type="pres">
      <dgm:prSet presAssocID="{F6063397-7D29-4006-998C-A2229FBC5B44}" presName="node" presStyleLbl="node1" presStyleIdx="4" presStyleCnt="5">
        <dgm:presLayoutVars>
          <dgm:bulletEnabled val="1"/>
        </dgm:presLayoutVars>
      </dgm:prSet>
      <dgm:spPr/>
    </dgm:pt>
  </dgm:ptLst>
  <dgm:cxnLst>
    <dgm:cxn modelId="{7D40BE14-07BA-4944-8A74-1C980861F9C3}" srcId="{A1CCE95D-A686-4309-B73B-B0327312844E}" destId="{DC1A126E-7F62-474F-AAE4-B8E1223A8F86}" srcOrd="2" destOrd="0" parTransId="{E9F89903-7F6B-4802-8062-061AC6E7A107}" sibTransId="{856596E3-86E1-4F01-9EFD-40B8FF4AA7B0}"/>
    <dgm:cxn modelId="{4649ED15-24BA-477B-8203-C94F3FA5EE69}" type="presOf" srcId="{C8F86D15-0A20-4827-8454-51C3B9362BB4}" destId="{70F673E5-B3A8-4BE6-A37F-DF01C926458F}" srcOrd="0" destOrd="0" presId="urn:microsoft.com/office/officeart/2005/8/layout/default"/>
    <dgm:cxn modelId="{DDEBC938-664F-4ED8-AA82-D14829A11A0B}" type="presOf" srcId="{2E69D797-D039-4696-9FC9-BAD6002FE108}" destId="{CF1A576E-9F71-4497-93F5-AAC9EC2BEA54}" srcOrd="0" destOrd="0" presId="urn:microsoft.com/office/officeart/2005/8/layout/default"/>
    <dgm:cxn modelId="{F35A1A42-DED5-47E4-97F1-21099AF9931E}" srcId="{A1CCE95D-A686-4309-B73B-B0327312844E}" destId="{F6063397-7D29-4006-998C-A2229FBC5B44}" srcOrd="4" destOrd="0" parTransId="{75C1E3F9-E9DB-44BA-8A7B-DF887062D514}" sibTransId="{CD643A4E-48AE-4F26-82B5-0A38E96B2F52}"/>
    <dgm:cxn modelId="{6715D247-AC31-4131-B5F8-6963BBF90903}" srcId="{A1CCE95D-A686-4309-B73B-B0327312844E}" destId="{2E69D797-D039-4696-9FC9-BAD6002FE108}" srcOrd="1" destOrd="0" parTransId="{78C5A801-08BC-42F7-9D06-906329305F22}" sibTransId="{F9F36B10-454A-4DF4-88BF-EE134F40F369}"/>
    <dgm:cxn modelId="{C9CB5F4E-17F7-44B3-9EAF-6BA2145ACFA4}" type="presOf" srcId="{3AE7723E-73DC-4749-829D-8DD7C6FA1AA3}" destId="{506F7AA5-EA62-4389-B51B-2A7889377121}" srcOrd="0" destOrd="0" presId="urn:microsoft.com/office/officeart/2005/8/layout/default"/>
    <dgm:cxn modelId="{F1E43CA5-6753-4BFC-A35D-3A0F0DF27319}" srcId="{A1CCE95D-A686-4309-B73B-B0327312844E}" destId="{C8F86D15-0A20-4827-8454-51C3B9362BB4}" srcOrd="3" destOrd="0" parTransId="{3CF60B78-A902-4D44-9A27-B3482E3D7E18}" sibTransId="{4AFCF759-D5F6-483F-A937-977B9E8DC7EE}"/>
    <dgm:cxn modelId="{DEF594BB-8F9C-46B3-A7A4-7A62F86F2BDB}" type="presOf" srcId="{A1CCE95D-A686-4309-B73B-B0327312844E}" destId="{7C42D917-4A83-40F3-AA0A-E6BF1B3577C6}" srcOrd="0" destOrd="0" presId="urn:microsoft.com/office/officeart/2005/8/layout/default"/>
    <dgm:cxn modelId="{9DF353BE-981C-4784-B697-6DB2A785A879}" type="presOf" srcId="{DC1A126E-7F62-474F-AAE4-B8E1223A8F86}" destId="{E5443AE4-8E96-4BE1-BC03-32BC908601F8}" srcOrd="0" destOrd="0" presId="urn:microsoft.com/office/officeart/2005/8/layout/default"/>
    <dgm:cxn modelId="{6BAB26D3-FCE7-4A42-BBEA-8B34705BA2FD}" type="presOf" srcId="{F6063397-7D29-4006-998C-A2229FBC5B44}" destId="{A564E15B-1E81-4A57-A3AA-D25FE394E54E}" srcOrd="0" destOrd="0" presId="urn:microsoft.com/office/officeart/2005/8/layout/default"/>
    <dgm:cxn modelId="{33253EDD-3083-43B8-AD80-4BFFCD7669D8}" srcId="{A1CCE95D-A686-4309-B73B-B0327312844E}" destId="{3AE7723E-73DC-4749-829D-8DD7C6FA1AA3}" srcOrd="0" destOrd="0" parTransId="{FD110B18-CF41-4AC9-8C8E-99C7FD8CCBF6}" sibTransId="{5E13F494-DA89-493C-9041-9CFECD04DEC6}"/>
    <dgm:cxn modelId="{66A8FB55-898E-43C9-9D23-8989646C0715}" type="presParOf" srcId="{7C42D917-4A83-40F3-AA0A-E6BF1B3577C6}" destId="{506F7AA5-EA62-4389-B51B-2A7889377121}" srcOrd="0" destOrd="0" presId="urn:microsoft.com/office/officeart/2005/8/layout/default"/>
    <dgm:cxn modelId="{D3E4F9AB-9B36-4DF1-A200-455C47DC2B26}" type="presParOf" srcId="{7C42D917-4A83-40F3-AA0A-E6BF1B3577C6}" destId="{D1602FB7-49CD-42D6-843E-BF48D2440D19}" srcOrd="1" destOrd="0" presId="urn:microsoft.com/office/officeart/2005/8/layout/default"/>
    <dgm:cxn modelId="{5073C4F4-6A5F-4398-A984-181B461E9D2E}" type="presParOf" srcId="{7C42D917-4A83-40F3-AA0A-E6BF1B3577C6}" destId="{CF1A576E-9F71-4497-93F5-AAC9EC2BEA54}" srcOrd="2" destOrd="0" presId="urn:microsoft.com/office/officeart/2005/8/layout/default"/>
    <dgm:cxn modelId="{53AEAC0A-26A2-466C-BB51-075CAE27D209}" type="presParOf" srcId="{7C42D917-4A83-40F3-AA0A-E6BF1B3577C6}" destId="{5D5A2C56-B063-4D85-BB0F-7AFCF6C34351}" srcOrd="3" destOrd="0" presId="urn:microsoft.com/office/officeart/2005/8/layout/default"/>
    <dgm:cxn modelId="{4E6FB12F-D52B-4D17-A5BE-401AB33682A6}" type="presParOf" srcId="{7C42D917-4A83-40F3-AA0A-E6BF1B3577C6}" destId="{E5443AE4-8E96-4BE1-BC03-32BC908601F8}" srcOrd="4" destOrd="0" presId="urn:microsoft.com/office/officeart/2005/8/layout/default"/>
    <dgm:cxn modelId="{33362628-AEBA-48BA-8A3A-43293D461C17}" type="presParOf" srcId="{7C42D917-4A83-40F3-AA0A-E6BF1B3577C6}" destId="{1C578FD2-A2E4-424E-942D-86BF664FCE72}" srcOrd="5" destOrd="0" presId="urn:microsoft.com/office/officeart/2005/8/layout/default"/>
    <dgm:cxn modelId="{298DA1F5-CA70-4768-9A63-5A8366348FE8}" type="presParOf" srcId="{7C42D917-4A83-40F3-AA0A-E6BF1B3577C6}" destId="{70F673E5-B3A8-4BE6-A37F-DF01C926458F}" srcOrd="6" destOrd="0" presId="urn:microsoft.com/office/officeart/2005/8/layout/default"/>
    <dgm:cxn modelId="{2869F709-FE77-4EA9-8033-917194346417}" type="presParOf" srcId="{7C42D917-4A83-40F3-AA0A-E6BF1B3577C6}" destId="{9A545746-20E6-4CD3-AD59-00C5D90014DD}" srcOrd="7" destOrd="0" presId="urn:microsoft.com/office/officeart/2005/8/layout/default"/>
    <dgm:cxn modelId="{522948AC-F94B-4388-A1F6-D90803F3B909}" type="presParOf" srcId="{7C42D917-4A83-40F3-AA0A-E6BF1B3577C6}" destId="{A564E15B-1E81-4A57-A3AA-D25FE394E54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B5FD5A-A5BE-46FC-A830-ACCE319B3751}"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CH"/>
        </a:p>
      </dgm:t>
    </dgm:pt>
    <dgm:pt modelId="{CC7EF772-3C33-457E-AA0B-CE0C7C7F1779}">
      <dgm:prSet phldrT="[Text]"/>
      <dgm:spPr/>
      <dgm:t>
        <a:bodyPr/>
        <a:lstStyle/>
        <a:p>
          <a:r>
            <a:rPr lang="en-CH" dirty="0"/>
            <a:t>Calibration in Meteorology</a:t>
          </a:r>
        </a:p>
      </dgm:t>
    </dgm:pt>
    <dgm:pt modelId="{21A78D25-17C0-48B2-961E-D656A74647DD}" type="parTrans" cxnId="{F30BC3F7-952E-4A82-ABBD-054181947CDE}">
      <dgm:prSet/>
      <dgm:spPr/>
      <dgm:t>
        <a:bodyPr/>
        <a:lstStyle/>
        <a:p>
          <a:endParaRPr lang="en-CH"/>
        </a:p>
      </dgm:t>
    </dgm:pt>
    <dgm:pt modelId="{6AC75A52-C10C-4D91-A9B6-0E260B232B6B}" type="sibTrans" cxnId="{F30BC3F7-952E-4A82-ABBD-054181947CDE}">
      <dgm:prSet/>
      <dgm:spPr/>
      <dgm:t>
        <a:bodyPr/>
        <a:lstStyle/>
        <a:p>
          <a:endParaRPr lang="en-CH"/>
        </a:p>
      </dgm:t>
    </dgm:pt>
    <dgm:pt modelId="{800C7694-094C-4DCF-BCA4-0CA30E124956}">
      <dgm:prSet phldrT="[Text]"/>
      <dgm:spPr/>
      <dgm:t>
        <a:bodyPr/>
        <a:lstStyle/>
        <a:p>
          <a:r>
            <a:rPr lang="en-CH" dirty="0"/>
            <a:t>Temperature</a:t>
          </a:r>
        </a:p>
      </dgm:t>
    </dgm:pt>
    <dgm:pt modelId="{0289F9BF-9C77-40FF-82E5-6ED58E5C8C51}" type="parTrans" cxnId="{EC114D98-AFCD-49FB-8A93-069C69344A02}">
      <dgm:prSet/>
      <dgm:spPr/>
      <dgm:t>
        <a:bodyPr/>
        <a:lstStyle/>
        <a:p>
          <a:endParaRPr lang="en-CH"/>
        </a:p>
      </dgm:t>
    </dgm:pt>
    <dgm:pt modelId="{C5A87D53-F0C0-4510-A11C-2AF0E7FE9A51}" type="sibTrans" cxnId="{EC114D98-AFCD-49FB-8A93-069C69344A02}">
      <dgm:prSet/>
      <dgm:spPr/>
      <dgm:t>
        <a:bodyPr/>
        <a:lstStyle/>
        <a:p>
          <a:endParaRPr lang="en-CH"/>
        </a:p>
      </dgm:t>
    </dgm:pt>
    <dgm:pt modelId="{B3FC46A8-AAEB-4F86-8216-0F157C7D5263}">
      <dgm:prSet phldrT="[Text]"/>
      <dgm:spPr/>
      <dgm:t>
        <a:bodyPr/>
        <a:lstStyle/>
        <a:p>
          <a:r>
            <a:rPr lang="en-CH" dirty="0"/>
            <a:t>Humidity</a:t>
          </a:r>
        </a:p>
      </dgm:t>
    </dgm:pt>
    <dgm:pt modelId="{710604E5-6DED-4ADC-A2DC-AE3A61B3DA04}" type="parTrans" cxnId="{7D413648-D0FE-455D-88BB-6DB06A00E388}">
      <dgm:prSet/>
      <dgm:spPr/>
      <dgm:t>
        <a:bodyPr/>
        <a:lstStyle/>
        <a:p>
          <a:endParaRPr lang="en-CH"/>
        </a:p>
      </dgm:t>
    </dgm:pt>
    <dgm:pt modelId="{07F6148E-3758-4FB3-B6C8-0BD5E2D67FE4}" type="sibTrans" cxnId="{7D413648-D0FE-455D-88BB-6DB06A00E388}">
      <dgm:prSet/>
      <dgm:spPr/>
      <dgm:t>
        <a:bodyPr/>
        <a:lstStyle/>
        <a:p>
          <a:endParaRPr lang="en-CH"/>
        </a:p>
      </dgm:t>
    </dgm:pt>
    <dgm:pt modelId="{2311039E-B998-4DDE-BFAC-76C97E1B5584}">
      <dgm:prSet phldrT="[Text]"/>
      <dgm:spPr/>
      <dgm:t>
        <a:bodyPr/>
        <a:lstStyle/>
        <a:p>
          <a:r>
            <a:rPr lang="en-CH" dirty="0"/>
            <a:t>Pressure</a:t>
          </a:r>
        </a:p>
      </dgm:t>
    </dgm:pt>
    <dgm:pt modelId="{345C3D13-C549-45D5-AA39-5C564AEA0535}" type="parTrans" cxnId="{FD11C2AE-18D3-4FD5-A2BB-1D7A6B5AC210}">
      <dgm:prSet/>
      <dgm:spPr/>
      <dgm:t>
        <a:bodyPr/>
        <a:lstStyle/>
        <a:p>
          <a:endParaRPr lang="en-CH"/>
        </a:p>
      </dgm:t>
    </dgm:pt>
    <dgm:pt modelId="{C37D8291-A8CA-479C-9D1F-AA8EEC511460}" type="sibTrans" cxnId="{FD11C2AE-18D3-4FD5-A2BB-1D7A6B5AC210}">
      <dgm:prSet/>
      <dgm:spPr/>
      <dgm:t>
        <a:bodyPr/>
        <a:lstStyle/>
        <a:p>
          <a:endParaRPr lang="en-CH"/>
        </a:p>
      </dgm:t>
    </dgm:pt>
    <dgm:pt modelId="{9EDE81E1-15D2-4D64-A034-E22A17FFF67E}">
      <dgm:prSet phldrT="[Text]"/>
      <dgm:spPr/>
      <dgm:t>
        <a:bodyPr/>
        <a:lstStyle/>
        <a:p>
          <a:r>
            <a:rPr lang="en-CH" dirty="0"/>
            <a:t>Precipitation</a:t>
          </a:r>
        </a:p>
      </dgm:t>
    </dgm:pt>
    <dgm:pt modelId="{B6C107E6-D0E4-4D30-BB6D-B0B332E32D2C}" type="parTrans" cxnId="{CCDC803C-EDB8-43F1-AEA1-B2AB965AB516}">
      <dgm:prSet/>
      <dgm:spPr/>
      <dgm:t>
        <a:bodyPr/>
        <a:lstStyle/>
        <a:p>
          <a:endParaRPr lang="en-CH"/>
        </a:p>
      </dgm:t>
    </dgm:pt>
    <dgm:pt modelId="{3331D155-3964-4DC4-8D0D-7477E4F7A04F}" type="sibTrans" cxnId="{CCDC803C-EDB8-43F1-AEA1-B2AB965AB516}">
      <dgm:prSet/>
      <dgm:spPr/>
      <dgm:t>
        <a:bodyPr/>
        <a:lstStyle/>
        <a:p>
          <a:endParaRPr lang="en-CH"/>
        </a:p>
      </dgm:t>
    </dgm:pt>
    <dgm:pt modelId="{2C4E10BF-3F57-4AB5-97CB-D6C427008A1A}">
      <dgm:prSet phldrT="[Text]"/>
      <dgm:spPr/>
      <dgm:t>
        <a:bodyPr/>
        <a:lstStyle/>
        <a:p>
          <a:r>
            <a:rPr lang="en-CH" dirty="0"/>
            <a:t>Solar Radiation</a:t>
          </a:r>
        </a:p>
      </dgm:t>
    </dgm:pt>
    <dgm:pt modelId="{EB5EAF83-9AA0-4B2D-9942-7321D127A9BA}" type="parTrans" cxnId="{6A6E30FA-FA27-4223-A783-858CDF6D8D63}">
      <dgm:prSet/>
      <dgm:spPr/>
      <dgm:t>
        <a:bodyPr/>
        <a:lstStyle/>
        <a:p>
          <a:endParaRPr lang="en-CH"/>
        </a:p>
      </dgm:t>
    </dgm:pt>
    <dgm:pt modelId="{90D1B91F-8BD1-4659-81A2-E9D142FAFC51}" type="sibTrans" cxnId="{6A6E30FA-FA27-4223-A783-858CDF6D8D63}">
      <dgm:prSet/>
      <dgm:spPr/>
      <dgm:t>
        <a:bodyPr/>
        <a:lstStyle/>
        <a:p>
          <a:endParaRPr lang="en-CH"/>
        </a:p>
      </dgm:t>
    </dgm:pt>
    <dgm:pt modelId="{94546155-07DF-49F5-A683-9A6DA21604A9}" type="pres">
      <dgm:prSet presAssocID="{D3B5FD5A-A5BE-46FC-A830-ACCE319B3751}" presName="Name0" presStyleCnt="0">
        <dgm:presLayoutVars>
          <dgm:chMax val="1"/>
          <dgm:dir/>
          <dgm:animLvl val="ctr"/>
          <dgm:resizeHandles val="exact"/>
        </dgm:presLayoutVars>
      </dgm:prSet>
      <dgm:spPr/>
    </dgm:pt>
    <dgm:pt modelId="{2AFDE401-E7A8-4B74-923C-9700D187872E}" type="pres">
      <dgm:prSet presAssocID="{CC7EF772-3C33-457E-AA0B-CE0C7C7F1779}" presName="centerShape" presStyleLbl="node0" presStyleIdx="0" presStyleCnt="1"/>
      <dgm:spPr/>
    </dgm:pt>
    <dgm:pt modelId="{F5FD1D6A-9249-4CFA-AC16-0CB576B2BB6C}" type="pres">
      <dgm:prSet presAssocID="{800C7694-094C-4DCF-BCA4-0CA30E124956}" presName="node" presStyleLbl="node1" presStyleIdx="0" presStyleCnt="5">
        <dgm:presLayoutVars>
          <dgm:bulletEnabled val="1"/>
        </dgm:presLayoutVars>
      </dgm:prSet>
      <dgm:spPr/>
    </dgm:pt>
    <dgm:pt modelId="{EFD2B7A0-8AC1-489D-BA1E-74B33C8F9023}" type="pres">
      <dgm:prSet presAssocID="{800C7694-094C-4DCF-BCA4-0CA30E124956}" presName="dummy" presStyleCnt="0"/>
      <dgm:spPr/>
    </dgm:pt>
    <dgm:pt modelId="{ECE054F2-845A-4506-B58C-98B33CFE054E}" type="pres">
      <dgm:prSet presAssocID="{C5A87D53-F0C0-4510-A11C-2AF0E7FE9A51}" presName="sibTrans" presStyleLbl="sibTrans2D1" presStyleIdx="0" presStyleCnt="5"/>
      <dgm:spPr/>
    </dgm:pt>
    <dgm:pt modelId="{9F45E738-8CF1-43EC-94C4-C068DF9516C7}" type="pres">
      <dgm:prSet presAssocID="{B3FC46A8-AAEB-4F86-8216-0F157C7D5263}" presName="node" presStyleLbl="node1" presStyleIdx="1" presStyleCnt="5">
        <dgm:presLayoutVars>
          <dgm:bulletEnabled val="1"/>
        </dgm:presLayoutVars>
      </dgm:prSet>
      <dgm:spPr/>
    </dgm:pt>
    <dgm:pt modelId="{F41F10BC-C624-41D1-85CC-D017A5D925D1}" type="pres">
      <dgm:prSet presAssocID="{B3FC46A8-AAEB-4F86-8216-0F157C7D5263}" presName="dummy" presStyleCnt="0"/>
      <dgm:spPr/>
    </dgm:pt>
    <dgm:pt modelId="{8488171F-48ED-4EF4-9335-2741E09C9F06}" type="pres">
      <dgm:prSet presAssocID="{07F6148E-3758-4FB3-B6C8-0BD5E2D67FE4}" presName="sibTrans" presStyleLbl="sibTrans2D1" presStyleIdx="1" presStyleCnt="5"/>
      <dgm:spPr/>
    </dgm:pt>
    <dgm:pt modelId="{814E483C-9144-4034-9C1C-B38C06821260}" type="pres">
      <dgm:prSet presAssocID="{2311039E-B998-4DDE-BFAC-76C97E1B5584}" presName="node" presStyleLbl="node1" presStyleIdx="2" presStyleCnt="5">
        <dgm:presLayoutVars>
          <dgm:bulletEnabled val="1"/>
        </dgm:presLayoutVars>
      </dgm:prSet>
      <dgm:spPr/>
    </dgm:pt>
    <dgm:pt modelId="{6026881E-1CE5-4E20-93A5-D19894EB2BAB}" type="pres">
      <dgm:prSet presAssocID="{2311039E-B998-4DDE-BFAC-76C97E1B5584}" presName="dummy" presStyleCnt="0"/>
      <dgm:spPr/>
    </dgm:pt>
    <dgm:pt modelId="{B2D5E59D-BD99-4FB7-846C-C838F5500179}" type="pres">
      <dgm:prSet presAssocID="{C37D8291-A8CA-479C-9D1F-AA8EEC511460}" presName="sibTrans" presStyleLbl="sibTrans2D1" presStyleIdx="2" presStyleCnt="5"/>
      <dgm:spPr/>
    </dgm:pt>
    <dgm:pt modelId="{0EDB0BF6-E538-4E0E-8CBD-1AE1F3E4953C}" type="pres">
      <dgm:prSet presAssocID="{9EDE81E1-15D2-4D64-A034-E22A17FFF67E}" presName="node" presStyleLbl="node1" presStyleIdx="3" presStyleCnt="5">
        <dgm:presLayoutVars>
          <dgm:bulletEnabled val="1"/>
        </dgm:presLayoutVars>
      </dgm:prSet>
      <dgm:spPr/>
    </dgm:pt>
    <dgm:pt modelId="{C46F3434-6618-4F2D-9918-F3610080127E}" type="pres">
      <dgm:prSet presAssocID="{9EDE81E1-15D2-4D64-A034-E22A17FFF67E}" presName="dummy" presStyleCnt="0"/>
      <dgm:spPr/>
    </dgm:pt>
    <dgm:pt modelId="{2786CF07-5D80-4F9B-8AAD-CBF660923677}" type="pres">
      <dgm:prSet presAssocID="{3331D155-3964-4DC4-8D0D-7477E4F7A04F}" presName="sibTrans" presStyleLbl="sibTrans2D1" presStyleIdx="3" presStyleCnt="5"/>
      <dgm:spPr/>
    </dgm:pt>
    <dgm:pt modelId="{903E065D-9457-4543-99DA-A57759DFCA1A}" type="pres">
      <dgm:prSet presAssocID="{2C4E10BF-3F57-4AB5-97CB-D6C427008A1A}" presName="node" presStyleLbl="node1" presStyleIdx="4" presStyleCnt="5">
        <dgm:presLayoutVars>
          <dgm:bulletEnabled val="1"/>
        </dgm:presLayoutVars>
      </dgm:prSet>
      <dgm:spPr/>
    </dgm:pt>
    <dgm:pt modelId="{CAAE3C03-FC8B-4963-8771-48D1196003D7}" type="pres">
      <dgm:prSet presAssocID="{2C4E10BF-3F57-4AB5-97CB-D6C427008A1A}" presName="dummy" presStyleCnt="0"/>
      <dgm:spPr/>
    </dgm:pt>
    <dgm:pt modelId="{57115EEC-C14C-4ED7-B181-E963483EC60D}" type="pres">
      <dgm:prSet presAssocID="{90D1B91F-8BD1-4659-81A2-E9D142FAFC51}" presName="sibTrans" presStyleLbl="sibTrans2D1" presStyleIdx="4" presStyleCnt="5"/>
      <dgm:spPr/>
    </dgm:pt>
  </dgm:ptLst>
  <dgm:cxnLst>
    <dgm:cxn modelId="{8D0DBD0D-177E-4401-8B09-A94354D790F7}" type="presOf" srcId="{D3B5FD5A-A5BE-46FC-A830-ACCE319B3751}" destId="{94546155-07DF-49F5-A683-9A6DA21604A9}" srcOrd="0" destOrd="0" presId="urn:microsoft.com/office/officeart/2005/8/layout/radial6"/>
    <dgm:cxn modelId="{6662EE2D-23AC-4E87-8582-326BDFFAFF97}" type="presOf" srcId="{07F6148E-3758-4FB3-B6C8-0BD5E2D67FE4}" destId="{8488171F-48ED-4EF4-9335-2741E09C9F06}" srcOrd="0" destOrd="0" presId="urn:microsoft.com/office/officeart/2005/8/layout/radial6"/>
    <dgm:cxn modelId="{61184B39-9E23-41E9-93D6-B9D0D5887500}" type="presOf" srcId="{9EDE81E1-15D2-4D64-A034-E22A17FFF67E}" destId="{0EDB0BF6-E538-4E0E-8CBD-1AE1F3E4953C}" srcOrd="0" destOrd="0" presId="urn:microsoft.com/office/officeart/2005/8/layout/radial6"/>
    <dgm:cxn modelId="{CCDC803C-EDB8-43F1-AEA1-B2AB965AB516}" srcId="{CC7EF772-3C33-457E-AA0B-CE0C7C7F1779}" destId="{9EDE81E1-15D2-4D64-A034-E22A17FFF67E}" srcOrd="3" destOrd="0" parTransId="{B6C107E6-D0E4-4D30-BB6D-B0B332E32D2C}" sibTransId="{3331D155-3964-4DC4-8D0D-7477E4F7A04F}"/>
    <dgm:cxn modelId="{3F953162-BF51-457B-983F-1F67F2650699}" type="presOf" srcId="{C37D8291-A8CA-479C-9D1F-AA8EEC511460}" destId="{B2D5E59D-BD99-4FB7-846C-C838F5500179}" srcOrd="0" destOrd="0" presId="urn:microsoft.com/office/officeart/2005/8/layout/radial6"/>
    <dgm:cxn modelId="{7D413648-D0FE-455D-88BB-6DB06A00E388}" srcId="{CC7EF772-3C33-457E-AA0B-CE0C7C7F1779}" destId="{B3FC46A8-AAEB-4F86-8216-0F157C7D5263}" srcOrd="1" destOrd="0" parTransId="{710604E5-6DED-4ADC-A2DC-AE3A61B3DA04}" sibTransId="{07F6148E-3758-4FB3-B6C8-0BD5E2D67FE4}"/>
    <dgm:cxn modelId="{C5D65673-AA1C-414E-8A2A-40D9281756FC}" type="presOf" srcId="{B3FC46A8-AAEB-4F86-8216-0F157C7D5263}" destId="{9F45E738-8CF1-43EC-94C4-C068DF9516C7}" srcOrd="0" destOrd="0" presId="urn:microsoft.com/office/officeart/2005/8/layout/radial6"/>
    <dgm:cxn modelId="{70C96B77-0FD9-4EDA-BADB-CB659245E9CB}" type="presOf" srcId="{2C4E10BF-3F57-4AB5-97CB-D6C427008A1A}" destId="{903E065D-9457-4543-99DA-A57759DFCA1A}" srcOrd="0" destOrd="0" presId="urn:microsoft.com/office/officeart/2005/8/layout/radial6"/>
    <dgm:cxn modelId="{3ED4387C-B3BD-4034-914D-35EB4E15291F}" type="presOf" srcId="{90D1B91F-8BD1-4659-81A2-E9D142FAFC51}" destId="{57115EEC-C14C-4ED7-B181-E963483EC60D}" srcOrd="0" destOrd="0" presId="urn:microsoft.com/office/officeart/2005/8/layout/radial6"/>
    <dgm:cxn modelId="{8B230F97-37E3-40C4-9458-60A598F8E0F3}" type="presOf" srcId="{CC7EF772-3C33-457E-AA0B-CE0C7C7F1779}" destId="{2AFDE401-E7A8-4B74-923C-9700D187872E}" srcOrd="0" destOrd="0" presId="urn:microsoft.com/office/officeart/2005/8/layout/radial6"/>
    <dgm:cxn modelId="{EC114D98-AFCD-49FB-8A93-069C69344A02}" srcId="{CC7EF772-3C33-457E-AA0B-CE0C7C7F1779}" destId="{800C7694-094C-4DCF-BCA4-0CA30E124956}" srcOrd="0" destOrd="0" parTransId="{0289F9BF-9C77-40FF-82E5-6ED58E5C8C51}" sibTransId="{C5A87D53-F0C0-4510-A11C-2AF0E7FE9A51}"/>
    <dgm:cxn modelId="{057B55A2-B8FC-4F69-B382-5907B5A1A1D6}" type="presOf" srcId="{800C7694-094C-4DCF-BCA4-0CA30E124956}" destId="{F5FD1D6A-9249-4CFA-AC16-0CB576B2BB6C}" srcOrd="0" destOrd="0" presId="urn:microsoft.com/office/officeart/2005/8/layout/radial6"/>
    <dgm:cxn modelId="{FD11C2AE-18D3-4FD5-A2BB-1D7A6B5AC210}" srcId="{CC7EF772-3C33-457E-AA0B-CE0C7C7F1779}" destId="{2311039E-B998-4DDE-BFAC-76C97E1B5584}" srcOrd="2" destOrd="0" parTransId="{345C3D13-C549-45D5-AA39-5C564AEA0535}" sibTransId="{C37D8291-A8CA-479C-9D1F-AA8EEC511460}"/>
    <dgm:cxn modelId="{098C94BC-74F2-4A77-9718-C0366ECC5807}" type="presOf" srcId="{2311039E-B998-4DDE-BFAC-76C97E1B5584}" destId="{814E483C-9144-4034-9C1C-B38C06821260}" srcOrd="0" destOrd="0" presId="urn:microsoft.com/office/officeart/2005/8/layout/radial6"/>
    <dgm:cxn modelId="{DA9F5BD2-CD98-482B-BF45-383A5B3B4B01}" type="presOf" srcId="{C5A87D53-F0C0-4510-A11C-2AF0E7FE9A51}" destId="{ECE054F2-845A-4506-B58C-98B33CFE054E}" srcOrd="0" destOrd="0" presId="urn:microsoft.com/office/officeart/2005/8/layout/radial6"/>
    <dgm:cxn modelId="{F30BC3F7-952E-4A82-ABBD-054181947CDE}" srcId="{D3B5FD5A-A5BE-46FC-A830-ACCE319B3751}" destId="{CC7EF772-3C33-457E-AA0B-CE0C7C7F1779}" srcOrd="0" destOrd="0" parTransId="{21A78D25-17C0-48B2-961E-D656A74647DD}" sibTransId="{6AC75A52-C10C-4D91-A9B6-0E260B232B6B}"/>
    <dgm:cxn modelId="{6A6E30FA-FA27-4223-A783-858CDF6D8D63}" srcId="{CC7EF772-3C33-457E-AA0B-CE0C7C7F1779}" destId="{2C4E10BF-3F57-4AB5-97CB-D6C427008A1A}" srcOrd="4" destOrd="0" parTransId="{EB5EAF83-9AA0-4B2D-9942-7321D127A9BA}" sibTransId="{90D1B91F-8BD1-4659-81A2-E9D142FAFC51}"/>
    <dgm:cxn modelId="{66011EFD-7912-48D5-8BB2-AAC8E6B0AA94}" type="presOf" srcId="{3331D155-3964-4DC4-8D0D-7477E4F7A04F}" destId="{2786CF07-5D80-4F9B-8AAD-CBF660923677}" srcOrd="0" destOrd="0" presId="urn:microsoft.com/office/officeart/2005/8/layout/radial6"/>
    <dgm:cxn modelId="{2C71FAEC-FC14-4FA3-BF11-B90A1C44315A}" type="presParOf" srcId="{94546155-07DF-49F5-A683-9A6DA21604A9}" destId="{2AFDE401-E7A8-4B74-923C-9700D187872E}" srcOrd="0" destOrd="0" presId="urn:microsoft.com/office/officeart/2005/8/layout/radial6"/>
    <dgm:cxn modelId="{A1FBCAB9-A2B7-458B-A3AB-EF71286FB27E}" type="presParOf" srcId="{94546155-07DF-49F5-A683-9A6DA21604A9}" destId="{F5FD1D6A-9249-4CFA-AC16-0CB576B2BB6C}" srcOrd="1" destOrd="0" presId="urn:microsoft.com/office/officeart/2005/8/layout/radial6"/>
    <dgm:cxn modelId="{59FCF37A-3AE0-430A-9002-E87B41615E93}" type="presParOf" srcId="{94546155-07DF-49F5-A683-9A6DA21604A9}" destId="{EFD2B7A0-8AC1-489D-BA1E-74B33C8F9023}" srcOrd="2" destOrd="0" presId="urn:microsoft.com/office/officeart/2005/8/layout/radial6"/>
    <dgm:cxn modelId="{3CEC4821-9563-41FC-8AAA-A51C728AA358}" type="presParOf" srcId="{94546155-07DF-49F5-A683-9A6DA21604A9}" destId="{ECE054F2-845A-4506-B58C-98B33CFE054E}" srcOrd="3" destOrd="0" presId="urn:microsoft.com/office/officeart/2005/8/layout/radial6"/>
    <dgm:cxn modelId="{F7478B2A-2F1A-4D93-8D4C-99CDD0080D64}" type="presParOf" srcId="{94546155-07DF-49F5-A683-9A6DA21604A9}" destId="{9F45E738-8CF1-43EC-94C4-C068DF9516C7}" srcOrd="4" destOrd="0" presId="urn:microsoft.com/office/officeart/2005/8/layout/radial6"/>
    <dgm:cxn modelId="{D394849D-220A-4CD0-991D-CA60BEA62DD4}" type="presParOf" srcId="{94546155-07DF-49F5-A683-9A6DA21604A9}" destId="{F41F10BC-C624-41D1-85CC-D017A5D925D1}" srcOrd="5" destOrd="0" presId="urn:microsoft.com/office/officeart/2005/8/layout/radial6"/>
    <dgm:cxn modelId="{DB7316AD-1ABC-4107-B4BA-A43D658F4906}" type="presParOf" srcId="{94546155-07DF-49F5-A683-9A6DA21604A9}" destId="{8488171F-48ED-4EF4-9335-2741E09C9F06}" srcOrd="6" destOrd="0" presId="urn:microsoft.com/office/officeart/2005/8/layout/radial6"/>
    <dgm:cxn modelId="{E6AF81EF-357F-4F10-9AB3-0366E0722D03}" type="presParOf" srcId="{94546155-07DF-49F5-A683-9A6DA21604A9}" destId="{814E483C-9144-4034-9C1C-B38C06821260}" srcOrd="7" destOrd="0" presId="urn:microsoft.com/office/officeart/2005/8/layout/radial6"/>
    <dgm:cxn modelId="{B8BD77C7-C46F-4DB4-87F5-6E1F8AC7CC72}" type="presParOf" srcId="{94546155-07DF-49F5-A683-9A6DA21604A9}" destId="{6026881E-1CE5-4E20-93A5-D19894EB2BAB}" srcOrd="8" destOrd="0" presId="urn:microsoft.com/office/officeart/2005/8/layout/radial6"/>
    <dgm:cxn modelId="{6A1BB048-69C0-4CCF-8FFF-C8508D501CA8}" type="presParOf" srcId="{94546155-07DF-49F5-A683-9A6DA21604A9}" destId="{B2D5E59D-BD99-4FB7-846C-C838F5500179}" srcOrd="9" destOrd="0" presId="urn:microsoft.com/office/officeart/2005/8/layout/radial6"/>
    <dgm:cxn modelId="{EF2B45BE-E583-4694-A070-3FDD8835BF52}" type="presParOf" srcId="{94546155-07DF-49F5-A683-9A6DA21604A9}" destId="{0EDB0BF6-E538-4E0E-8CBD-1AE1F3E4953C}" srcOrd="10" destOrd="0" presId="urn:microsoft.com/office/officeart/2005/8/layout/radial6"/>
    <dgm:cxn modelId="{A7271E56-08BF-4E75-A362-FD7B1B85601A}" type="presParOf" srcId="{94546155-07DF-49F5-A683-9A6DA21604A9}" destId="{C46F3434-6618-4F2D-9918-F3610080127E}" srcOrd="11" destOrd="0" presId="urn:microsoft.com/office/officeart/2005/8/layout/radial6"/>
    <dgm:cxn modelId="{691E1163-C9F3-4B8A-85A3-8CC7F751AA65}" type="presParOf" srcId="{94546155-07DF-49F5-A683-9A6DA21604A9}" destId="{2786CF07-5D80-4F9B-8AAD-CBF660923677}" srcOrd="12" destOrd="0" presId="urn:microsoft.com/office/officeart/2005/8/layout/radial6"/>
    <dgm:cxn modelId="{A54EE70A-542A-40AA-BFC6-BA0541A5F5F8}" type="presParOf" srcId="{94546155-07DF-49F5-A683-9A6DA21604A9}" destId="{903E065D-9457-4543-99DA-A57759DFCA1A}" srcOrd="13" destOrd="0" presId="urn:microsoft.com/office/officeart/2005/8/layout/radial6"/>
    <dgm:cxn modelId="{7D3A7F55-B3FC-4449-9BDA-BB72B2ADE1D3}" type="presParOf" srcId="{94546155-07DF-49F5-A683-9A6DA21604A9}" destId="{CAAE3C03-FC8B-4963-8771-48D1196003D7}" srcOrd="14" destOrd="0" presId="urn:microsoft.com/office/officeart/2005/8/layout/radial6"/>
    <dgm:cxn modelId="{B4C746DA-B526-48FE-B62E-CA093FBFFADB}" type="presParOf" srcId="{94546155-07DF-49F5-A683-9A6DA21604A9}" destId="{57115EEC-C14C-4ED7-B181-E963483EC60D}"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177C4-ED18-477B-B098-B04B39485AFB}">
      <dsp:nvSpPr>
        <dsp:cNvPr id="0" name=""/>
        <dsp:cNvSpPr/>
      </dsp:nvSpPr>
      <dsp:spPr>
        <a:xfrm>
          <a:off x="3286" y="84318"/>
          <a:ext cx="3203971" cy="8365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CH" sz="2300" kern="1200" dirty="0"/>
            <a:t>NMHS</a:t>
          </a:r>
        </a:p>
      </dsp:txBody>
      <dsp:txXfrm>
        <a:off x="3286" y="84318"/>
        <a:ext cx="3203971" cy="836546"/>
      </dsp:txXfrm>
    </dsp:sp>
    <dsp:sp modelId="{C920BBC8-D698-49AF-82CF-9563834E68D0}">
      <dsp:nvSpPr>
        <dsp:cNvPr id="0" name=""/>
        <dsp:cNvSpPr/>
      </dsp:nvSpPr>
      <dsp:spPr>
        <a:xfrm>
          <a:off x="3286" y="920864"/>
          <a:ext cx="3203971" cy="33461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CH" sz="2300" kern="1200" dirty="0"/>
            <a:t>P</a:t>
          </a:r>
          <a:r>
            <a:rPr lang="en-CH" sz="2300" kern="1200" dirty="0" err="1"/>
            <a:t>recize</a:t>
          </a:r>
          <a:r>
            <a:rPr lang="en-CH" sz="2300" kern="1200" dirty="0"/>
            <a:t> status of the observing network</a:t>
          </a:r>
        </a:p>
        <a:p>
          <a:pPr marL="228600" lvl="1" indent="-228600" algn="l" defTabSz="1022350">
            <a:lnSpc>
              <a:spcPct val="90000"/>
            </a:lnSpc>
            <a:spcBef>
              <a:spcPct val="0"/>
            </a:spcBef>
            <a:spcAft>
              <a:spcPct val="15000"/>
            </a:spcAft>
            <a:buChar char="•"/>
          </a:pPr>
          <a:r>
            <a:rPr lang="fr-CH" sz="2300" kern="1200" dirty="0" err="1"/>
            <a:t>Tracea</a:t>
          </a:r>
          <a:r>
            <a:rPr lang="en-CH" sz="2300" kern="1200" dirty="0" err="1"/>
            <a:t>bility</a:t>
          </a:r>
          <a:r>
            <a:rPr lang="en-CH" sz="2300" kern="1200" dirty="0"/>
            <a:t> of in</a:t>
          </a:r>
          <a:r>
            <a:rPr lang="fr-CH" sz="2300" kern="1200" dirty="0"/>
            <a:t>s</a:t>
          </a:r>
          <a:r>
            <a:rPr lang="en-CH" sz="2300" kern="1200" dirty="0" err="1"/>
            <a:t>truments</a:t>
          </a:r>
          <a:r>
            <a:rPr lang="en-CH" sz="2300" kern="1200" dirty="0"/>
            <a:t> to the international chain (QMS)</a:t>
          </a:r>
        </a:p>
        <a:p>
          <a:pPr marL="228600" lvl="1" indent="-228600" algn="l" defTabSz="1022350">
            <a:lnSpc>
              <a:spcPct val="90000"/>
            </a:lnSpc>
            <a:spcBef>
              <a:spcPct val="0"/>
            </a:spcBef>
            <a:spcAft>
              <a:spcPct val="15000"/>
            </a:spcAft>
            <a:buChar char="•"/>
          </a:pPr>
          <a:r>
            <a:rPr lang="fr-CH" sz="2300" kern="1200" dirty="0"/>
            <a:t>C</a:t>
          </a:r>
          <a:r>
            <a:rPr lang="en-CH" sz="2300" kern="1200" dirty="0"/>
            <a:t>heck compliance to WMO standards and guidance</a:t>
          </a:r>
        </a:p>
      </dsp:txBody>
      <dsp:txXfrm>
        <a:off x="3286" y="920864"/>
        <a:ext cx="3203971" cy="3346154"/>
      </dsp:txXfrm>
    </dsp:sp>
    <dsp:sp modelId="{36FBE35B-E33D-44D2-9871-41EB2C131818}">
      <dsp:nvSpPr>
        <dsp:cNvPr id="0" name=""/>
        <dsp:cNvSpPr/>
      </dsp:nvSpPr>
      <dsp:spPr>
        <a:xfrm>
          <a:off x="3655814" y="84318"/>
          <a:ext cx="3203971" cy="8365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CH" sz="2300" kern="1200" dirty="0"/>
            <a:t>End User / national stakeholders</a:t>
          </a:r>
        </a:p>
      </dsp:txBody>
      <dsp:txXfrm>
        <a:off x="3655814" y="84318"/>
        <a:ext cx="3203971" cy="836546"/>
      </dsp:txXfrm>
    </dsp:sp>
    <dsp:sp modelId="{6124AF45-2F25-4B67-B30C-6046B2424A4D}">
      <dsp:nvSpPr>
        <dsp:cNvPr id="0" name=""/>
        <dsp:cNvSpPr/>
      </dsp:nvSpPr>
      <dsp:spPr>
        <a:xfrm>
          <a:off x="3655814" y="920864"/>
          <a:ext cx="3203971" cy="33461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CH" sz="2300" kern="1200" dirty="0"/>
            <a:t>TRUST</a:t>
          </a:r>
        </a:p>
        <a:p>
          <a:pPr marL="228600" lvl="1" indent="-228600" algn="l" defTabSz="1022350">
            <a:lnSpc>
              <a:spcPct val="90000"/>
            </a:lnSpc>
            <a:spcBef>
              <a:spcPct val="0"/>
            </a:spcBef>
            <a:spcAft>
              <a:spcPct val="15000"/>
            </a:spcAft>
            <a:buChar char="•"/>
          </a:pPr>
          <a:r>
            <a:rPr lang="fr-CH" sz="2300" kern="1200" dirty="0"/>
            <a:t>E</a:t>
          </a:r>
          <a:r>
            <a:rPr lang="en-CH" sz="2300" kern="1200" dirty="0" err="1"/>
            <a:t>vidences</a:t>
          </a:r>
          <a:r>
            <a:rPr lang="en-CH" sz="2300" kern="1200" dirty="0"/>
            <a:t> provided on the quality of observations and products</a:t>
          </a:r>
        </a:p>
        <a:p>
          <a:pPr marL="228600" lvl="1" indent="-228600" algn="l" defTabSz="1022350">
            <a:lnSpc>
              <a:spcPct val="90000"/>
            </a:lnSpc>
            <a:spcBef>
              <a:spcPct val="0"/>
            </a:spcBef>
            <a:spcAft>
              <a:spcPct val="15000"/>
            </a:spcAft>
            <a:buChar char="•"/>
          </a:pPr>
          <a:r>
            <a:rPr lang="fr-CH" sz="2300" kern="1200" dirty="0"/>
            <a:t>C</a:t>
          </a:r>
          <a:r>
            <a:rPr lang="en-CH" sz="2300" kern="1200" dirty="0" err="1"/>
            <a:t>onfidence</a:t>
          </a:r>
          <a:r>
            <a:rPr lang="en-CH" sz="2300" kern="1200" dirty="0"/>
            <a:t> on the results obtained using NMHS data</a:t>
          </a:r>
        </a:p>
      </dsp:txBody>
      <dsp:txXfrm>
        <a:off x="3655814" y="920864"/>
        <a:ext cx="3203971" cy="3346154"/>
      </dsp:txXfrm>
    </dsp:sp>
    <dsp:sp modelId="{683AFEF0-AABF-4BC9-AB66-4922B8B2684D}">
      <dsp:nvSpPr>
        <dsp:cNvPr id="0" name=""/>
        <dsp:cNvSpPr/>
      </dsp:nvSpPr>
      <dsp:spPr>
        <a:xfrm>
          <a:off x="7308342" y="84318"/>
          <a:ext cx="3203971" cy="8365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CH" sz="2300" kern="1200" dirty="0"/>
            <a:t>NWP and International community</a:t>
          </a:r>
        </a:p>
      </dsp:txBody>
      <dsp:txXfrm>
        <a:off x="7308342" y="84318"/>
        <a:ext cx="3203971" cy="836546"/>
      </dsp:txXfrm>
    </dsp:sp>
    <dsp:sp modelId="{C7BDEA17-127F-4510-8A09-04308725359E}">
      <dsp:nvSpPr>
        <dsp:cNvPr id="0" name=""/>
        <dsp:cNvSpPr/>
      </dsp:nvSpPr>
      <dsp:spPr>
        <a:xfrm>
          <a:off x="7308342" y="920864"/>
          <a:ext cx="3203971" cy="33461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CH" sz="2300" kern="1200" dirty="0"/>
            <a:t>TRUST</a:t>
          </a:r>
        </a:p>
        <a:p>
          <a:pPr marL="228600" lvl="1" indent="-228600" algn="l" defTabSz="1022350">
            <a:lnSpc>
              <a:spcPct val="90000"/>
            </a:lnSpc>
            <a:spcBef>
              <a:spcPct val="0"/>
            </a:spcBef>
            <a:spcAft>
              <a:spcPct val="15000"/>
            </a:spcAft>
            <a:buChar char="•"/>
          </a:pPr>
          <a:r>
            <a:rPr lang="fr-CH" sz="2300" kern="1200" dirty="0"/>
            <a:t>M</a:t>
          </a:r>
          <a:r>
            <a:rPr lang="en-CH" sz="2300" kern="1200" dirty="0"/>
            <a:t>ore re</a:t>
          </a:r>
          <a:r>
            <a:rPr lang="fr-CH" sz="2300" kern="1200" dirty="0"/>
            <a:t>l</a:t>
          </a:r>
          <a:r>
            <a:rPr lang="en-CH" sz="2300" kern="1200" dirty="0" err="1"/>
            <a:t>iable</a:t>
          </a:r>
          <a:r>
            <a:rPr lang="en-CH" sz="2300" kern="1200" dirty="0"/>
            <a:t> NWP outputs over the country and region</a:t>
          </a:r>
        </a:p>
        <a:p>
          <a:pPr marL="228600" lvl="1" indent="-228600" algn="l" defTabSz="1022350">
            <a:lnSpc>
              <a:spcPct val="90000"/>
            </a:lnSpc>
            <a:spcBef>
              <a:spcPct val="0"/>
            </a:spcBef>
            <a:spcAft>
              <a:spcPct val="15000"/>
            </a:spcAft>
            <a:buChar char="•"/>
          </a:pPr>
          <a:r>
            <a:rPr lang="fr-CH" sz="2300" kern="1200" dirty="0"/>
            <a:t>R</a:t>
          </a:r>
          <a:r>
            <a:rPr lang="en-CH" sz="2300" kern="1200" dirty="0" err="1"/>
            <a:t>eliable</a:t>
          </a:r>
          <a:r>
            <a:rPr lang="en-CH" sz="2300" kern="1200" dirty="0"/>
            <a:t> studies, data sets, analysis</a:t>
          </a:r>
        </a:p>
        <a:p>
          <a:pPr marL="228600" lvl="1" indent="-228600" algn="l" defTabSz="1022350">
            <a:lnSpc>
              <a:spcPct val="90000"/>
            </a:lnSpc>
            <a:spcBef>
              <a:spcPct val="0"/>
            </a:spcBef>
            <a:spcAft>
              <a:spcPct val="15000"/>
            </a:spcAft>
            <a:buChar char="•"/>
          </a:pPr>
          <a:r>
            <a:rPr lang="fr-CH" sz="2300" kern="1200" dirty="0"/>
            <a:t>B</a:t>
          </a:r>
          <a:r>
            <a:rPr lang="en-CH" sz="2300" kern="1200" dirty="0" err="1"/>
            <a:t>est</a:t>
          </a:r>
          <a:r>
            <a:rPr lang="en-CH" sz="2300" kern="1200" dirty="0"/>
            <a:t> decision making</a:t>
          </a:r>
        </a:p>
      </dsp:txBody>
      <dsp:txXfrm>
        <a:off x="7308342" y="920864"/>
        <a:ext cx="3203971" cy="3346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F7AA5-EA62-4389-B51B-2A7889377121}">
      <dsp:nvSpPr>
        <dsp:cNvPr id="0" name=""/>
        <dsp:cNvSpPr/>
      </dsp:nvSpPr>
      <dsp:spPr>
        <a:xfrm>
          <a:off x="1221978" y="2645"/>
          <a:ext cx="2706687" cy="16240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H" sz="2500" kern="1200" dirty="0"/>
            <a:t>Equipment</a:t>
          </a:r>
        </a:p>
      </dsp:txBody>
      <dsp:txXfrm>
        <a:off x="1221978" y="2645"/>
        <a:ext cx="2706687" cy="1624012"/>
      </dsp:txXfrm>
    </dsp:sp>
    <dsp:sp modelId="{CF1A576E-9F71-4497-93F5-AAC9EC2BEA54}">
      <dsp:nvSpPr>
        <dsp:cNvPr id="0" name=""/>
        <dsp:cNvSpPr/>
      </dsp:nvSpPr>
      <dsp:spPr>
        <a:xfrm>
          <a:off x="4180414" y="0"/>
          <a:ext cx="2706687" cy="1624012"/>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H" sz="2500" kern="1200" dirty="0"/>
            <a:t>Hight performance Instruments (standards)</a:t>
          </a:r>
        </a:p>
      </dsp:txBody>
      <dsp:txXfrm>
        <a:off x="4180414" y="0"/>
        <a:ext cx="2706687" cy="1624012"/>
      </dsp:txXfrm>
    </dsp:sp>
    <dsp:sp modelId="{E5443AE4-8E96-4BE1-BC03-32BC908601F8}">
      <dsp:nvSpPr>
        <dsp:cNvPr id="0" name=""/>
        <dsp:cNvSpPr/>
      </dsp:nvSpPr>
      <dsp:spPr>
        <a:xfrm>
          <a:off x="1221978" y="1897327"/>
          <a:ext cx="2706687" cy="162401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H" sz="2500" kern="1200" dirty="0"/>
            <a:t>Procedures</a:t>
          </a:r>
        </a:p>
      </dsp:txBody>
      <dsp:txXfrm>
        <a:off x="1221978" y="1897327"/>
        <a:ext cx="2706687" cy="1624012"/>
      </dsp:txXfrm>
    </dsp:sp>
    <dsp:sp modelId="{70F673E5-B3A8-4BE6-A37F-DF01C926458F}">
      <dsp:nvSpPr>
        <dsp:cNvPr id="0" name=""/>
        <dsp:cNvSpPr/>
      </dsp:nvSpPr>
      <dsp:spPr>
        <a:xfrm>
          <a:off x="4199334" y="1897327"/>
          <a:ext cx="2706687" cy="1624012"/>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H" sz="2500" kern="1200" dirty="0"/>
            <a:t>Qualified Staff</a:t>
          </a:r>
        </a:p>
      </dsp:txBody>
      <dsp:txXfrm>
        <a:off x="4199334" y="1897327"/>
        <a:ext cx="2706687" cy="1624012"/>
      </dsp:txXfrm>
    </dsp:sp>
    <dsp:sp modelId="{A564E15B-1E81-4A57-A3AA-D25FE394E54E}">
      <dsp:nvSpPr>
        <dsp:cNvPr id="0" name=""/>
        <dsp:cNvSpPr/>
      </dsp:nvSpPr>
      <dsp:spPr>
        <a:xfrm>
          <a:off x="2710656" y="3792008"/>
          <a:ext cx="2706687" cy="162401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CH" sz="2500" kern="1200" dirty="0"/>
            <a:t>C</a:t>
          </a:r>
          <a:r>
            <a:rPr lang="fr-CH" sz="2500" kern="1200" dirty="0" err="1"/>
            <a:t>ontrolled</a:t>
          </a:r>
          <a:r>
            <a:rPr lang="fr-CH" sz="2500" kern="1200" dirty="0"/>
            <a:t> </a:t>
          </a:r>
          <a:r>
            <a:rPr lang="fr-CH" sz="2500" kern="1200" dirty="0" err="1"/>
            <a:t>technical</a:t>
          </a:r>
          <a:r>
            <a:rPr lang="fr-CH" sz="2500" kern="1200" dirty="0"/>
            <a:t> </a:t>
          </a:r>
          <a:r>
            <a:rPr lang="fr-CH" sz="2500" kern="1200" dirty="0" err="1"/>
            <a:t>environment</a:t>
          </a:r>
          <a:endParaRPr lang="en-CH" sz="2500" kern="1200" dirty="0"/>
        </a:p>
      </dsp:txBody>
      <dsp:txXfrm>
        <a:off x="2710656" y="3792008"/>
        <a:ext cx="2706687" cy="1624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15EEC-C14C-4ED7-B181-E963483EC60D}">
      <dsp:nvSpPr>
        <dsp:cNvPr id="0" name=""/>
        <dsp:cNvSpPr/>
      </dsp:nvSpPr>
      <dsp:spPr>
        <a:xfrm>
          <a:off x="660221" y="547713"/>
          <a:ext cx="3655154" cy="3655154"/>
        </a:xfrm>
        <a:prstGeom prst="blockArc">
          <a:avLst>
            <a:gd name="adj1" fmla="val 11880000"/>
            <a:gd name="adj2" fmla="val 16200000"/>
            <a:gd name="adj3" fmla="val 4636"/>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86CF07-5D80-4F9B-8AAD-CBF660923677}">
      <dsp:nvSpPr>
        <dsp:cNvPr id="0" name=""/>
        <dsp:cNvSpPr/>
      </dsp:nvSpPr>
      <dsp:spPr>
        <a:xfrm>
          <a:off x="660221" y="547713"/>
          <a:ext cx="3655154" cy="3655154"/>
        </a:xfrm>
        <a:prstGeom prst="blockArc">
          <a:avLst>
            <a:gd name="adj1" fmla="val 7560000"/>
            <a:gd name="adj2" fmla="val 11880000"/>
            <a:gd name="adj3" fmla="val 4636"/>
          </a:avLst>
        </a:prstGeom>
        <a:solidFill>
          <a:schemeClr val="accent4">
            <a:hueOff val="7350668"/>
            <a:satOff val="-30583"/>
            <a:lumOff val="72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D5E59D-BD99-4FB7-846C-C838F5500179}">
      <dsp:nvSpPr>
        <dsp:cNvPr id="0" name=""/>
        <dsp:cNvSpPr/>
      </dsp:nvSpPr>
      <dsp:spPr>
        <a:xfrm>
          <a:off x="660221" y="547713"/>
          <a:ext cx="3655154" cy="3655154"/>
        </a:xfrm>
        <a:prstGeom prst="blockArc">
          <a:avLst>
            <a:gd name="adj1" fmla="val 3240000"/>
            <a:gd name="adj2" fmla="val 7560000"/>
            <a:gd name="adj3" fmla="val 4636"/>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88171F-48ED-4EF4-9335-2741E09C9F06}">
      <dsp:nvSpPr>
        <dsp:cNvPr id="0" name=""/>
        <dsp:cNvSpPr/>
      </dsp:nvSpPr>
      <dsp:spPr>
        <a:xfrm>
          <a:off x="660221" y="547713"/>
          <a:ext cx="3655154" cy="3655154"/>
        </a:xfrm>
        <a:prstGeom prst="blockArc">
          <a:avLst>
            <a:gd name="adj1" fmla="val 20520000"/>
            <a:gd name="adj2" fmla="val 3240000"/>
            <a:gd name="adj3" fmla="val 4636"/>
          </a:avLst>
        </a:prstGeom>
        <a:solidFill>
          <a:schemeClr val="accent4">
            <a:hueOff val="2450223"/>
            <a:satOff val="-10194"/>
            <a:lumOff val="24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E054F2-845A-4506-B58C-98B33CFE054E}">
      <dsp:nvSpPr>
        <dsp:cNvPr id="0" name=""/>
        <dsp:cNvSpPr/>
      </dsp:nvSpPr>
      <dsp:spPr>
        <a:xfrm>
          <a:off x="660221" y="547713"/>
          <a:ext cx="3655154" cy="3655154"/>
        </a:xfrm>
        <a:prstGeom prst="blockArc">
          <a:avLst>
            <a:gd name="adj1" fmla="val 16200000"/>
            <a:gd name="adj2" fmla="val 20520000"/>
            <a:gd name="adj3" fmla="val 463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FDE401-E7A8-4B74-923C-9700D187872E}">
      <dsp:nvSpPr>
        <dsp:cNvPr id="0" name=""/>
        <dsp:cNvSpPr/>
      </dsp:nvSpPr>
      <dsp:spPr>
        <a:xfrm>
          <a:off x="1647194" y="1534686"/>
          <a:ext cx="1681207" cy="168120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CH" sz="1700" kern="1200" dirty="0"/>
            <a:t>Calibration in Meteorology</a:t>
          </a:r>
        </a:p>
      </dsp:txBody>
      <dsp:txXfrm>
        <a:off x="1893401" y="1780893"/>
        <a:ext cx="1188793" cy="1188793"/>
      </dsp:txXfrm>
    </dsp:sp>
    <dsp:sp modelId="{F5FD1D6A-9249-4CFA-AC16-0CB576B2BB6C}">
      <dsp:nvSpPr>
        <dsp:cNvPr id="0" name=""/>
        <dsp:cNvSpPr/>
      </dsp:nvSpPr>
      <dsp:spPr>
        <a:xfrm>
          <a:off x="1899375" y="1656"/>
          <a:ext cx="1176845" cy="11768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H" sz="1200" kern="1200" dirty="0"/>
            <a:t>Temperature</a:t>
          </a:r>
        </a:p>
      </dsp:txBody>
      <dsp:txXfrm>
        <a:off x="2071720" y="174001"/>
        <a:ext cx="832155" cy="832155"/>
      </dsp:txXfrm>
    </dsp:sp>
    <dsp:sp modelId="{9F45E738-8CF1-43EC-94C4-C068DF9516C7}">
      <dsp:nvSpPr>
        <dsp:cNvPr id="0" name=""/>
        <dsp:cNvSpPr/>
      </dsp:nvSpPr>
      <dsp:spPr>
        <a:xfrm>
          <a:off x="3597212" y="1235207"/>
          <a:ext cx="1176845" cy="1176845"/>
        </a:xfrm>
        <a:prstGeom prst="ellipse">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H" sz="1200" kern="1200" dirty="0"/>
            <a:t>Humidity</a:t>
          </a:r>
        </a:p>
      </dsp:txBody>
      <dsp:txXfrm>
        <a:off x="3769557" y="1407552"/>
        <a:ext cx="832155" cy="832155"/>
      </dsp:txXfrm>
    </dsp:sp>
    <dsp:sp modelId="{814E483C-9144-4034-9C1C-B38C06821260}">
      <dsp:nvSpPr>
        <dsp:cNvPr id="0" name=""/>
        <dsp:cNvSpPr/>
      </dsp:nvSpPr>
      <dsp:spPr>
        <a:xfrm>
          <a:off x="2948696" y="3231133"/>
          <a:ext cx="1176845" cy="1176845"/>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H" sz="1200" kern="1200" dirty="0"/>
            <a:t>Pressure</a:t>
          </a:r>
        </a:p>
      </dsp:txBody>
      <dsp:txXfrm>
        <a:off x="3121041" y="3403478"/>
        <a:ext cx="832155" cy="832155"/>
      </dsp:txXfrm>
    </dsp:sp>
    <dsp:sp modelId="{0EDB0BF6-E538-4E0E-8CBD-1AE1F3E4953C}">
      <dsp:nvSpPr>
        <dsp:cNvPr id="0" name=""/>
        <dsp:cNvSpPr/>
      </dsp:nvSpPr>
      <dsp:spPr>
        <a:xfrm>
          <a:off x="850055" y="3231133"/>
          <a:ext cx="1176845" cy="1176845"/>
        </a:xfrm>
        <a:prstGeom prst="ellipse">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H" sz="1200" kern="1200" dirty="0"/>
            <a:t>Precipitation</a:t>
          </a:r>
        </a:p>
      </dsp:txBody>
      <dsp:txXfrm>
        <a:off x="1022400" y="3403478"/>
        <a:ext cx="832155" cy="832155"/>
      </dsp:txXfrm>
    </dsp:sp>
    <dsp:sp modelId="{903E065D-9457-4543-99DA-A57759DFCA1A}">
      <dsp:nvSpPr>
        <dsp:cNvPr id="0" name=""/>
        <dsp:cNvSpPr/>
      </dsp:nvSpPr>
      <dsp:spPr>
        <a:xfrm>
          <a:off x="201539" y="1235207"/>
          <a:ext cx="1176845" cy="1176845"/>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H" sz="1200" kern="1200" dirty="0"/>
            <a:t>Solar Radiation</a:t>
          </a:r>
        </a:p>
      </dsp:txBody>
      <dsp:txXfrm>
        <a:off x="373884" y="1407552"/>
        <a:ext cx="832155" cy="83215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73A70-5E81-4305-83F2-C8D2C6984023}" type="datetimeFigureOut">
              <a:rPr lang="fr-CH" smtClean="0"/>
              <a:t>10.09.2024</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70457-C16B-42D5-81B7-7E6D158932BD}" type="slidenum">
              <a:rPr lang="fr-CH" smtClean="0"/>
              <a:t>‹#›</a:t>
            </a:fld>
            <a:endParaRPr lang="fr-CH"/>
          </a:p>
        </p:txBody>
      </p:sp>
    </p:spTree>
    <p:extLst>
      <p:ext uri="{BB962C8B-B14F-4D97-AF65-F5344CB8AC3E}">
        <p14:creationId xmlns:p14="http://schemas.microsoft.com/office/powerpoint/2010/main" val="411897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5A09-7A52-8A14-B70E-F59A7E4EE2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C5D855DE-F56B-B07F-81DC-E1F6547CA5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D456ECC6-A212-0C93-FA53-E830A6F47D83}"/>
              </a:ext>
            </a:extLst>
          </p:cNvPr>
          <p:cNvSpPr>
            <a:spLocks noGrp="1"/>
          </p:cNvSpPr>
          <p:nvPr>
            <p:ph type="dt" sz="half" idx="10"/>
          </p:nvPr>
        </p:nvSpPr>
        <p:spPr/>
        <p:txBody>
          <a:bodyPr/>
          <a:lstStyle/>
          <a:p>
            <a:fld id="{32F3D80E-96D0-4C46-8B9E-9688D257BA8A}" type="datetimeFigureOut">
              <a:rPr lang="en-CH" smtClean="0"/>
              <a:t>09/10/2024</a:t>
            </a:fld>
            <a:endParaRPr lang="en-CH"/>
          </a:p>
        </p:txBody>
      </p:sp>
      <p:sp>
        <p:nvSpPr>
          <p:cNvPr id="5" name="Footer Placeholder 4">
            <a:extLst>
              <a:ext uri="{FF2B5EF4-FFF2-40B4-BE49-F238E27FC236}">
                <a16:creationId xmlns:a16="http://schemas.microsoft.com/office/drawing/2014/main" id="{7162309D-35C5-6A63-A917-C47AC0017032}"/>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3BA4F332-8FE4-DE1D-7BE0-ADF1CC91D694}"/>
              </a:ext>
            </a:extLst>
          </p:cNvPr>
          <p:cNvSpPr>
            <a:spLocks noGrp="1"/>
          </p:cNvSpPr>
          <p:nvPr>
            <p:ph type="sldNum" sz="quarter" idx="12"/>
          </p:nvPr>
        </p:nvSpPr>
        <p:spPr/>
        <p:txBody>
          <a:bodyPr/>
          <a:lstStyle/>
          <a:p>
            <a:fld id="{DE3D214B-8466-48F1-B8FE-08DED184890E}" type="slidenum">
              <a:rPr lang="en-CH" smtClean="0"/>
              <a:t>‹#›</a:t>
            </a:fld>
            <a:endParaRPr lang="en-CH"/>
          </a:p>
        </p:txBody>
      </p:sp>
    </p:spTree>
    <p:extLst>
      <p:ext uri="{BB962C8B-B14F-4D97-AF65-F5344CB8AC3E}">
        <p14:creationId xmlns:p14="http://schemas.microsoft.com/office/powerpoint/2010/main" val="167010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8A3F-7CF8-B00A-9109-F49E41E6C011}"/>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7DB84D71-0911-CFE6-4414-99C095CFA1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53F71CCB-F637-71B3-D674-07E30BF9B76E}"/>
              </a:ext>
            </a:extLst>
          </p:cNvPr>
          <p:cNvSpPr>
            <a:spLocks noGrp="1"/>
          </p:cNvSpPr>
          <p:nvPr>
            <p:ph type="dt" sz="half" idx="10"/>
          </p:nvPr>
        </p:nvSpPr>
        <p:spPr/>
        <p:txBody>
          <a:bodyPr/>
          <a:lstStyle/>
          <a:p>
            <a:fld id="{32F3D80E-96D0-4C46-8B9E-9688D257BA8A}" type="datetimeFigureOut">
              <a:rPr lang="en-CH" smtClean="0"/>
              <a:t>09/10/2024</a:t>
            </a:fld>
            <a:endParaRPr lang="en-CH"/>
          </a:p>
        </p:txBody>
      </p:sp>
      <p:sp>
        <p:nvSpPr>
          <p:cNvPr id="5" name="Footer Placeholder 4">
            <a:extLst>
              <a:ext uri="{FF2B5EF4-FFF2-40B4-BE49-F238E27FC236}">
                <a16:creationId xmlns:a16="http://schemas.microsoft.com/office/drawing/2014/main" id="{AFAF738C-007A-0E53-CF8E-EE5AF0691392}"/>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98B59157-97F7-EBA4-5D97-54638481D747}"/>
              </a:ext>
            </a:extLst>
          </p:cNvPr>
          <p:cNvSpPr>
            <a:spLocks noGrp="1"/>
          </p:cNvSpPr>
          <p:nvPr>
            <p:ph type="sldNum" sz="quarter" idx="12"/>
          </p:nvPr>
        </p:nvSpPr>
        <p:spPr/>
        <p:txBody>
          <a:bodyPr/>
          <a:lstStyle/>
          <a:p>
            <a:fld id="{DE3D214B-8466-48F1-B8FE-08DED184890E}" type="slidenum">
              <a:rPr lang="en-CH" smtClean="0"/>
              <a:t>‹#›</a:t>
            </a:fld>
            <a:endParaRPr lang="en-CH"/>
          </a:p>
        </p:txBody>
      </p:sp>
    </p:spTree>
    <p:extLst>
      <p:ext uri="{BB962C8B-B14F-4D97-AF65-F5344CB8AC3E}">
        <p14:creationId xmlns:p14="http://schemas.microsoft.com/office/powerpoint/2010/main" val="132176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41815-E61A-67F4-FF19-90D9586C4B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C231529C-CC6F-8145-24B5-CF0E7C5ACA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3DAD5F94-4643-1861-9F5F-410E0E851AD0}"/>
              </a:ext>
            </a:extLst>
          </p:cNvPr>
          <p:cNvSpPr>
            <a:spLocks noGrp="1"/>
          </p:cNvSpPr>
          <p:nvPr>
            <p:ph type="dt" sz="half" idx="10"/>
          </p:nvPr>
        </p:nvSpPr>
        <p:spPr/>
        <p:txBody>
          <a:bodyPr/>
          <a:lstStyle/>
          <a:p>
            <a:fld id="{32F3D80E-96D0-4C46-8B9E-9688D257BA8A}" type="datetimeFigureOut">
              <a:rPr lang="en-CH" smtClean="0"/>
              <a:t>09/10/2024</a:t>
            </a:fld>
            <a:endParaRPr lang="en-CH"/>
          </a:p>
        </p:txBody>
      </p:sp>
      <p:sp>
        <p:nvSpPr>
          <p:cNvPr id="5" name="Footer Placeholder 4">
            <a:extLst>
              <a:ext uri="{FF2B5EF4-FFF2-40B4-BE49-F238E27FC236}">
                <a16:creationId xmlns:a16="http://schemas.microsoft.com/office/drawing/2014/main" id="{FA58A006-6F32-F4C6-17A8-051203CDF3C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DD08BB07-DD73-24E1-53AB-03B46E240131}"/>
              </a:ext>
            </a:extLst>
          </p:cNvPr>
          <p:cNvSpPr>
            <a:spLocks noGrp="1"/>
          </p:cNvSpPr>
          <p:nvPr>
            <p:ph type="sldNum" sz="quarter" idx="12"/>
          </p:nvPr>
        </p:nvSpPr>
        <p:spPr/>
        <p:txBody>
          <a:bodyPr/>
          <a:lstStyle/>
          <a:p>
            <a:fld id="{DE3D214B-8466-48F1-B8FE-08DED184890E}" type="slidenum">
              <a:rPr lang="en-CH" smtClean="0"/>
              <a:t>‹#›</a:t>
            </a:fld>
            <a:endParaRPr lang="en-CH"/>
          </a:p>
        </p:txBody>
      </p:sp>
    </p:spTree>
    <p:extLst>
      <p:ext uri="{BB962C8B-B14F-4D97-AF65-F5344CB8AC3E}">
        <p14:creationId xmlns:p14="http://schemas.microsoft.com/office/powerpoint/2010/main" val="331665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F472-5BC1-1896-D48F-D5B55BEEE4B8}"/>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0CC63B15-FD03-A17E-4B79-BA8115F751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FC8B12DA-7479-8D7D-23C0-C17C5123DB66}"/>
              </a:ext>
            </a:extLst>
          </p:cNvPr>
          <p:cNvSpPr>
            <a:spLocks noGrp="1"/>
          </p:cNvSpPr>
          <p:nvPr>
            <p:ph type="dt" sz="half" idx="10"/>
          </p:nvPr>
        </p:nvSpPr>
        <p:spPr/>
        <p:txBody>
          <a:bodyPr/>
          <a:lstStyle/>
          <a:p>
            <a:fld id="{32F3D80E-96D0-4C46-8B9E-9688D257BA8A}" type="datetimeFigureOut">
              <a:rPr lang="en-CH" smtClean="0"/>
              <a:t>09/10/2024</a:t>
            </a:fld>
            <a:endParaRPr lang="en-CH"/>
          </a:p>
        </p:txBody>
      </p:sp>
      <p:sp>
        <p:nvSpPr>
          <p:cNvPr id="5" name="Footer Placeholder 4">
            <a:extLst>
              <a:ext uri="{FF2B5EF4-FFF2-40B4-BE49-F238E27FC236}">
                <a16:creationId xmlns:a16="http://schemas.microsoft.com/office/drawing/2014/main" id="{A5C4F142-E446-0A2E-9E3D-7E9E02250C1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22A202A0-9545-316A-BCE3-20EA0B564008}"/>
              </a:ext>
            </a:extLst>
          </p:cNvPr>
          <p:cNvSpPr>
            <a:spLocks noGrp="1"/>
          </p:cNvSpPr>
          <p:nvPr>
            <p:ph type="sldNum" sz="quarter" idx="12"/>
          </p:nvPr>
        </p:nvSpPr>
        <p:spPr/>
        <p:txBody>
          <a:bodyPr/>
          <a:lstStyle/>
          <a:p>
            <a:fld id="{DE3D214B-8466-48F1-B8FE-08DED184890E}" type="slidenum">
              <a:rPr lang="en-CH" smtClean="0"/>
              <a:t>‹#›</a:t>
            </a:fld>
            <a:endParaRPr lang="en-CH"/>
          </a:p>
        </p:txBody>
      </p:sp>
    </p:spTree>
    <p:extLst>
      <p:ext uri="{BB962C8B-B14F-4D97-AF65-F5344CB8AC3E}">
        <p14:creationId xmlns:p14="http://schemas.microsoft.com/office/powerpoint/2010/main" val="372133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6038-E27F-E113-BBF6-548CFFDE9B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15346C54-1279-51AD-9F86-D6B687FA09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F91EA7-9D51-D3D6-A833-16363B2773A1}"/>
              </a:ext>
            </a:extLst>
          </p:cNvPr>
          <p:cNvSpPr>
            <a:spLocks noGrp="1"/>
          </p:cNvSpPr>
          <p:nvPr>
            <p:ph type="dt" sz="half" idx="10"/>
          </p:nvPr>
        </p:nvSpPr>
        <p:spPr/>
        <p:txBody>
          <a:bodyPr/>
          <a:lstStyle/>
          <a:p>
            <a:fld id="{32F3D80E-96D0-4C46-8B9E-9688D257BA8A}" type="datetimeFigureOut">
              <a:rPr lang="en-CH" smtClean="0"/>
              <a:t>09/10/2024</a:t>
            </a:fld>
            <a:endParaRPr lang="en-CH"/>
          </a:p>
        </p:txBody>
      </p:sp>
      <p:sp>
        <p:nvSpPr>
          <p:cNvPr id="5" name="Footer Placeholder 4">
            <a:extLst>
              <a:ext uri="{FF2B5EF4-FFF2-40B4-BE49-F238E27FC236}">
                <a16:creationId xmlns:a16="http://schemas.microsoft.com/office/drawing/2014/main" id="{B21A6401-FE28-D027-C19A-857377E347B8}"/>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84E25590-D99A-FDB7-9706-52FFAF786F74}"/>
              </a:ext>
            </a:extLst>
          </p:cNvPr>
          <p:cNvSpPr>
            <a:spLocks noGrp="1"/>
          </p:cNvSpPr>
          <p:nvPr>
            <p:ph type="sldNum" sz="quarter" idx="12"/>
          </p:nvPr>
        </p:nvSpPr>
        <p:spPr/>
        <p:txBody>
          <a:bodyPr/>
          <a:lstStyle/>
          <a:p>
            <a:fld id="{DE3D214B-8466-48F1-B8FE-08DED184890E}" type="slidenum">
              <a:rPr lang="en-CH" smtClean="0"/>
              <a:t>‹#›</a:t>
            </a:fld>
            <a:endParaRPr lang="en-CH"/>
          </a:p>
        </p:txBody>
      </p:sp>
    </p:spTree>
    <p:extLst>
      <p:ext uri="{BB962C8B-B14F-4D97-AF65-F5344CB8AC3E}">
        <p14:creationId xmlns:p14="http://schemas.microsoft.com/office/powerpoint/2010/main" val="171972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EA10-0691-B4F4-58BA-4899272CE7AE}"/>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B3E1F0B5-C71C-1964-EA88-62F3D1F1CB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887BE2E0-B7B8-CFB2-F434-FA9EB4630C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2D626947-8E18-9AB6-F42C-D2112FC5398F}"/>
              </a:ext>
            </a:extLst>
          </p:cNvPr>
          <p:cNvSpPr>
            <a:spLocks noGrp="1"/>
          </p:cNvSpPr>
          <p:nvPr>
            <p:ph type="dt" sz="half" idx="10"/>
          </p:nvPr>
        </p:nvSpPr>
        <p:spPr/>
        <p:txBody>
          <a:bodyPr/>
          <a:lstStyle/>
          <a:p>
            <a:fld id="{32F3D80E-96D0-4C46-8B9E-9688D257BA8A}" type="datetimeFigureOut">
              <a:rPr lang="en-CH" smtClean="0"/>
              <a:t>09/10/2024</a:t>
            </a:fld>
            <a:endParaRPr lang="en-CH"/>
          </a:p>
        </p:txBody>
      </p:sp>
      <p:sp>
        <p:nvSpPr>
          <p:cNvPr id="6" name="Footer Placeholder 5">
            <a:extLst>
              <a:ext uri="{FF2B5EF4-FFF2-40B4-BE49-F238E27FC236}">
                <a16:creationId xmlns:a16="http://schemas.microsoft.com/office/drawing/2014/main" id="{D862DB98-B70C-320C-7DC9-D380D907759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57E59B00-1B79-F211-5832-23A168BBA333}"/>
              </a:ext>
            </a:extLst>
          </p:cNvPr>
          <p:cNvSpPr>
            <a:spLocks noGrp="1"/>
          </p:cNvSpPr>
          <p:nvPr>
            <p:ph type="sldNum" sz="quarter" idx="12"/>
          </p:nvPr>
        </p:nvSpPr>
        <p:spPr/>
        <p:txBody>
          <a:bodyPr/>
          <a:lstStyle/>
          <a:p>
            <a:fld id="{DE3D214B-8466-48F1-B8FE-08DED184890E}" type="slidenum">
              <a:rPr lang="en-CH" smtClean="0"/>
              <a:t>‹#›</a:t>
            </a:fld>
            <a:endParaRPr lang="en-CH"/>
          </a:p>
        </p:txBody>
      </p:sp>
    </p:spTree>
    <p:extLst>
      <p:ext uri="{BB962C8B-B14F-4D97-AF65-F5344CB8AC3E}">
        <p14:creationId xmlns:p14="http://schemas.microsoft.com/office/powerpoint/2010/main" val="401914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8045-13F7-670D-B5C0-2A9ABDA9C740}"/>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EE8E3D44-4D67-7592-4733-D6351F675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2B9BD-07FF-2CA4-B502-7B0D1A99FF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171A8B29-DBA3-80A8-13AD-CD551FB70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2AC62D-1C2B-FA2B-7933-68226E9278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47C978D2-0B1E-75A4-44CD-045E0FED91C7}"/>
              </a:ext>
            </a:extLst>
          </p:cNvPr>
          <p:cNvSpPr>
            <a:spLocks noGrp="1"/>
          </p:cNvSpPr>
          <p:nvPr>
            <p:ph type="dt" sz="half" idx="10"/>
          </p:nvPr>
        </p:nvSpPr>
        <p:spPr/>
        <p:txBody>
          <a:bodyPr/>
          <a:lstStyle/>
          <a:p>
            <a:fld id="{32F3D80E-96D0-4C46-8B9E-9688D257BA8A}" type="datetimeFigureOut">
              <a:rPr lang="en-CH" smtClean="0"/>
              <a:t>09/10/2024</a:t>
            </a:fld>
            <a:endParaRPr lang="en-CH"/>
          </a:p>
        </p:txBody>
      </p:sp>
      <p:sp>
        <p:nvSpPr>
          <p:cNvPr id="8" name="Footer Placeholder 7">
            <a:extLst>
              <a:ext uri="{FF2B5EF4-FFF2-40B4-BE49-F238E27FC236}">
                <a16:creationId xmlns:a16="http://schemas.microsoft.com/office/drawing/2014/main" id="{17B12EA1-4DD3-C588-914C-10178AA9DEA5}"/>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AF2D3C1E-841E-4DF3-825C-E3604C6EB56E}"/>
              </a:ext>
            </a:extLst>
          </p:cNvPr>
          <p:cNvSpPr>
            <a:spLocks noGrp="1"/>
          </p:cNvSpPr>
          <p:nvPr>
            <p:ph type="sldNum" sz="quarter" idx="12"/>
          </p:nvPr>
        </p:nvSpPr>
        <p:spPr/>
        <p:txBody>
          <a:bodyPr/>
          <a:lstStyle/>
          <a:p>
            <a:fld id="{DE3D214B-8466-48F1-B8FE-08DED184890E}" type="slidenum">
              <a:rPr lang="en-CH" smtClean="0"/>
              <a:t>‹#›</a:t>
            </a:fld>
            <a:endParaRPr lang="en-CH"/>
          </a:p>
        </p:txBody>
      </p:sp>
    </p:spTree>
    <p:extLst>
      <p:ext uri="{BB962C8B-B14F-4D97-AF65-F5344CB8AC3E}">
        <p14:creationId xmlns:p14="http://schemas.microsoft.com/office/powerpoint/2010/main" val="23609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D4C1-4422-E973-6C30-6049ABB1B678}"/>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0F53A3C2-BF63-90EC-0DA4-6F75CE63386F}"/>
              </a:ext>
            </a:extLst>
          </p:cNvPr>
          <p:cNvSpPr>
            <a:spLocks noGrp="1"/>
          </p:cNvSpPr>
          <p:nvPr>
            <p:ph type="dt" sz="half" idx="10"/>
          </p:nvPr>
        </p:nvSpPr>
        <p:spPr/>
        <p:txBody>
          <a:bodyPr/>
          <a:lstStyle/>
          <a:p>
            <a:fld id="{32F3D80E-96D0-4C46-8B9E-9688D257BA8A}" type="datetimeFigureOut">
              <a:rPr lang="en-CH" smtClean="0"/>
              <a:t>09/10/2024</a:t>
            </a:fld>
            <a:endParaRPr lang="en-CH"/>
          </a:p>
        </p:txBody>
      </p:sp>
      <p:sp>
        <p:nvSpPr>
          <p:cNvPr id="4" name="Footer Placeholder 3">
            <a:extLst>
              <a:ext uri="{FF2B5EF4-FFF2-40B4-BE49-F238E27FC236}">
                <a16:creationId xmlns:a16="http://schemas.microsoft.com/office/drawing/2014/main" id="{CC06302F-4DC4-B21C-86A0-570B8FD5E4A4}"/>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C782160E-2690-6E53-232D-B711ACB5D9DC}"/>
              </a:ext>
            </a:extLst>
          </p:cNvPr>
          <p:cNvSpPr>
            <a:spLocks noGrp="1"/>
          </p:cNvSpPr>
          <p:nvPr>
            <p:ph type="sldNum" sz="quarter" idx="12"/>
          </p:nvPr>
        </p:nvSpPr>
        <p:spPr/>
        <p:txBody>
          <a:bodyPr/>
          <a:lstStyle/>
          <a:p>
            <a:fld id="{DE3D214B-8466-48F1-B8FE-08DED184890E}" type="slidenum">
              <a:rPr lang="en-CH" smtClean="0"/>
              <a:t>‹#›</a:t>
            </a:fld>
            <a:endParaRPr lang="en-CH"/>
          </a:p>
        </p:txBody>
      </p:sp>
    </p:spTree>
    <p:extLst>
      <p:ext uri="{BB962C8B-B14F-4D97-AF65-F5344CB8AC3E}">
        <p14:creationId xmlns:p14="http://schemas.microsoft.com/office/powerpoint/2010/main" val="272828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29CAC-8CA2-FABC-7C24-96F9DF71675E}"/>
              </a:ext>
            </a:extLst>
          </p:cNvPr>
          <p:cNvSpPr>
            <a:spLocks noGrp="1"/>
          </p:cNvSpPr>
          <p:nvPr>
            <p:ph type="dt" sz="half" idx="10"/>
          </p:nvPr>
        </p:nvSpPr>
        <p:spPr/>
        <p:txBody>
          <a:bodyPr/>
          <a:lstStyle/>
          <a:p>
            <a:fld id="{32F3D80E-96D0-4C46-8B9E-9688D257BA8A}" type="datetimeFigureOut">
              <a:rPr lang="en-CH" smtClean="0"/>
              <a:t>09/10/2024</a:t>
            </a:fld>
            <a:endParaRPr lang="en-CH"/>
          </a:p>
        </p:txBody>
      </p:sp>
      <p:sp>
        <p:nvSpPr>
          <p:cNvPr id="3" name="Footer Placeholder 2">
            <a:extLst>
              <a:ext uri="{FF2B5EF4-FFF2-40B4-BE49-F238E27FC236}">
                <a16:creationId xmlns:a16="http://schemas.microsoft.com/office/drawing/2014/main" id="{7CAD3352-D199-FE13-F5F1-F1318D7FA075}"/>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B567C2F6-1048-C16C-CA33-4BB83AD02BF9}"/>
              </a:ext>
            </a:extLst>
          </p:cNvPr>
          <p:cNvSpPr>
            <a:spLocks noGrp="1"/>
          </p:cNvSpPr>
          <p:nvPr>
            <p:ph type="sldNum" sz="quarter" idx="12"/>
          </p:nvPr>
        </p:nvSpPr>
        <p:spPr/>
        <p:txBody>
          <a:bodyPr/>
          <a:lstStyle/>
          <a:p>
            <a:fld id="{DE3D214B-8466-48F1-B8FE-08DED184890E}" type="slidenum">
              <a:rPr lang="en-CH" smtClean="0"/>
              <a:t>‹#›</a:t>
            </a:fld>
            <a:endParaRPr lang="en-CH"/>
          </a:p>
        </p:txBody>
      </p:sp>
    </p:spTree>
    <p:extLst>
      <p:ext uri="{BB962C8B-B14F-4D97-AF65-F5344CB8AC3E}">
        <p14:creationId xmlns:p14="http://schemas.microsoft.com/office/powerpoint/2010/main" val="178940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8840-FB10-61A8-F29D-7E5C86CA24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48005D2D-7D60-A744-8A14-C55A36507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197FADD3-3824-5E11-DA74-0B25B4B30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34835-972F-307D-5C0C-F0CED8AA8904}"/>
              </a:ext>
            </a:extLst>
          </p:cNvPr>
          <p:cNvSpPr>
            <a:spLocks noGrp="1"/>
          </p:cNvSpPr>
          <p:nvPr>
            <p:ph type="dt" sz="half" idx="10"/>
          </p:nvPr>
        </p:nvSpPr>
        <p:spPr/>
        <p:txBody>
          <a:bodyPr/>
          <a:lstStyle/>
          <a:p>
            <a:fld id="{32F3D80E-96D0-4C46-8B9E-9688D257BA8A}" type="datetimeFigureOut">
              <a:rPr lang="en-CH" smtClean="0"/>
              <a:t>09/10/2024</a:t>
            </a:fld>
            <a:endParaRPr lang="en-CH"/>
          </a:p>
        </p:txBody>
      </p:sp>
      <p:sp>
        <p:nvSpPr>
          <p:cNvPr id="6" name="Footer Placeholder 5">
            <a:extLst>
              <a:ext uri="{FF2B5EF4-FFF2-40B4-BE49-F238E27FC236}">
                <a16:creationId xmlns:a16="http://schemas.microsoft.com/office/drawing/2014/main" id="{EF1E2E71-9E76-6C07-3420-11D63C950F8A}"/>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F49D4613-688A-7559-AE13-EE0078399EFB}"/>
              </a:ext>
            </a:extLst>
          </p:cNvPr>
          <p:cNvSpPr>
            <a:spLocks noGrp="1"/>
          </p:cNvSpPr>
          <p:nvPr>
            <p:ph type="sldNum" sz="quarter" idx="12"/>
          </p:nvPr>
        </p:nvSpPr>
        <p:spPr/>
        <p:txBody>
          <a:bodyPr/>
          <a:lstStyle/>
          <a:p>
            <a:fld id="{DE3D214B-8466-48F1-B8FE-08DED184890E}" type="slidenum">
              <a:rPr lang="en-CH" smtClean="0"/>
              <a:t>‹#›</a:t>
            </a:fld>
            <a:endParaRPr lang="en-CH"/>
          </a:p>
        </p:txBody>
      </p:sp>
    </p:spTree>
    <p:extLst>
      <p:ext uri="{BB962C8B-B14F-4D97-AF65-F5344CB8AC3E}">
        <p14:creationId xmlns:p14="http://schemas.microsoft.com/office/powerpoint/2010/main" val="130471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C5A2-5E6B-822E-951C-5EC243F20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01487DEF-4BA6-EC3F-94A4-C539D1B44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1CC50EBA-BF36-91E0-11A2-EBC0420BA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3F4C4-5526-1C99-3108-7B536A0C9081}"/>
              </a:ext>
            </a:extLst>
          </p:cNvPr>
          <p:cNvSpPr>
            <a:spLocks noGrp="1"/>
          </p:cNvSpPr>
          <p:nvPr>
            <p:ph type="dt" sz="half" idx="10"/>
          </p:nvPr>
        </p:nvSpPr>
        <p:spPr/>
        <p:txBody>
          <a:bodyPr/>
          <a:lstStyle/>
          <a:p>
            <a:fld id="{32F3D80E-96D0-4C46-8B9E-9688D257BA8A}" type="datetimeFigureOut">
              <a:rPr lang="en-CH" smtClean="0"/>
              <a:t>09/10/2024</a:t>
            </a:fld>
            <a:endParaRPr lang="en-CH"/>
          </a:p>
        </p:txBody>
      </p:sp>
      <p:sp>
        <p:nvSpPr>
          <p:cNvPr id="6" name="Footer Placeholder 5">
            <a:extLst>
              <a:ext uri="{FF2B5EF4-FFF2-40B4-BE49-F238E27FC236}">
                <a16:creationId xmlns:a16="http://schemas.microsoft.com/office/drawing/2014/main" id="{62138455-578A-429A-32EB-89520FB12E2D}"/>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549E1D99-6BC4-8BD9-012F-11C7F640694E}"/>
              </a:ext>
            </a:extLst>
          </p:cNvPr>
          <p:cNvSpPr>
            <a:spLocks noGrp="1"/>
          </p:cNvSpPr>
          <p:nvPr>
            <p:ph type="sldNum" sz="quarter" idx="12"/>
          </p:nvPr>
        </p:nvSpPr>
        <p:spPr/>
        <p:txBody>
          <a:bodyPr/>
          <a:lstStyle/>
          <a:p>
            <a:fld id="{DE3D214B-8466-48F1-B8FE-08DED184890E}" type="slidenum">
              <a:rPr lang="en-CH" smtClean="0"/>
              <a:t>‹#›</a:t>
            </a:fld>
            <a:endParaRPr lang="en-CH"/>
          </a:p>
        </p:txBody>
      </p:sp>
    </p:spTree>
    <p:extLst>
      <p:ext uri="{BB962C8B-B14F-4D97-AF65-F5344CB8AC3E}">
        <p14:creationId xmlns:p14="http://schemas.microsoft.com/office/powerpoint/2010/main" val="72703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4FFE2-268B-E4B3-E417-9173A25EF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D635C3FA-9C00-86E2-F158-50D4D9FC3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E6666840-E938-47CA-49A7-273ADD8F68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3D80E-96D0-4C46-8B9E-9688D257BA8A}" type="datetimeFigureOut">
              <a:rPr lang="en-CH" smtClean="0"/>
              <a:t>09/10/2024</a:t>
            </a:fld>
            <a:endParaRPr lang="en-CH"/>
          </a:p>
        </p:txBody>
      </p:sp>
      <p:sp>
        <p:nvSpPr>
          <p:cNvPr id="5" name="Footer Placeholder 4">
            <a:extLst>
              <a:ext uri="{FF2B5EF4-FFF2-40B4-BE49-F238E27FC236}">
                <a16:creationId xmlns:a16="http://schemas.microsoft.com/office/drawing/2014/main" id="{6A5A84E6-3E0B-7EA5-AB4C-694ECD2A2F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AA8886E7-6A24-6C38-AA9F-D18F26D1AA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214B-8466-48F1-B8FE-08DED184890E}" type="slidenum">
              <a:rPr lang="en-CH" smtClean="0"/>
              <a:t>‹#›</a:t>
            </a:fld>
            <a:endParaRPr lang="en-CH"/>
          </a:p>
        </p:txBody>
      </p:sp>
    </p:spTree>
    <p:extLst>
      <p:ext uri="{BB962C8B-B14F-4D97-AF65-F5344CB8AC3E}">
        <p14:creationId xmlns:p14="http://schemas.microsoft.com/office/powerpoint/2010/main" val="38177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ipm.org/documents/20126/54295284/VIM4_CD_210111c.pdf/a57419b7-790f-2cca-f7c9-25d54d049bf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BA813-EDDE-409C-EC30-6AF453F29B9B}"/>
              </a:ext>
            </a:extLst>
          </p:cNvPr>
          <p:cNvSpPr>
            <a:spLocks noGrp="1"/>
          </p:cNvSpPr>
          <p:nvPr>
            <p:ph type="title"/>
          </p:nvPr>
        </p:nvSpPr>
        <p:spPr>
          <a:xfrm>
            <a:off x="6400907" y="109664"/>
            <a:ext cx="4840010" cy="878048"/>
          </a:xfrm>
        </p:spPr>
        <p:txBody>
          <a:bodyPr>
            <a:normAutofit/>
          </a:bodyPr>
          <a:lstStyle/>
          <a:p>
            <a:r>
              <a:rPr lang="en-CH" b="1" dirty="0"/>
              <a:t>Calibration</a:t>
            </a:r>
          </a:p>
        </p:txBody>
      </p:sp>
      <p:pic>
        <p:nvPicPr>
          <p:cNvPr id="1026" name="Picture 2">
            <a:extLst>
              <a:ext uri="{FF2B5EF4-FFF2-40B4-BE49-F238E27FC236}">
                <a16:creationId xmlns:a16="http://schemas.microsoft.com/office/drawing/2014/main" id="{490C961E-B251-FA7A-1D47-9DA909D08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52" r="1259"/>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F8B1318-D506-B462-42B1-1459BD34A267}"/>
              </a:ext>
            </a:extLst>
          </p:cNvPr>
          <p:cNvSpPr>
            <a:spLocks noGrp="1"/>
          </p:cNvSpPr>
          <p:nvPr>
            <p:ph idx="1"/>
          </p:nvPr>
        </p:nvSpPr>
        <p:spPr>
          <a:xfrm>
            <a:off x="6400907" y="1097376"/>
            <a:ext cx="4840010" cy="3193743"/>
          </a:xfrm>
        </p:spPr>
        <p:txBody>
          <a:bodyPr>
            <a:noAutofit/>
          </a:bodyPr>
          <a:lstStyle/>
          <a:p>
            <a:pPr marL="0" indent="0">
              <a:buNone/>
            </a:pPr>
            <a:r>
              <a:rPr lang="en-CH" sz="1800" dirty="0"/>
              <a:t>Calibration: </a:t>
            </a:r>
            <a:r>
              <a:rPr lang="en-US" sz="1800" dirty="0"/>
              <a:t>operation performed on a measuring instrument or a measuring system that, under specified conditions </a:t>
            </a:r>
            <a:endParaRPr lang="en-CH" sz="1800" dirty="0"/>
          </a:p>
          <a:p>
            <a:pPr marL="0" indent="0" algn="just">
              <a:buNone/>
            </a:pPr>
            <a:r>
              <a:rPr lang="en-US" sz="1800" dirty="0">
                <a:solidFill>
                  <a:srgbClr val="0070C0"/>
                </a:solidFill>
              </a:rPr>
              <a:t>1. establishes a relation between </a:t>
            </a:r>
            <a:r>
              <a:rPr lang="en-US" sz="1800" b="1" dirty="0"/>
              <a:t>the values </a:t>
            </a:r>
            <a:r>
              <a:rPr lang="en-US" sz="1800" dirty="0">
                <a:solidFill>
                  <a:srgbClr val="0070C0"/>
                </a:solidFill>
              </a:rPr>
              <a:t>with </a:t>
            </a:r>
            <a:r>
              <a:rPr lang="en-US" sz="1800" b="1" dirty="0"/>
              <a:t>measurement uncertainties </a:t>
            </a:r>
            <a:r>
              <a:rPr lang="en-US" sz="1800" dirty="0">
                <a:solidFill>
                  <a:srgbClr val="0070C0"/>
                </a:solidFill>
              </a:rPr>
              <a:t>provided by measurement standards and corresponding indications with associated measurement uncertainties and </a:t>
            </a:r>
            <a:endParaRPr lang="en-CH" sz="1800" dirty="0">
              <a:solidFill>
                <a:srgbClr val="0070C0"/>
              </a:solidFill>
            </a:endParaRPr>
          </a:p>
          <a:p>
            <a:pPr marL="0" indent="0" algn="just">
              <a:buNone/>
            </a:pPr>
            <a:r>
              <a:rPr lang="en-US" sz="1800" dirty="0">
                <a:solidFill>
                  <a:srgbClr val="0070C0"/>
                </a:solidFill>
              </a:rPr>
              <a:t>2. uses this information to establish a relation for obtaining a </a:t>
            </a:r>
            <a:r>
              <a:rPr lang="en-US" sz="1800" b="1" dirty="0"/>
              <a:t>measurement result </a:t>
            </a:r>
            <a:r>
              <a:rPr lang="en-US" sz="1800" dirty="0">
                <a:solidFill>
                  <a:srgbClr val="0070C0"/>
                </a:solidFill>
              </a:rPr>
              <a:t>from an indication </a:t>
            </a:r>
            <a:endParaRPr lang="en-CH" sz="1800" dirty="0">
              <a:solidFill>
                <a:srgbClr val="0070C0"/>
              </a:solidFill>
            </a:endParaRPr>
          </a:p>
        </p:txBody>
      </p:sp>
      <p:sp>
        <p:nvSpPr>
          <p:cNvPr id="4" name="TextBox 3">
            <a:extLst>
              <a:ext uri="{FF2B5EF4-FFF2-40B4-BE49-F238E27FC236}">
                <a16:creationId xmlns:a16="http://schemas.microsoft.com/office/drawing/2014/main" id="{176122F0-11D5-0ABE-A0B0-A8AB55B3A577}"/>
              </a:ext>
            </a:extLst>
          </p:cNvPr>
          <p:cNvSpPr txBox="1"/>
          <p:nvPr/>
        </p:nvSpPr>
        <p:spPr>
          <a:xfrm>
            <a:off x="5455920" y="4281343"/>
            <a:ext cx="6736080" cy="1754326"/>
          </a:xfrm>
          <a:prstGeom prst="rect">
            <a:avLst/>
          </a:prstGeom>
          <a:noFill/>
        </p:spPr>
        <p:txBody>
          <a:bodyPr wrap="square" rtlCol="0">
            <a:spAutoFit/>
          </a:bodyPr>
          <a:lstStyle/>
          <a:p>
            <a:pPr algn="just"/>
            <a:r>
              <a:rPr lang="en-US" sz="1800" dirty="0"/>
              <a:t>NOTE 1</a:t>
            </a:r>
            <a:r>
              <a:rPr lang="en-CH" sz="1800" dirty="0"/>
              <a:t>:</a:t>
            </a:r>
            <a:r>
              <a:rPr lang="en-US" sz="1800" dirty="0"/>
              <a:t> The objective of calibration is to provide traceability of measurement results obtained when using a calibrated measuring instrument or measuring system. </a:t>
            </a:r>
            <a:endParaRPr lang="en-CH" sz="1800" dirty="0"/>
          </a:p>
          <a:p>
            <a:pPr algn="just"/>
            <a:r>
              <a:rPr lang="en-US" sz="1800" dirty="0"/>
              <a:t>NOTE 2</a:t>
            </a:r>
            <a:r>
              <a:rPr lang="en-CH" sz="1800" dirty="0"/>
              <a:t>: </a:t>
            </a:r>
            <a:r>
              <a:rPr lang="en-US" sz="1800" dirty="0"/>
              <a:t>The outcome of a calibration may be expressed by a statement, calibration function, calibration diagram, calibration curve, or calibration table. </a:t>
            </a:r>
            <a:endParaRPr lang="en-CH" sz="1800" dirty="0"/>
          </a:p>
        </p:txBody>
      </p:sp>
      <p:sp>
        <p:nvSpPr>
          <p:cNvPr id="5" name="TextBox 4">
            <a:extLst>
              <a:ext uri="{FF2B5EF4-FFF2-40B4-BE49-F238E27FC236}">
                <a16:creationId xmlns:a16="http://schemas.microsoft.com/office/drawing/2014/main" id="{DEEB32D3-60C9-5016-B296-8BB328AA3520}"/>
              </a:ext>
            </a:extLst>
          </p:cNvPr>
          <p:cNvSpPr txBox="1"/>
          <p:nvPr/>
        </p:nvSpPr>
        <p:spPr>
          <a:xfrm>
            <a:off x="5212080" y="6355883"/>
            <a:ext cx="6597704"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none" rtlCol="0">
            <a:spAutoFit/>
          </a:bodyPr>
          <a:lstStyle/>
          <a:p>
            <a:r>
              <a:rPr lang="en-CH" sz="2400" dirty="0"/>
              <a:t>Calibration </a:t>
            </a:r>
            <a:r>
              <a:rPr lang="en-CH" sz="2400" b="1" dirty="0">
                <a:solidFill>
                  <a:srgbClr val="C00000"/>
                </a:solidFill>
                <a:sym typeface="Symbol" panose="05050102010706020507" pitchFamily="18" charset="2"/>
              </a:rPr>
              <a:t></a:t>
            </a:r>
            <a:r>
              <a:rPr lang="en-CH" sz="2400" dirty="0">
                <a:sym typeface="Symbol" panose="05050102010706020507" pitchFamily="18" charset="2"/>
              </a:rPr>
              <a:t> V</a:t>
            </a:r>
            <a:r>
              <a:rPr lang="en-CH" sz="2400" dirty="0"/>
              <a:t>erification   Calibration </a:t>
            </a:r>
            <a:r>
              <a:rPr lang="en-CH" sz="2400" b="1" dirty="0">
                <a:solidFill>
                  <a:srgbClr val="C00000"/>
                </a:solidFill>
                <a:sym typeface="Symbol" panose="05050102010706020507" pitchFamily="18" charset="2"/>
              </a:rPr>
              <a:t></a:t>
            </a:r>
            <a:r>
              <a:rPr lang="en-CH" sz="2400" dirty="0">
                <a:sym typeface="Symbol" panose="05050102010706020507" pitchFamily="18" charset="2"/>
              </a:rPr>
              <a:t> </a:t>
            </a:r>
            <a:r>
              <a:rPr lang="en-CH" sz="2400" dirty="0"/>
              <a:t>Adjustment</a:t>
            </a:r>
          </a:p>
        </p:txBody>
      </p:sp>
    </p:spTree>
    <p:extLst>
      <p:ext uri="{BB962C8B-B14F-4D97-AF65-F5344CB8AC3E}">
        <p14:creationId xmlns:p14="http://schemas.microsoft.com/office/powerpoint/2010/main" val="196335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FBF734-D98B-2D98-DA02-F43906AF082D}"/>
              </a:ext>
            </a:extLst>
          </p:cNvPr>
          <p:cNvPicPr>
            <a:picLocks noChangeAspect="1"/>
          </p:cNvPicPr>
          <p:nvPr/>
        </p:nvPicPr>
        <p:blipFill>
          <a:blip r:embed="rId2"/>
          <a:stretch>
            <a:fillRect/>
          </a:stretch>
        </p:blipFill>
        <p:spPr>
          <a:xfrm>
            <a:off x="7896030" y="1261241"/>
            <a:ext cx="4295970" cy="2829737"/>
          </a:xfrm>
          <a:prstGeom prst="rect">
            <a:avLst/>
          </a:prstGeom>
        </p:spPr>
      </p:pic>
      <p:sp>
        <p:nvSpPr>
          <p:cNvPr id="6" name="TextBox 5">
            <a:extLst>
              <a:ext uri="{FF2B5EF4-FFF2-40B4-BE49-F238E27FC236}">
                <a16:creationId xmlns:a16="http://schemas.microsoft.com/office/drawing/2014/main" id="{E1BA132C-53A6-AA26-18C7-92F071E70BA4}"/>
              </a:ext>
            </a:extLst>
          </p:cNvPr>
          <p:cNvSpPr txBox="1"/>
          <p:nvPr/>
        </p:nvSpPr>
        <p:spPr>
          <a:xfrm>
            <a:off x="197910" y="597577"/>
            <a:ext cx="7552417" cy="4401205"/>
          </a:xfrm>
          <a:prstGeom prst="rect">
            <a:avLst/>
          </a:prstGeom>
          <a:noFill/>
        </p:spPr>
        <p:txBody>
          <a:bodyPr wrap="square" rtlCol="0">
            <a:spAutoFit/>
          </a:bodyPr>
          <a:lstStyle/>
          <a:p>
            <a:pPr algn="just"/>
            <a:r>
              <a:rPr lang="en-US" sz="1400" b="1" i="0" dirty="0">
                <a:solidFill>
                  <a:srgbClr val="656565"/>
                </a:solidFill>
                <a:effectLst/>
                <a:latin typeface="opregular"/>
              </a:rPr>
              <a:t>Regional Instrument </a:t>
            </a:r>
            <a:r>
              <a:rPr lang="en-US" sz="1400" b="1" i="0" dirty="0" err="1">
                <a:solidFill>
                  <a:srgbClr val="656565"/>
                </a:solidFill>
                <a:effectLst/>
                <a:latin typeface="opregular"/>
              </a:rPr>
              <a:t>Centres</a:t>
            </a:r>
            <a:r>
              <a:rPr lang="en-US" sz="1400" b="1" i="0" dirty="0">
                <a:solidFill>
                  <a:srgbClr val="656565"/>
                </a:solidFill>
                <a:effectLst/>
                <a:latin typeface="opregular"/>
              </a:rPr>
              <a:t> </a:t>
            </a:r>
            <a:r>
              <a:rPr lang="en-US" sz="1400" b="0" i="0" dirty="0">
                <a:solidFill>
                  <a:srgbClr val="656565"/>
                </a:solidFill>
                <a:effectLst/>
                <a:latin typeface="opregular"/>
              </a:rPr>
              <a:t>shall have the following capabilities to carry out their corresponding functions:</a:t>
            </a:r>
          </a:p>
          <a:p>
            <a:pPr algn="just"/>
            <a:r>
              <a:rPr lang="en-US" sz="1400" b="1" i="0" dirty="0">
                <a:solidFill>
                  <a:srgbClr val="0070C0"/>
                </a:solidFill>
                <a:effectLst/>
                <a:latin typeface="opregular"/>
              </a:rPr>
              <a:t>Capabilities:</a:t>
            </a:r>
            <a:endParaRPr lang="en-US" sz="1400" b="0" i="0" dirty="0">
              <a:solidFill>
                <a:srgbClr val="0070C0"/>
              </a:solidFill>
              <a:effectLst/>
              <a:latin typeface="opregular"/>
            </a:endParaRPr>
          </a:p>
          <a:p>
            <a:pPr algn="just">
              <a:buFont typeface="+mj-lt"/>
              <a:buAutoNum type="arabicPeriod"/>
            </a:pPr>
            <a:r>
              <a:rPr lang="en-US" sz="1400" b="0" i="0" dirty="0">
                <a:solidFill>
                  <a:srgbClr val="656565"/>
                </a:solidFill>
                <a:effectLst/>
                <a:latin typeface="opregular"/>
              </a:rPr>
              <a:t>An RIC shall have the necessary facilities and laboratory equipment to perform the functions necessary for the calibration of meteorological and related environmental instruments;</a:t>
            </a:r>
          </a:p>
          <a:p>
            <a:pPr algn="just">
              <a:buFont typeface="+mj-lt"/>
              <a:buAutoNum type="arabicPeriod"/>
            </a:pPr>
            <a:r>
              <a:rPr lang="en-US" sz="1400" b="0" i="0" dirty="0">
                <a:solidFill>
                  <a:srgbClr val="656565"/>
                </a:solidFill>
                <a:effectLst/>
                <a:latin typeface="opregular"/>
              </a:rPr>
              <a:t>An RIC shall maintain a set of meteorological standard instruments and establish the traceability of its own measurement standards and measuring instruments to the International System of Units (SI);</a:t>
            </a:r>
          </a:p>
          <a:p>
            <a:pPr algn="just">
              <a:buFont typeface="+mj-lt"/>
              <a:buAutoNum type="arabicPeriod"/>
            </a:pPr>
            <a:r>
              <a:rPr lang="en-US" sz="1400" b="0" i="0" dirty="0">
                <a:solidFill>
                  <a:srgbClr val="656565"/>
                </a:solidFill>
                <a:effectLst/>
                <a:latin typeface="opregular"/>
              </a:rPr>
              <a:t>An RIC shall have competent managerial and technical staff to fulfil its functions;</a:t>
            </a:r>
          </a:p>
          <a:p>
            <a:pPr algn="just">
              <a:buFont typeface="+mj-lt"/>
              <a:buAutoNum type="arabicPeriod"/>
            </a:pPr>
            <a:r>
              <a:rPr lang="en-US" sz="1400" b="0" i="0" dirty="0">
                <a:solidFill>
                  <a:srgbClr val="656565"/>
                </a:solidFill>
                <a:effectLst/>
                <a:latin typeface="opregular"/>
              </a:rPr>
              <a:t>An RIC shall have technical procedures for calibration of meteorological and related environmental instruments using calibration equipment employed by the RIC;</a:t>
            </a:r>
          </a:p>
          <a:p>
            <a:pPr algn="just">
              <a:buFont typeface="+mj-lt"/>
              <a:buAutoNum type="arabicPeriod"/>
            </a:pPr>
            <a:r>
              <a:rPr lang="en-US" sz="1400" b="0" i="0" dirty="0">
                <a:solidFill>
                  <a:srgbClr val="656565"/>
                </a:solidFill>
                <a:effectLst/>
                <a:latin typeface="opregular"/>
              </a:rPr>
              <a:t>An RIC shall have and maintain a quality management system, preferably according to the ISO/IEC 17025 standard;</a:t>
            </a:r>
          </a:p>
          <a:p>
            <a:pPr algn="just">
              <a:buFont typeface="+mj-lt"/>
              <a:buAutoNum type="arabicPeriod"/>
            </a:pPr>
            <a:r>
              <a:rPr lang="en-US" sz="1400" b="0" i="0" dirty="0">
                <a:solidFill>
                  <a:srgbClr val="656565"/>
                </a:solidFill>
                <a:effectLst/>
                <a:latin typeface="opregular"/>
              </a:rPr>
              <a:t>An RIC shall participate in, and/or organize inter-laboratory comparisons of standard calibration instruments and methods;</a:t>
            </a:r>
          </a:p>
          <a:p>
            <a:pPr algn="just">
              <a:buFont typeface="+mj-lt"/>
              <a:buAutoNum type="arabicPeriod"/>
            </a:pPr>
            <a:r>
              <a:rPr lang="en-US" sz="1400" b="0" i="0" dirty="0">
                <a:solidFill>
                  <a:srgbClr val="656565"/>
                </a:solidFill>
                <a:effectLst/>
                <a:latin typeface="opregular"/>
              </a:rPr>
              <a:t>An RIC shall, as appropriate, utilize the available resources and capabilities to the Members’ best interest;</a:t>
            </a:r>
          </a:p>
          <a:p>
            <a:pPr algn="just">
              <a:buFont typeface="+mj-lt"/>
              <a:buAutoNum type="arabicPeriod"/>
            </a:pPr>
            <a:r>
              <a:rPr lang="en-US" sz="1400" b="0" i="0" dirty="0">
                <a:solidFill>
                  <a:srgbClr val="656565"/>
                </a:solidFill>
                <a:effectLst/>
                <a:latin typeface="opregular"/>
              </a:rPr>
              <a:t>An RIC shall, as far as possible, apply international standards applicable for calibration laboratories, such as ISO/IEC 17025 standard</a:t>
            </a:r>
            <a:r>
              <a:rPr lang="en-US" sz="1400" b="0" i="0" baseline="30000" dirty="0">
                <a:solidFill>
                  <a:srgbClr val="656565"/>
                </a:solidFill>
                <a:effectLst/>
                <a:latin typeface="opregular"/>
              </a:rPr>
              <a:t>1</a:t>
            </a:r>
            <a:r>
              <a:rPr lang="en-US" sz="1400" b="0" i="0" dirty="0">
                <a:solidFill>
                  <a:srgbClr val="656565"/>
                </a:solidFill>
                <a:effectLst/>
                <a:latin typeface="opregular"/>
              </a:rPr>
              <a:t>;</a:t>
            </a:r>
          </a:p>
          <a:p>
            <a:pPr algn="just">
              <a:buFont typeface="+mj-lt"/>
              <a:buAutoNum type="arabicPeriod"/>
            </a:pPr>
            <a:r>
              <a:rPr lang="en-US" sz="1400" b="0" i="0" dirty="0">
                <a:solidFill>
                  <a:srgbClr val="656565"/>
                </a:solidFill>
                <a:effectLst/>
                <a:latin typeface="opregular"/>
              </a:rPr>
              <a:t>An RIC shall ensure it is assessed by a recognized authority or by a WMO evaluation team, at least every four years, to verify its capabilities and performance.</a:t>
            </a:r>
          </a:p>
        </p:txBody>
      </p:sp>
      <p:sp>
        <p:nvSpPr>
          <p:cNvPr id="7" name="TextBox 6">
            <a:extLst>
              <a:ext uri="{FF2B5EF4-FFF2-40B4-BE49-F238E27FC236}">
                <a16:creationId xmlns:a16="http://schemas.microsoft.com/office/drawing/2014/main" id="{9B5ED5C4-7FC1-65C1-5F32-8B8F81036609}"/>
              </a:ext>
            </a:extLst>
          </p:cNvPr>
          <p:cNvSpPr txBox="1"/>
          <p:nvPr/>
        </p:nvSpPr>
        <p:spPr>
          <a:xfrm>
            <a:off x="245942" y="4981903"/>
            <a:ext cx="11653870" cy="1754326"/>
          </a:xfrm>
          <a:prstGeom prst="rect">
            <a:avLst/>
          </a:prstGeom>
          <a:noFill/>
          <a:ln>
            <a:solidFill>
              <a:srgbClr val="00B0F0"/>
            </a:solidFill>
          </a:ln>
        </p:spPr>
        <p:txBody>
          <a:bodyPr wrap="square" rtlCol="0">
            <a:spAutoFit/>
          </a:bodyPr>
          <a:lstStyle/>
          <a:p>
            <a:pPr algn="l"/>
            <a:r>
              <a:rPr lang="en-US" sz="1200" b="1" i="0" dirty="0">
                <a:solidFill>
                  <a:srgbClr val="0070C0"/>
                </a:solidFill>
                <a:effectLst/>
                <a:latin typeface="opregular"/>
              </a:rPr>
              <a:t>Corresponding Functions:</a:t>
            </a:r>
            <a:endParaRPr lang="en-US" sz="1200" b="0" i="0" dirty="0">
              <a:solidFill>
                <a:srgbClr val="0070C0"/>
              </a:solidFill>
              <a:effectLst/>
              <a:latin typeface="opregular"/>
            </a:endParaRPr>
          </a:p>
          <a:p>
            <a:pPr algn="l">
              <a:buFont typeface="+mj-lt"/>
              <a:buAutoNum type="arabicPeriod"/>
            </a:pPr>
            <a:r>
              <a:rPr lang="en-US" sz="1200" b="0" i="0" dirty="0">
                <a:solidFill>
                  <a:srgbClr val="656565"/>
                </a:solidFill>
                <a:effectLst/>
                <a:latin typeface="opregular"/>
              </a:rPr>
              <a:t>An RIC shall </a:t>
            </a:r>
            <a:r>
              <a:rPr lang="en-US" sz="1200" b="1" i="0" dirty="0">
                <a:solidFill>
                  <a:srgbClr val="656565"/>
                </a:solidFill>
                <a:effectLst/>
                <a:latin typeface="opregular"/>
              </a:rPr>
              <a:t>assist Members </a:t>
            </a:r>
            <a:r>
              <a:rPr lang="en-US" sz="1200" b="0" i="0" dirty="0">
                <a:solidFill>
                  <a:srgbClr val="656565"/>
                </a:solidFill>
                <a:effectLst/>
                <a:latin typeface="opregular"/>
              </a:rPr>
              <a:t>of the Region, and possibly of other Regions, </a:t>
            </a:r>
            <a:r>
              <a:rPr lang="en-US" sz="1200" b="1" i="0" dirty="0">
                <a:solidFill>
                  <a:srgbClr val="656565"/>
                </a:solidFill>
                <a:effectLst/>
                <a:latin typeface="opregular"/>
              </a:rPr>
              <a:t>in calibrating their national meteorological standards and related environmental monitoring instruments</a:t>
            </a:r>
            <a:r>
              <a:rPr lang="en-US" sz="1200" b="0" i="0" dirty="0">
                <a:solidFill>
                  <a:srgbClr val="656565"/>
                </a:solidFill>
                <a:effectLst/>
                <a:latin typeface="opregular"/>
              </a:rPr>
              <a:t>;</a:t>
            </a:r>
          </a:p>
          <a:p>
            <a:pPr algn="l">
              <a:buFont typeface="+mj-lt"/>
              <a:buAutoNum type="arabicPeriod"/>
            </a:pPr>
            <a:r>
              <a:rPr lang="en-US" sz="1200" b="0" i="0" dirty="0">
                <a:solidFill>
                  <a:srgbClr val="656565"/>
                </a:solidFill>
                <a:effectLst/>
                <a:latin typeface="opregular"/>
              </a:rPr>
              <a:t>An RIC shall participate in, and/or organize, inter-laboratory comparisons, and support instrument intercomparisons following relevant WMO recommendations;</a:t>
            </a:r>
          </a:p>
          <a:p>
            <a:pPr algn="l">
              <a:buFont typeface="+mj-lt"/>
              <a:buAutoNum type="arabicPeriod"/>
            </a:pPr>
            <a:r>
              <a:rPr lang="en-US" sz="1200" b="0" i="0" dirty="0">
                <a:solidFill>
                  <a:srgbClr val="656565"/>
                </a:solidFill>
                <a:effectLst/>
                <a:latin typeface="opregular"/>
              </a:rPr>
              <a:t>According to relevant recommendations on the WMO Quality Management Framework, an RIC shall make a positive contribution to Members regarding the quality of measurements;</a:t>
            </a:r>
          </a:p>
          <a:p>
            <a:pPr algn="l">
              <a:buFont typeface="+mj-lt"/>
              <a:buAutoNum type="arabicPeriod"/>
            </a:pPr>
            <a:r>
              <a:rPr lang="en-US" sz="1200" b="0" i="0" dirty="0">
                <a:solidFill>
                  <a:srgbClr val="656565"/>
                </a:solidFill>
                <a:effectLst/>
                <a:latin typeface="opregular"/>
              </a:rPr>
              <a:t>An RIC shall advise Members on enquiries regarding instrument performance, maintenance and the availability of relevant guidance materials;</a:t>
            </a:r>
          </a:p>
          <a:p>
            <a:pPr algn="l">
              <a:buFont typeface="+mj-lt"/>
              <a:buAutoNum type="arabicPeriod"/>
            </a:pPr>
            <a:r>
              <a:rPr lang="en-US" sz="1200" b="0" i="0" dirty="0">
                <a:solidFill>
                  <a:srgbClr val="656565"/>
                </a:solidFill>
                <a:effectLst/>
                <a:latin typeface="opregular"/>
              </a:rPr>
              <a:t>An RIC shall actively participate, or assist, in the organization of workshops on calibration and maintenance of meteorological and related environmental instruments;</a:t>
            </a:r>
          </a:p>
          <a:p>
            <a:pPr algn="l">
              <a:buFont typeface="+mj-lt"/>
              <a:buAutoNum type="arabicPeriod"/>
            </a:pPr>
            <a:r>
              <a:rPr lang="en-US" sz="1200" b="0" i="0" dirty="0">
                <a:solidFill>
                  <a:srgbClr val="656565"/>
                </a:solidFill>
                <a:effectLst/>
                <a:latin typeface="opregular"/>
              </a:rPr>
              <a:t>An RIC shall contribute to the standardization of meteorological and related environmental measurements;</a:t>
            </a:r>
          </a:p>
          <a:p>
            <a:pPr algn="l">
              <a:buFont typeface="+mj-lt"/>
              <a:buAutoNum type="arabicPeriod"/>
            </a:pPr>
            <a:r>
              <a:rPr lang="en-US" sz="1200" b="0" i="0" dirty="0">
                <a:solidFill>
                  <a:srgbClr val="656565"/>
                </a:solidFill>
                <a:effectLst/>
                <a:latin typeface="opregular"/>
              </a:rPr>
              <a:t>An RIC shall conduct or support the regular assessment of Members’ needs for RIC services;</a:t>
            </a:r>
          </a:p>
          <a:p>
            <a:pPr algn="l">
              <a:buFont typeface="+mj-lt"/>
              <a:buAutoNum type="arabicPeriod"/>
            </a:pPr>
            <a:r>
              <a:rPr lang="en-US" sz="1200" b="0" i="0" dirty="0">
                <a:solidFill>
                  <a:srgbClr val="656565"/>
                </a:solidFill>
                <a:effectLst/>
                <a:latin typeface="opregular"/>
              </a:rPr>
              <a:t>An RIC shall regularly inform Members and report, on an annual basis, to the WMO Secretariat on the services offered to Members and activities carried out.</a:t>
            </a:r>
            <a:endParaRPr lang="en-CH" sz="1200" dirty="0"/>
          </a:p>
        </p:txBody>
      </p:sp>
      <p:sp>
        <p:nvSpPr>
          <p:cNvPr id="8" name="Title 1">
            <a:extLst>
              <a:ext uri="{FF2B5EF4-FFF2-40B4-BE49-F238E27FC236}">
                <a16:creationId xmlns:a16="http://schemas.microsoft.com/office/drawing/2014/main" id="{AA32BB1C-B6B2-4C6F-AE5D-19DE04314CA8}"/>
              </a:ext>
            </a:extLst>
          </p:cNvPr>
          <p:cNvSpPr txBox="1">
            <a:spLocks/>
          </p:cNvSpPr>
          <p:nvPr/>
        </p:nvSpPr>
        <p:spPr>
          <a:xfrm>
            <a:off x="101950" y="1"/>
            <a:ext cx="11988098" cy="5423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2800" b="1" dirty="0"/>
              <a:t>WMO - Regional Instrument Centres</a:t>
            </a:r>
          </a:p>
        </p:txBody>
      </p:sp>
    </p:spTree>
    <p:extLst>
      <p:ext uri="{BB962C8B-B14F-4D97-AF65-F5344CB8AC3E}">
        <p14:creationId xmlns:p14="http://schemas.microsoft.com/office/powerpoint/2010/main" val="412038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4356-F64B-5CB0-E660-69166F53ED91}"/>
              </a:ext>
            </a:extLst>
          </p:cNvPr>
          <p:cNvSpPr>
            <a:spLocks noGrp="1"/>
          </p:cNvSpPr>
          <p:nvPr>
            <p:ph type="title"/>
          </p:nvPr>
        </p:nvSpPr>
        <p:spPr>
          <a:xfrm>
            <a:off x="838200" y="365125"/>
            <a:ext cx="10515600" cy="854075"/>
          </a:xfrm>
        </p:spPr>
        <p:txBody>
          <a:bodyPr/>
          <a:lstStyle/>
          <a:p>
            <a:r>
              <a:rPr lang="en-CH" b="1" dirty="0"/>
              <a:t>Calibration facilities</a:t>
            </a:r>
          </a:p>
        </p:txBody>
      </p:sp>
      <p:pic>
        <p:nvPicPr>
          <p:cNvPr id="5" name="Picture 4">
            <a:extLst>
              <a:ext uri="{FF2B5EF4-FFF2-40B4-BE49-F238E27FC236}">
                <a16:creationId xmlns:a16="http://schemas.microsoft.com/office/drawing/2014/main" id="{FAD2C449-AE94-8374-6F4E-55BD93C0BFAE}"/>
              </a:ext>
            </a:extLst>
          </p:cNvPr>
          <p:cNvPicPr>
            <a:picLocks noChangeAspect="1"/>
          </p:cNvPicPr>
          <p:nvPr/>
        </p:nvPicPr>
        <p:blipFill>
          <a:blip r:embed="rId2"/>
          <a:stretch>
            <a:fillRect/>
          </a:stretch>
        </p:blipFill>
        <p:spPr>
          <a:xfrm>
            <a:off x="684042" y="3070718"/>
            <a:ext cx="1576657" cy="1303504"/>
          </a:xfrm>
          <a:prstGeom prst="rect">
            <a:avLst/>
          </a:prstGeom>
        </p:spPr>
      </p:pic>
      <p:pic>
        <p:nvPicPr>
          <p:cNvPr id="2052" name="Picture 4" descr="Climate chamber - TESTA_E - Aralab - temperature / humidity / stainless ...">
            <a:extLst>
              <a:ext uri="{FF2B5EF4-FFF2-40B4-BE49-F238E27FC236}">
                <a16:creationId xmlns:a16="http://schemas.microsoft.com/office/drawing/2014/main" id="{3C623E51-95D2-4220-BEEE-BFAC54DB9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468" y="563344"/>
            <a:ext cx="6168532" cy="61685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BW-473-ROTRONIC-HYGROGEN-étalonnage_humidité-miroir – Fensor">
            <a:extLst>
              <a:ext uri="{FF2B5EF4-FFF2-40B4-BE49-F238E27FC236}">
                <a16:creationId xmlns:a16="http://schemas.microsoft.com/office/drawing/2014/main" id="{74293CB5-2FDC-DBF5-159A-41ADE0AE1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815" y="2200651"/>
            <a:ext cx="3472361" cy="24566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AC3FF6-CD58-858A-C190-72DB48B36219}"/>
              </a:ext>
            </a:extLst>
          </p:cNvPr>
          <p:cNvSpPr txBox="1"/>
          <p:nvPr/>
        </p:nvSpPr>
        <p:spPr>
          <a:xfrm>
            <a:off x="3637280" y="5384800"/>
            <a:ext cx="2550160" cy="769441"/>
          </a:xfrm>
          <a:prstGeom prst="rect">
            <a:avLst/>
          </a:prstGeom>
          <a:noFill/>
        </p:spPr>
        <p:txBody>
          <a:bodyPr wrap="square" rtlCol="0">
            <a:spAutoFit/>
          </a:bodyPr>
          <a:lstStyle/>
          <a:p>
            <a:r>
              <a:rPr lang="en-CH" sz="4400" dirty="0"/>
              <a:t>Humidity</a:t>
            </a:r>
          </a:p>
        </p:txBody>
      </p:sp>
    </p:spTree>
    <p:extLst>
      <p:ext uri="{BB962C8B-B14F-4D97-AF65-F5344CB8AC3E}">
        <p14:creationId xmlns:p14="http://schemas.microsoft.com/office/powerpoint/2010/main" val="428681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4356-F64B-5CB0-E660-69166F53ED91}"/>
              </a:ext>
            </a:extLst>
          </p:cNvPr>
          <p:cNvSpPr>
            <a:spLocks noGrp="1"/>
          </p:cNvSpPr>
          <p:nvPr>
            <p:ph type="title"/>
          </p:nvPr>
        </p:nvSpPr>
        <p:spPr>
          <a:xfrm>
            <a:off x="4618051" y="5103775"/>
            <a:ext cx="4937937" cy="1147150"/>
          </a:xfrm>
        </p:spPr>
        <p:txBody>
          <a:bodyPr vert="horz" lIns="91440" tIns="45720" rIns="91440" bIns="45720" rtlCol="0" anchor="t">
            <a:normAutofit/>
          </a:bodyPr>
          <a:lstStyle/>
          <a:p>
            <a:pPr algn="ctr"/>
            <a:r>
              <a:rPr lang="en-US" b="1" kern="1200" dirty="0">
                <a:solidFill>
                  <a:srgbClr val="0070C0"/>
                </a:solidFill>
                <a:latin typeface="+mj-lt"/>
                <a:ea typeface="+mj-ea"/>
                <a:cs typeface="+mj-cs"/>
              </a:rPr>
              <a:t>Temperature</a:t>
            </a:r>
          </a:p>
        </p:txBody>
      </p:sp>
      <p:pic>
        <p:nvPicPr>
          <p:cNvPr id="5" name="Picture 4" descr="A white device with a screen and a long pole&#10;&#10;Description automatically generated with medium confidence">
            <a:extLst>
              <a:ext uri="{FF2B5EF4-FFF2-40B4-BE49-F238E27FC236}">
                <a16:creationId xmlns:a16="http://schemas.microsoft.com/office/drawing/2014/main" id="{FAD2C449-AE94-8374-6F4E-55BD93C0BFAE}"/>
              </a:ext>
            </a:extLst>
          </p:cNvPr>
          <p:cNvPicPr>
            <a:picLocks noChangeAspect="1"/>
          </p:cNvPicPr>
          <p:nvPr/>
        </p:nvPicPr>
        <p:blipFill>
          <a:blip r:embed="rId2"/>
          <a:srcRect t="22544" r="-1" b="689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2052" name="Picture 4" descr="Climate chamber - TESTA_E - Aralab - temperature / humidity / stainless ...">
            <a:extLst>
              <a:ext uri="{FF2B5EF4-FFF2-40B4-BE49-F238E27FC236}">
                <a16:creationId xmlns:a16="http://schemas.microsoft.com/office/drawing/2014/main" id="{3C623E51-95D2-4220-BEEE-BFAC54DB9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934" r="1059" b="-1"/>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CTB -40 Temperature Liquid Bath, Capacity: 10 Litres at Rs 230000 in ...">
            <a:extLst>
              <a:ext uri="{FF2B5EF4-FFF2-40B4-BE49-F238E27FC236}">
                <a16:creationId xmlns:a16="http://schemas.microsoft.com/office/drawing/2014/main" id="{19FEADD1-8321-546F-C36D-5A4FF54D6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9" b="9"/>
          <a:stretch/>
        </p:blipFill>
        <p:spPr bwMode="auto">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Triple Point of Water Maintenance Baths – Genesys Technology Sdn Bhd">
            <a:extLst>
              <a:ext uri="{FF2B5EF4-FFF2-40B4-BE49-F238E27FC236}">
                <a16:creationId xmlns:a16="http://schemas.microsoft.com/office/drawing/2014/main" id="{AF71FEB6-B6ED-EBE4-9857-17DDF8B161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086" r="2" b="4916"/>
          <a:stretch/>
        </p:blipFill>
        <p:spPr bwMode="auto">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Gallium Fixed Point Apparatus - Isotech">
            <a:extLst>
              <a:ext uri="{FF2B5EF4-FFF2-40B4-BE49-F238E27FC236}">
                <a16:creationId xmlns:a16="http://schemas.microsoft.com/office/drawing/2014/main" id="{9DFF5CCB-6DFF-EF53-E7D2-04FF96FB36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273" b="3"/>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pic>
        <p:nvPicPr>
          <p:cNvPr id="3080" name="Picture 8" descr="A diagram of a machine&#10;&#10;Description automatically generated">
            <a:extLst>
              <a:ext uri="{FF2B5EF4-FFF2-40B4-BE49-F238E27FC236}">
                <a16:creationId xmlns:a16="http://schemas.microsoft.com/office/drawing/2014/main" id="{C9ED3770-DA5F-6E76-42BF-57E3CB5EE5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136" r="1" b="1"/>
          <a:stretch/>
        </p:blipFill>
        <p:spPr bwMode="auto">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7D174B-5041-D140-693C-5E38BE2F4BE2}"/>
              </a:ext>
            </a:extLst>
          </p:cNvPr>
          <p:cNvSpPr txBox="1"/>
          <p:nvPr/>
        </p:nvSpPr>
        <p:spPr>
          <a:xfrm>
            <a:off x="4107635" y="4388499"/>
            <a:ext cx="1486164" cy="646331"/>
          </a:xfrm>
          <a:prstGeom prst="rect">
            <a:avLst/>
          </a:prstGeom>
          <a:noFill/>
        </p:spPr>
        <p:txBody>
          <a:bodyPr wrap="square" rtlCol="0">
            <a:spAutoFit/>
          </a:bodyPr>
          <a:lstStyle/>
          <a:p>
            <a:r>
              <a:rPr lang="fr-CH" dirty="0"/>
              <a:t>L</a:t>
            </a:r>
            <a:r>
              <a:rPr lang="en-CH" dirty="0" err="1"/>
              <a:t>iquid</a:t>
            </a:r>
            <a:r>
              <a:rPr lang="en-CH" dirty="0"/>
              <a:t> bath for P probes</a:t>
            </a:r>
          </a:p>
        </p:txBody>
      </p:sp>
      <p:sp>
        <p:nvSpPr>
          <p:cNvPr id="4" name="TextBox 3">
            <a:extLst>
              <a:ext uri="{FF2B5EF4-FFF2-40B4-BE49-F238E27FC236}">
                <a16:creationId xmlns:a16="http://schemas.microsoft.com/office/drawing/2014/main" id="{E1894C8C-133B-6656-90C9-4E6D707C6B7A}"/>
              </a:ext>
            </a:extLst>
          </p:cNvPr>
          <p:cNvSpPr txBox="1"/>
          <p:nvPr/>
        </p:nvSpPr>
        <p:spPr>
          <a:xfrm>
            <a:off x="6096000" y="3485991"/>
            <a:ext cx="1920240" cy="646331"/>
          </a:xfrm>
          <a:prstGeom prst="rect">
            <a:avLst/>
          </a:prstGeom>
          <a:noFill/>
        </p:spPr>
        <p:txBody>
          <a:bodyPr wrap="square" rtlCol="0">
            <a:spAutoFit/>
          </a:bodyPr>
          <a:lstStyle/>
          <a:p>
            <a:r>
              <a:rPr lang="en-CH" dirty="0"/>
              <a:t>Fixed point: triple point of water</a:t>
            </a:r>
          </a:p>
        </p:txBody>
      </p:sp>
      <p:sp>
        <p:nvSpPr>
          <p:cNvPr id="6" name="TextBox 5">
            <a:extLst>
              <a:ext uri="{FF2B5EF4-FFF2-40B4-BE49-F238E27FC236}">
                <a16:creationId xmlns:a16="http://schemas.microsoft.com/office/drawing/2014/main" id="{C86205EA-1843-9BA7-0BD5-34D21205B9F2}"/>
              </a:ext>
            </a:extLst>
          </p:cNvPr>
          <p:cNvSpPr txBox="1"/>
          <p:nvPr/>
        </p:nvSpPr>
        <p:spPr>
          <a:xfrm>
            <a:off x="8834290" y="3151730"/>
            <a:ext cx="1920240" cy="923330"/>
          </a:xfrm>
          <a:prstGeom prst="rect">
            <a:avLst/>
          </a:prstGeom>
          <a:noFill/>
        </p:spPr>
        <p:txBody>
          <a:bodyPr wrap="square" rtlCol="0">
            <a:spAutoFit/>
          </a:bodyPr>
          <a:lstStyle/>
          <a:p>
            <a:r>
              <a:rPr lang="en-CH" dirty="0"/>
              <a:t>Fixed point: melting point of Gallium</a:t>
            </a:r>
          </a:p>
        </p:txBody>
      </p:sp>
      <p:sp>
        <p:nvSpPr>
          <p:cNvPr id="7" name="TextBox 6">
            <a:extLst>
              <a:ext uri="{FF2B5EF4-FFF2-40B4-BE49-F238E27FC236}">
                <a16:creationId xmlns:a16="http://schemas.microsoft.com/office/drawing/2014/main" id="{4A2C0B81-B1B8-F609-5CAC-07A09FFA83A3}"/>
              </a:ext>
            </a:extLst>
          </p:cNvPr>
          <p:cNvSpPr txBox="1"/>
          <p:nvPr/>
        </p:nvSpPr>
        <p:spPr>
          <a:xfrm>
            <a:off x="3657931" y="5881593"/>
            <a:ext cx="1920240" cy="369332"/>
          </a:xfrm>
          <a:prstGeom prst="rect">
            <a:avLst/>
          </a:prstGeom>
          <a:noFill/>
        </p:spPr>
        <p:txBody>
          <a:bodyPr wrap="square" rtlCol="0">
            <a:spAutoFit/>
          </a:bodyPr>
          <a:lstStyle/>
          <a:p>
            <a:r>
              <a:rPr lang="en-CH" dirty="0"/>
              <a:t>Climatic Chamber</a:t>
            </a:r>
          </a:p>
        </p:txBody>
      </p:sp>
      <p:sp>
        <p:nvSpPr>
          <p:cNvPr id="8" name="TextBox 7">
            <a:extLst>
              <a:ext uri="{FF2B5EF4-FFF2-40B4-BE49-F238E27FC236}">
                <a16:creationId xmlns:a16="http://schemas.microsoft.com/office/drawing/2014/main" id="{C4B3AFBB-08C1-3B04-9E38-AE6AD37E0CE8}"/>
              </a:ext>
            </a:extLst>
          </p:cNvPr>
          <p:cNvSpPr txBox="1"/>
          <p:nvPr/>
        </p:nvSpPr>
        <p:spPr>
          <a:xfrm>
            <a:off x="7056120" y="6250925"/>
            <a:ext cx="2163440" cy="646331"/>
          </a:xfrm>
          <a:prstGeom prst="rect">
            <a:avLst/>
          </a:prstGeom>
          <a:noFill/>
        </p:spPr>
        <p:txBody>
          <a:bodyPr wrap="square" rtlCol="0">
            <a:spAutoFit/>
          </a:bodyPr>
          <a:lstStyle/>
          <a:p>
            <a:pPr algn="ctr"/>
            <a:r>
              <a:rPr lang="en-CH" dirty="0"/>
              <a:t>Complete calibration solution</a:t>
            </a:r>
          </a:p>
        </p:txBody>
      </p:sp>
    </p:spTree>
    <p:extLst>
      <p:ext uri="{BB962C8B-B14F-4D97-AF65-F5344CB8AC3E}">
        <p14:creationId xmlns:p14="http://schemas.microsoft.com/office/powerpoint/2010/main" val="157069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4356-F64B-5CB0-E660-69166F53ED91}"/>
              </a:ext>
            </a:extLst>
          </p:cNvPr>
          <p:cNvSpPr>
            <a:spLocks noGrp="1"/>
          </p:cNvSpPr>
          <p:nvPr>
            <p:ph type="title"/>
          </p:nvPr>
        </p:nvSpPr>
        <p:spPr>
          <a:xfrm>
            <a:off x="838200" y="365125"/>
            <a:ext cx="10515600" cy="854075"/>
          </a:xfrm>
        </p:spPr>
        <p:txBody>
          <a:bodyPr/>
          <a:lstStyle/>
          <a:p>
            <a:r>
              <a:rPr lang="en-CH" b="1" dirty="0"/>
              <a:t>Calibration facilities</a:t>
            </a:r>
          </a:p>
        </p:txBody>
      </p:sp>
      <p:sp>
        <p:nvSpPr>
          <p:cNvPr id="6" name="TextBox 5">
            <a:extLst>
              <a:ext uri="{FF2B5EF4-FFF2-40B4-BE49-F238E27FC236}">
                <a16:creationId xmlns:a16="http://schemas.microsoft.com/office/drawing/2014/main" id="{C3AC3FF6-CD58-858A-C190-72DB48B36219}"/>
              </a:ext>
            </a:extLst>
          </p:cNvPr>
          <p:cNvSpPr txBox="1"/>
          <p:nvPr/>
        </p:nvSpPr>
        <p:spPr>
          <a:xfrm>
            <a:off x="4136075" y="8522699"/>
            <a:ext cx="4826000" cy="1446550"/>
          </a:xfrm>
          <a:prstGeom prst="rect">
            <a:avLst/>
          </a:prstGeom>
          <a:noFill/>
        </p:spPr>
        <p:txBody>
          <a:bodyPr wrap="square" rtlCol="0">
            <a:spAutoFit/>
          </a:bodyPr>
          <a:lstStyle/>
          <a:p>
            <a:r>
              <a:rPr lang="en-CH" sz="4400" dirty="0"/>
              <a:t>Atmospheric Pressure</a:t>
            </a:r>
          </a:p>
        </p:txBody>
      </p:sp>
      <p:pic>
        <p:nvPicPr>
          <p:cNvPr id="4098" name="Picture 2">
            <a:extLst>
              <a:ext uri="{FF2B5EF4-FFF2-40B4-BE49-F238E27FC236}">
                <a16:creationId xmlns:a16="http://schemas.microsoft.com/office/drawing/2014/main" id="{A8E7D1E8-8120-C2AB-6B48-6F2CD0B20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887" y="1534524"/>
            <a:ext cx="22383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91DEDD28-4862-B7D8-1052-86D895377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054" y="311826"/>
            <a:ext cx="5298042" cy="61810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2BF2265-C502-167D-CECB-CE0A2309CEAF}"/>
              </a:ext>
            </a:extLst>
          </p:cNvPr>
          <p:cNvSpPr txBox="1">
            <a:spLocks/>
          </p:cNvSpPr>
          <p:nvPr/>
        </p:nvSpPr>
        <p:spPr>
          <a:xfrm>
            <a:off x="-18518" y="1954861"/>
            <a:ext cx="2802816" cy="1147150"/>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H" b="1" dirty="0"/>
              <a:t>Atmospheric Pressure</a:t>
            </a:r>
            <a:endParaRPr lang="en-US" b="1" dirty="0"/>
          </a:p>
        </p:txBody>
      </p:sp>
      <p:pic>
        <p:nvPicPr>
          <p:cNvPr id="7" name="Picture 6">
            <a:extLst>
              <a:ext uri="{FF2B5EF4-FFF2-40B4-BE49-F238E27FC236}">
                <a16:creationId xmlns:a16="http://schemas.microsoft.com/office/drawing/2014/main" id="{FD498BA5-2277-EF67-3A3D-BEC368DB4948}"/>
              </a:ext>
            </a:extLst>
          </p:cNvPr>
          <p:cNvPicPr>
            <a:picLocks noChangeAspect="1"/>
          </p:cNvPicPr>
          <p:nvPr/>
        </p:nvPicPr>
        <p:blipFill>
          <a:blip r:embed="rId4"/>
          <a:stretch>
            <a:fillRect/>
          </a:stretch>
        </p:blipFill>
        <p:spPr>
          <a:xfrm>
            <a:off x="473542" y="3402350"/>
            <a:ext cx="4937938" cy="3164116"/>
          </a:xfrm>
          <a:prstGeom prst="rect">
            <a:avLst/>
          </a:prstGeom>
          <a:ln>
            <a:noFill/>
          </a:ln>
          <a:effectLst>
            <a:softEdge rad="112500"/>
          </a:effectLst>
        </p:spPr>
      </p:pic>
    </p:spTree>
    <p:extLst>
      <p:ext uri="{BB962C8B-B14F-4D97-AF65-F5344CB8AC3E}">
        <p14:creationId xmlns:p14="http://schemas.microsoft.com/office/powerpoint/2010/main" val="348024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6074AA-0A90-2C03-2A37-552315C94498}"/>
              </a:ext>
            </a:extLst>
          </p:cNvPr>
          <p:cNvPicPr>
            <a:picLocks noChangeAspect="1"/>
          </p:cNvPicPr>
          <p:nvPr/>
        </p:nvPicPr>
        <p:blipFill>
          <a:blip r:embed="rId2"/>
          <a:srcRect t="1715" r="-3" b="-3"/>
          <a:stretch/>
        </p:blipFill>
        <p:spPr>
          <a:xfrm>
            <a:off x="5162052" y="3272588"/>
            <a:ext cx="6105382" cy="3585411"/>
          </a:xfrm>
          <a:prstGeom prst="rect">
            <a:avLst/>
          </a:prstGeom>
        </p:spPr>
      </p:pic>
      <p:pic>
        <p:nvPicPr>
          <p:cNvPr id="5124" name="Picture 4" descr="Solar Radiation Test Lab - Commercial &amp; Military">
            <a:extLst>
              <a:ext uri="{FF2B5EF4-FFF2-40B4-BE49-F238E27FC236}">
                <a16:creationId xmlns:a16="http://schemas.microsoft.com/office/drawing/2014/main" id="{C9024FDB-24E0-4D7E-CB30-72DAC6694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66" r="15480" b="1"/>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MicroStep-MIS">
            <a:extLst>
              <a:ext uri="{FF2B5EF4-FFF2-40B4-BE49-F238E27FC236}">
                <a16:creationId xmlns:a16="http://schemas.microsoft.com/office/drawing/2014/main" id="{13FAC2E9-01AA-2A02-F63D-7C7ED73B1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004" r="-1" b="-1"/>
          <a:stretch/>
        </p:blipFill>
        <p:spPr bwMode="auto">
          <a:xfrm>
            <a:off x="7458302" y="-22547"/>
            <a:ext cx="3809132" cy="31395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9B209B-51C2-A50A-EB3E-2A05D7A2E198}"/>
              </a:ext>
            </a:extLst>
          </p:cNvPr>
          <p:cNvSpPr txBox="1"/>
          <p:nvPr/>
        </p:nvSpPr>
        <p:spPr>
          <a:xfrm>
            <a:off x="1072055" y="4519448"/>
            <a:ext cx="2459421" cy="1384995"/>
          </a:xfrm>
          <a:prstGeom prst="rect">
            <a:avLst/>
          </a:prstGeom>
          <a:noFill/>
        </p:spPr>
        <p:txBody>
          <a:bodyPr wrap="square" rtlCol="0">
            <a:spAutoFit/>
          </a:bodyPr>
          <a:lstStyle/>
          <a:p>
            <a:r>
              <a:rPr lang="en-CH" sz="2800" dirty="0"/>
              <a:t>Precipitation and Solar Radiation</a:t>
            </a:r>
          </a:p>
        </p:txBody>
      </p:sp>
    </p:spTree>
    <p:extLst>
      <p:ext uri="{BB962C8B-B14F-4D97-AF65-F5344CB8AC3E}">
        <p14:creationId xmlns:p14="http://schemas.microsoft.com/office/powerpoint/2010/main" val="188206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0D14-A028-32BC-C325-CE36E1FCD6F2}"/>
              </a:ext>
            </a:extLst>
          </p:cNvPr>
          <p:cNvSpPr>
            <a:spLocks noGrp="1"/>
          </p:cNvSpPr>
          <p:nvPr>
            <p:ph type="title"/>
          </p:nvPr>
        </p:nvSpPr>
        <p:spPr/>
        <p:txBody>
          <a:bodyPr/>
          <a:lstStyle/>
          <a:p>
            <a:endParaRPr lang="en-CH"/>
          </a:p>
        </p:txBody>
      </p:sp>
      <p:sp>
        <p:nvSpPr>
          <p:cNvPr id="3" name="Content Placeholder 2">
            <a:extLst>
              <a:ext uri="{FF2B5EF4-FFF2-40B4-BE49-F238E27FC236}">
                <a16:creationId xmlns:a16="http://schemas.microsoft.com/office/drawing/2014/main" id="{392F3EE4-42C1-A7FD-0E39-A6D304BF9559}"/>
              </a:ext>
            </a:extLst>
          </p:cNvPr>
          <p:cNvSpPr>
            <a:spLocks noGrp="1"/>
          </p:cNvSpPr>
          <p:nvPr>
            <p:ph idx="1"/>
          </p:nvPr>
        </p:nvSpPr>
        <p:spPr/>
        <p:txBody>
          <a:bodyPr/>
          <a:lstStyle/>
          <a:p>
            <a:endParaRPr lang="en-CH"/>
          </a:p>
        </p:txBody>
      </p:sp>
      <p:pic>
        <p:nvPicPr>
          <p:cNvPr id="7" name="Picture 6">
            <a:extLst>
              <a:ext uri="{FF2B5EF4-FFF2-40B4-BE49-F238E27FC236}">
                <a16:creationId xmlns:a16="http://schemas.microsoft.com/office/drawing/2014/main" id="{666222D4-1A15-4FE1-EE2F-CE1950E95398}"/>
              </a:ext>
            </a:extLst>
          </p:cNvPr>
          <p:cNvPicPr>
            <a:picLocks noChangeAspect="1"/>
          </p:cNvPicPr>
          <p:nvPr/>
        </p:nvPicPr>
        <p:blipFill>
          <a:blip r:embed="rId2"/>
          <a:stretch>
            <a:fillRect/>
          </a:stretch>
        </p:blipFill>
        <p:spPr>
          <a:xfrm>
            <a:off x="548684" y="365125"/>
            <a:ext cx="10382250" cy="6019800"/>
          </a:xfrm>
          <a:prstGeom prst="rect">
            <a:avLst/>
          </a:prstGeom>
        </p:spPr>
      </p:pic>
    </p:spTree>
    <p:extLst>
      <p:ext uri="{BB962C8B-B14F-4D97-AF65-F5344CB8AC3E}">
        <p14:creationId xmlns:p14="http://schemas.microsoft.com/office/powerpoint/2010/main" val="344620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33B5-EAC8-E80F-0618-925633CB9BBB}"/>
              </a:ext>
            </a:extLst>
          </p:cNvPr>
          <p:cNvSpPr>
            <a:spLocks noGrp="1"/>
          </p:cNvSpPr>
          <p:nvPr>
            <p:ph type="title"/>
          </p:nvPr>
        </p:nvSpPr>
        <p:spPr/>
        <p:txBody>
          <a:bodyPr/>
          <a:lstStyle/>
          <a:p>
            <a:endParaRPr lang="en-CH"/>
          </a:p>
        </p:txBody>
      </p:sp>
      <p:sp>
        <p:nvSpPr>
          <p:cNvPr id="3" name="Content Placeholder 2">
            <a:extLst>
              <a:ext uri="{FF2B5EF4-FFF2-40B4-BE49-F238E27FC236}">
                <a16:creationId xmlns:a16="http://schemas.microsoft.com/office/drawing/2014/main" id="{67C12721-3609-DC95-A684-714E4F842532}"/>
              </a:ext>
            </a:extLst>
          </p:cNvPr>
          <p:cNvSpPr>
            <a:spLocks noGrp="1"/>
          </p:cNvSpPr>
          <p:nvPr>
            <p:ph idx="1"/>
          </p:nvPr>
        </p:nvSpPr>
        <p:spPr/>
        <p:txBody>
          <a:bodyPr/>
          <a:lstStyle/>
          <a:p>
            <a:endParaRPr lang="en-CH" dirty="0"/>
          </a:p>
        </p:txBody>
      </p:sp>
      <p:pic>
        <p:nvPicPr>
          <p:cNvPr id="5" name="Picture 4">
            <a:extLst>
              <a:ext uri="{FF2B5EF4-FFF2-40B4-BE49-F238E27FC236}">
                <a16:creationId xmlns:a16="http://schemas.microsoft.com/office/drawing/2014/main" id="{D916BECC-E7FE-D337-3E1F-A849E8051A4F}"/>
              </a:ext>
            </a:extLst>
          </p:cNvPr>
          <p:cNvPicPr>
            <a:picLocks noChangeAspect="1"/>
          </p:cNvPicPr>
          <p:nvPr/>
        </p:nvPicPr>
        <p:blipFill>
          <a:blip r:embed="rId2"/>
          <a:stretch>
            <a:fillRect/>
          </a:stretch>
        </p:blipFill>
        <p:spPr>
          <a:xfrm>
            <a:off x="575627" y="3267075"/>
            <a:ext cx="10106025" cy="3590925"/>
          </a:xfrm>
          <a:prstGeom prst="rect">
            <a:avLst/>
          </a:prstGeom>
        </p:spPr>
      </p:pic>
      <p:pic>
        <p:nvPicPr>
          <p:cNvPr id="8" name="Picture 7">
            <a:extLst>
              <a:ext uri="{FF2B5EF4-FFF2-40B4-BE49-F238E27FC236}">
                <a16:creationId xmlns:a16="http://schemas.microsoft.com/office/drawing/2014/main" id="{EACF350F-94CB-77A3-3264-D87B8D166925}"/>
              </a:ext>
            </a:extLst>
          </p:cNvPr>
          <p:cNvPicPr>
            <a:picLocks noChangeAspect="1"/>
          </p:cNvPicPr>
          <p:nvPr/>
        </p:nvPicPr>
        <p:blipFill>
          <a:blip r:embed="rId3"/>
          <a:stretch>
            <a:fillRect/>
          </a:stretch>
        </p:blipFill>
        <p:spPr>
          <a:xfrm>
            <a:off x="501722" y="-194468"/>
            <a:ext cx="10058400" cy="3905250"/>
          </a:xfrm>
          <a:prstGeom prst="rect">
            <a:avLst/>
          </a:prstGeom>
        </p:spPr>
      </p:pic>
    </p:spTree>
    <p:extLst>
      <p:ext uri="{BB962C8B-B14F-4D97-AF65-F5344CB8AC3E}">
        <p14:creationId xmlns:p14="http://schemas.microsoft.com/office/powerpoint/2010/main" val="3353141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FFAD-8967-745A-733C-D6FAA619399A}"/>
              </a:ext>
            </a:extLst>
          </p:cNvPr>
          <p:cNvSpPr>
            <a:spLocks noGrp="1"/>
          </p:cNvSpPr>
          <p:nvPr>
            <p:ph type="title"/>
          </p:nvPr>
        </p:nvSpPr>
        <p:spPr/>
        <p:txBody>
          <a:bodyPr/>
          <a:lstStyle/>
          <a:p>
            <a:endParaRPr lang="en-CH"/>
          </a:p>
        </p:txBody>
      </p:sp>
      <p:sp>
        <p:nvSpPr>
          <p:cNvPr id="3" name="Content Placeholder 2">
            <a:extLst>
              <a:ext uri="{FF2B5EF4-FFF2-40B4-BE49-F238E27FC236}">
                <a16:creationId xmlns:a16="http://schemas.microsoft.com/office/drawing/2014/main" id="{BA5D2D75-02BA-9A40-FA04-F223C9FE395D}"/>
              </a:ext>
            </a:extLst>
          </p:cNvPr>
          <p:cNvSpPr>
            <a:spLocks noGrp="1"/>
          </p:cNvSpPr>
          <p:nvPr>
            <p:ph idx="1"/>
          </p:nvPr>
        </p:nvSpPr>
        <p:spPr/>
        <p:txBody>
          <a:bodyPr/>
          <a:lstStyle/>
          <a:p>
            <a:endParaRPr lang="en-CH" dirty="0"/>
          </a:p>
        </p:txBody>
      </p:sp>
      <p:pic>
        <p:nvPicPr>
          <p:cNvPr id="5" name="Picture 4">
            <a:extLst>
              <a:ext uri="{FF2B5EF4-FFF2-40B4-BE49-F238E27FC236}">
                <a16:creationId xmlns:a16="http://schemas.microsoft.com/office/drawing/2014/main" id="{E0C1C05B-5816-14B0-AE93-460EF96A6563}"/>
              </a:ext>
            </a:extLst>
          </p:cNvPr>
          <p:cNvPicPr>
            <a:picLocks noChangeAspect="1"/>
          </p:cNvPicPr>
          <p:nvPr/>
        </p:nvPicPr>
        <p:blipFill>
          <a:blip r:embed="rId2"/>
          <a:stretch>
            <a:fillRect/>
          </a:stretch>
        </p:blipFill>
        <p:spPr>
          <a:xfrm>
            <a:off x="574040" y="2502969"/>
            <a:ext cx="9875520" cy="2194560"/>
          </a:xfrm>
          <a:prstGeom prst="rect">
            <a:avLst/>
          </a:prstGeom>
        </p:spPr>
      </p:pic>
      <p:pic>
        <p:nvPicPr>
          <p:cNvPr id="9" name="Picture 8">
            <a:extLst>
              <a:ext uri="{FF2B5EF4-FFF2-40B4-BE49-F238E27FC236}">
                <a16:creationId xmlns:a16="http://schemas.microsoft.com/office/drawing/2014/main" id="{48741F27-C559-4843-1D36-243BAE9D9F9A}"/>
              </a:ext>
            </a:extLst>
          </p:cNvPr>
          <p:cNvPicPr>
            <a:picLocks noChangeAspect="1"/>
          </p:cNvPicPr>
          <p:nvPr/>
        </p:nvPicPr>
        <p:blipFill>
          <a:blip r:embed="rId3"/>
          <a:stretch>
            <a:fillRect/>
          </a:stretch>
        </p:blipFill>
        <p:spPr>
          <a:xfrm>
            <a:off x="543560" y="73660"/>
            <a:ext cx="9596120" cy="2528209"/>
          </a:xfrm>
          <a:prstGeom prst="rect">
            <a:avLst/>
          </a:prstGeom>
        </p:spPr>
      </p:pic>
      <p:pic>
        <p:nvPicPr>
          <p:cNvPr id="11" name="Picture 10">
            <a:extLst>
              <a:ext uri="{FF2B5EF4-FFF2-40B4-BE49-F238E27FC236}">
                <a16:creationId xmlns:a16="http://schemas.microsoft.com/office/drawing/2014/main" id="{CBE01AA2-1B4C-6576-F481-A4124428D595}"/>
              </a:ext>
            </a:extLst>
          </p:cNvPr>
          <p:cNvPicPr>
            <a:picLocks noChangeAspect="1"/>
          </p:cNvPicPr>
          <p:nvPr/>
        </p:nvPicPr>
        <p:blipFill>
          <a:blip r:embed="rId4"/>
          <a:stretch>
            <a:fillRect/>
          </a:stretch>
        </p:blipFill>
        <p:spPr>
          <a:xfrm>
            <a:off x="254000" y="4585853"/>
            <a:ext cx="9885680" cy="2272147"/>
          </a:xfrm>
          <a:prstGeom prst="rect">
            <a:avLst/>
          </a:prstGeom>
        </p:spPr>
      </p:pic>
    </p:spTree>
    <p:extLst>
      <p:ext uri="{BB962C8B-B14F-4D97-AF65-F5344CB8AC3E}">
        <p14:creationId xmlns:p14="http://schemas.microsoft.com/office/powerpoint/2010/main" val="152240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5B62F-D310-3ABB-03F5-0C53F10F30B4}"/>
              </a:ext>
            </a:extLst>
          </p:cNvPr>
          <p:cNvPicPr>
            <a:picLocks noChangeAspect="1"/>
          </p:cNvPicPr>
          <p:nvPr/>
        </p:nvPicPr>
        <p:blipFill>
          <a:blip r:embed="rId2"/>
          <a:stretch>
            <a:fillRect/>
          </a:stretch>
        </p:blipFill>
        <p:spPr>
          <a:xfrm>
            <a:off x="1219200" y="490537"/>
            <a:ext cx="9753600" cy="5876925"/>
          </a:xfrm>
          <a:prstGeom prst="rect">
            <a:avLst/>
          </a:prstGeom>
        </p:spPr>
      </p:pic>
    </p:spTree>
    <p:extLst>
      <p:ext uri="{BB962C8B-B14F-4D97-AF65-F5344CB8AC3E}">
        <p14:creationId xmlns:p14="http://schemas.microsoft.com/office/powerpoint/2010/main" val="349717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528E-E37A-3FC3-1E87-2500563F1D0B}"/>
              </a:ext>
            </a:extLst>
          </p:cNvPr>
          <p:cNvSpPr>
            <a:spLocks noGrp="1"/>
          </p:cNvSpPr>
          <p:nvPr>
            <p:ph type="title"/>
          </p:nvPr>
        </p:nvSpPr>
        <p:spPr/>
        <p:txBody>
          <a:bodyPr/>
          <a:lstStyle/>
          <a:p>
            <a:endParaRPr lang="en-CH"/>
          </a:p>
        </p:txBody>
      </p:sp>
      <p:sp>
        <p:nvSpPr>
          <p:cNvPr id="3" name="Content Placeholder 2">
            <a:extLst>
              <a:ext uri="{FF2B5EF4-FFF2-40B4-BE49-F238E27FC236}">
                <a16:creationId xmlns:a16="http://schemas.microsoft.com/office/drawing/2014/main" id="{A3EB84CB-BE97-4403-32D1-5C13B4378F94}"/>
              </a:ext>
            </a:extLst>
          </p:cNvPr>
          <p:cNvSpPr>
            <a:spLocks noGrp="1"/>
          </p:cNvSpPr>
          <p:nvPr>
            <p:ph idx="1"/>
          </p:nvPr>
        </p:nvSpPr>
        <p:spPr/>
        <p:txBody>
          <a:bodyPr/>
          <a:lstStyle/>
          <a:p>
            <a:endParaRPr lang="en-CH"/>
          </a:p>
        </p:txBody>
      </p:sp>
      <p:pic>
        <p:nvPicPr>
          <p:cNvPr id="7" name="Picture 6">
            <a:extLst>
              <a:ext uri="{FF2B5EF4-FFF2-40B4-BE49-F238E27FC236}">
                <a16:creationId xmlns:a16="http://schemas.microsoft.com/office/drawing/2014/main" id="{A8831B68-766F-D1C1-4C32-8F933B61B81B}"/>
              </a:ext>
            </a:extLst>
          </p:cNvPr>
          <p:cNvPicPr>
            <a:picLocks noChangeAspect="1"/>
          </p:cNvPicPr>
          <p:nvPr/>
        </p:nvPicPr>
        <p:blipFill>
          <a:blip r:embed="rId2"/>
          <a:stretch>
            <a:fillRect/>
          </a:stretch>
        </p:blipFill>
        <p:spPr>
          <a:xfrm>
            <a:off x="838200" y="206375"/>
            <a:ext cx="9991725" cy="6286500"/>
          </a:xfrm>
          <a:prstGeom prst="rect">
            <a:avLst/>
          </a:prstGeom>
        </p:spPr>
      </p:pic>
    </p:spTree>
    <p:extLst>
      <p:ext uri="{BB962C8B-B14F-4D97-AF65-F5344CB8AC3E}">
        <p14:creationId xmlns:p14="http://schemas.microsoft.com/office/powerpoint/2010/main" val="126950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86FB-CA61-B67D-6424-D3719AAAA29C}"/>
              </a:ext>
            </a:extLst>
          </p:cNvPr>
          <p:cNvSpPr>
            <a:spLocks noGrp="1"/>
          </p:cNvSpPr>
          <p:nvPr>
            <p:ph type="title"/>
          </p:nvPr>
        </p:nvSpPr>
        <p:spPr/>
        <p:txBody>
          <a:bodyPr/>
          <a:lstStyle/>
          <a:p>
            <a:r>
              <a:rPr lang="en-CH" dirty="0"/>
              <a:t>Why Calibration is needed?</a:t>
            </a:r>
          </a:p>
        </p:txBody>
      </p:sp>
      <p:graphicFrame>
        <p:nvGraphicFramePr>
          <p:cNvPr id="7" name="Content Placeholder 6">
            <a:extLst>
              <a:ext uri="{FF2B5EF4-FFF2-40B4-BE49-F238E27FC236}">
                <a16:creationId xmlns:a16="http://schemas.microsoft.com/office/drawing/2014/main" id="{A8889703-AF1D-D0D9-1572-469313BDEE1F}"/>
              </a:ext>
            </a:extLst>
          </p:cNvPr>
          <p:cNvGraphicFramePr>
            <a:graphicFrameLocks noGrp="1"/>
          </p:cNvGraphicFramePr>
          <p:nvPr>
            <p:ph idx="1"/>
            <p:extLst>
              <p:ext uri="{D42A27DB-BD31-4B8C-83A1-F6EECF244321}">
                <p14:modId xmlns:p14="http://schemas.microsoft.com/office/powerpoint/2010/main" val="5095663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39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9E3E-5C59-07F7-67EC-55A8A5F77070}"/>
              </a:ext>
            </a:extLst>
          </p:cNvPr>
          <p:cNvSpPr>
            <a:spLocks noGrp="1"/>
          </p:cNvSpPr>
          <p:nvPr>
            <p:ph type="title"/>
          </p:nvPr>
        </p:nvSpPr>
        <p:spPr>
          <a:xfrm>
            <a:off x="213885" y="159173"/>
            <a:ext cx="9031014" cy="641715"/>
          </a:xfrm>
        </p:spPr>
        <p:txBody>
          <a:bodyPr>
            <a:normAutofit fontScale="90000"/>
          </a:bodyPr>
          <a:lstStyle/>
          <a:p>
            <a:r>
              <a:rPr lang="en-CH" b="1" dirty="0"/>
              <a:t>What we need for Calibration?</a:t>
            </a:r>
          </a:p>
        </p:txBody>
      </p:sp>
      <p:graphicFrame>
        <p:nvGraphicFramePr>
          <p:cNvPr id="4" name="Diagram 3">
            <a:extLst>
              <a:ext uri="{FF2B5EF4-FFF2-40B4-BE49-F238E27FC236}">
                <a16:creationId xmlns:a16="http://schemas.microsoft.com/office/drawing/2014/main" id="{0CC64F50-05EF-4332-F01F-62703D2BA787}"/>
              </a:ext>
            </a:extLst>
          </p:cNvPr>
          <p:cNvGraphicFramePr/>
          <p:nvPr>
            <p:extLst>
              <p:ext uri="{D42A27DB-BD31-4B8C-83A1-F6EECF244321}">
                <p14:modId xmlns:p14="http://schemas.microsoft.com/office/powerpoint/2010/main" val="1974683283"/>
              </p:ext>
            </p:extLst>
          </p:nvPr>
        </p:nvGraphicFramePr>
        <p:xfrm>
          <a:off x="-616607" y="120448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3">
            <a:extLst>
              <a:ext uri="{FF2B5EF4-FFF2-40B4-BE49-F238E27FC236}">
                <a16:creationId xmlns:a16="http://schemas.microsoft.com/office/drawing/2014/main" id="{11EC0F88-60B2-88F6-51C8-308CA14C2836}"/>
              </a:ext>
            </a:extLst>
          </p:cNvPr>
          <p:cNvGraphicFramePr>
            <a:graphicFrameLocks noGrp="1"/>
          </p:cNvGraphicFramePr>
          <p:nvPr>
            <p:ph idx="1"/>
            <p:extLst>
              <p:ext uri="{D42A27DB-BD31-4B8C-83A1-F6EECF244321}">
                <p14:modId xmlns:p14="http://schemas.microsoft.com/office/powerpoint/2010/main" val="4138341924"/>
              </p:ext>
            </p:extLst>
          </p:nvPr>
        </p:nvGraphicFramePr>
        <p:xfrm>
          <a:off x="6943133" y="1368446"/>
          <a:ext cx="4975597" cy="44385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6890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9E3E-5C59-07F7-67EC-55A8A5F77070}"/>
              </a:ext>
            </a:extLst>
          </p:cNvPr>
          <p:cNvSpPr>
            <a:spLocks noGrp="1"/>
          </p:cNvSpPr>
          <p:nvPr>
            <p:ph type="title"/>
          </p:nvPr>
        </p:nvSpPr>
        <p:spPr>
          <a:xfrm>
            <a:off x="724689" y="201164"/>
            <a:ext cx="10515600" cy="915035"/>
          </a:xfrm>
        </p:spPr>
        <p:txBody>
          <a:bodyPr/>
          <a:lstStyle/>
          <a:p>
            <a:r>
              <a:rPr lang="en-CH" b="1" dirty="0"/>
              <a:t>How frequent is the Calibration?</a:t>
            </a:r>
          </a:p>
        </p:txBody>
      </p:sp>
      <p:sp>
        <p:nvSpPr>
          <p:cNvPr id="3" name="TextBox 2">
            <a:extLst>
              <a:ext uri="{FF2B5EF4-FFF2-40B4-BE49-F238E27FC236}">
                <a16:creationId xmlns:a16="http://schemas.microsoft.com/office/drawing/2014/main" id="{6125F211-0141-EA44-640B-2F0E9F6BCCA0}"/>
              </a:ext>
            </a:extLst>
          </p:cNvPr>
          <p:cNvSpPr txBox="1"/>
          <p:nvPr/>
        </p:nvSpPr>
        <p:spPr>
          <a:xfrm>
            <a:off x="668458" y="1462676"/>
            <a:ext cx="7712491" cy="2031325"/>
          </a:xfrm>
          <a:prstGeom prst="rect">
            <a:avLst/>
          </a:prstGeom>
          <a:noFill/>
        </p:spPr>
        <p:txBody>
          <a:bodyPr wrap="square" rtlCol="0">
            <a:spAutoFit/>
          </a:bodyPr>
          <a:lstStyle/>
          <a:p>
            <a:pPr algn="l"/>
            <a:r>
              <a:rPr lang="en-US" sz="1800" b="1" i="0" dirty="0">
                <a:solidFill>
                  <a:srgbClr val="0070C0"/>
                </a:solidFill>
                <a:effectLst/>
                <a:latin typeface="arial" panose="020B0604020202020204" pitchFamily="34" charset="0"/>
              </a:rPr>
              <a:t>When To Perform Calibration?</a:t>
            </a:r>
            <a:endParaRPr lang="en-US" b="0" i="0" dirty="0">
              <a:solidFill>
                <a:srgbClr val="0070C0"/>
              </a:solidFill>
              <a:effectLst/>
              <a:latin typeface="-apple-system"/>
            </a:endParaRPr>
          </a:p>
          <a:p>
            <a:pPr lvl="1">
              <a:buFont typeface="Arial" panose="020B0604020202020204" pitchFamily="34" charset="0"/>
              <a:buChar char="•"/>
            </a:pPr>
            <a:r>
              <a:rPr lang="en-US" b="0" i="0" dirty="0">
                <a:solidFill>
                  <a:srgbClr val="222222"/>
                </a:solidFill>
                <a:effectLst/>
                <a:latin typeface="arial" panose="020B0604020202020204" pitchFamily="34" charset="0"/>
              </a:rPr>
              <a:t>Before first time usage of a new device or instrument.</a:t>
            </a:r>
            <a:endParaRPr lang="en-US" b="0" i="0" dirty="0">
              <a:solidFill>
                <a:srgbClr val="222222"/>
              </a:solidFill>
              <a:effectLst/>
              <a:latin typeface="-apple-system"/>
            </a:endParaRPr>
          </a:p>
          <a:p>
            <a:pPr lvl="1">
              <a:buFont typeface="Arial" panose="020B0604020202020204" pitchFamily="34" charset="0"/>
              <a:buChar char="•"/>
            </a:pPr>
            <a:r>
              <a:rPr lang="en-US" b="0" i="0" dirty="0">
                <a:solidFill>
                  <a:srgbClr val="222222"/>
                </a:solidFill>
                <a:effectLst/>
                <a:latin typeface="arial" panose="020B0604020202020204" pitchFamily="34" charset="0"/>
              </a:rPr>
              <a:t>After the due date, recalibration is done.</a:t>
            </a:r>
            <a:endParaRPr lang="en-US" b="0" i="0" dirty="0">
              <a:solidFill>
                <a:srgbClr val="222222"/>
              </a:solidFill>
              <a:effectLst/>
              <a:latin typeface="-apple-system"/>
            </a:endParaRPr>
          </a:p>
          <a:p>
            <a:pPr lvl="1">
              <a:buFont typeface="Arial" panose="020B0604020202020204" pitchFamily="34" charset="0"/>
              <a:buChar char="•"/>
            </a:pPr>
            <a:r>
              <a:rPr lang="en-US" b="0" i="0" dirty="0">
                <a:solidFill>
                  <a:srgbClr val="222222"/>
                </a:solidFill>
                <a:effectLst/>
                <a:latin typeface="arial" panose="020B0604020202020204" pitchFamily="34" charset="0"/>
              </a:rPr>
              <a:t>According to the specifications of manufacturer.</a:t>
            </a:r>
            <a:endParaRPr lang="en-US" b="0" i="0" dirty="0">
              <a:solidFill>
                <a:srgbClr val="222222"/>
              </a:solidFill>
              <a:effectLst/>
              <a:latin typeface="-apple-system"/>
            </a:endParaRPr>
          </a:p>
          <a:p>
            <a:pPr lvl="1">
              <a:buFont typeface="Arial" panose="020B0604020202020204" pitchFamily="34" charset="0"/>
              <a:buChar char="•"/>
            </a:pPr>
            <a:r>
              <a:rPr lang="en-US" b="0" i="0" dirty="0">
                <a:solidFill>
                  <a:srgbClr val="222222"/>
                </a:solidFill>
                <a:effectLst/>
                <a:latin typeface="arial" panose="020B0604020202020204" pitchFamily="34" charset="0"/>
              </a:rPr>
              <a:t>To meet the requirements of  regulatory bodies.</a:t>
            </a:r>
            <a:endParaRPr lang="en-US" b="0" i="0" dirty="0">
              <a:solidFill>
                <a:srgbClr val="222222"/>
              </a:solidFill>
              <a:effectLst/>
              <a:latin typeface="-apple-system"/>
            </a:endParaRPr>
          </a:p>
          <a:p>
            <a:pPr lvl="1">
              <a:buFont typeface="Arial" panose="020B0604020202020204" pitchFamily="34" charset="0"/>
              <a:buChar char="•"/>
            </a:pPr>
            <a:r>
              <a:rPr lang="en-US" b="0" i="0" dirty="0">
                <a:solidFill>
                  <a:srgbClr val="222222"/>
                </a:solidFill>
                <a:effectLst/>
                <a:latin typeface="arial" panose="020B0604020202020204" pitchFamily="34" charset="0"/>
              </a:rPr>
              <a:t>In case of any shock or damage.</a:t>
            </a:r>
            <a:endParaRPr lang="en-US" b="0" i="0" dirty="0">
              <a:solidFill>
                <a:srgbClr val="222222"/>
              </a:solidFill>
              <a:effectLst/>
              <a:latin typeface="-apple-system"/>
            </a:endParaRPr>
          </a:p>
          <a:p>
            <a:endParaRPr lang="en-CH" dirty="0"/>
          </a:p>
        </p:txBody>
      </p:sp>
      <p:sp>
        <p:nvSpPr>
          <p:cNvPr id="4" name="TextBox 3">
            <a:extLst>
              <a:ext uri="{FF2B5EF4-FFF2-40B4-BE49-F238E27FC236}">
                <a16:creationId xmlns:a16="http://schemas.microsoft.com/office/drawing/2014/main" id="{B81A044D-D5EB-5E27-10B9-8BF28B81A8D8}"/>
              </a:ext>
            </a:extLst>
          </p:cNvPr>
          <p:cNvSpPr txBox="1"/>
          <p:nvPr/>
        </p:nvSpPr>
        <p:spPr>
          <a:xfrm>
            <a:off x="724689" y="3676518"/>
            <a:ext cx="7876978" cy="2308324"/>
          </a:xfrm>
          <a:prstGeom prst="rect">
            <a:avLst/>
          </a:prstGeom>
          <a:noFill/>
        </p:spPr>
        <p:txBody>
          <a:bodyPr wrap="square" rtlCol="0">
            <a:spAutoFit/>
          </a:bodyPr>
          <a:lstStyle/>
          <a:p>
            <a:r>
              <a:rPr lang="en-CH" sz="1800" b="1" i="0" dirty="0">
                <a:solidFill>
                  <a:srgbClr val="0070C0"/>
                </a:solidFill>
                <a:effectLst/>
                <a:latin typeface="arial" panose="020B0604020202020204" pitchFamily="34" charset="0"/>
              </a:rPr>
              <a:t>How to define the </a:t>
            </a:r>
            <a:r>
              <a:rPr lang="en-US" sz="1800" b="1" i="0" dirty="0">
                <a:solidFill>
                  <a:srgbClr val="0070C0"/>
                </a:solidFill>
                <a:effectLst/>
                <a:latin typeface="arial" panose="020B0604020202020204" pitchFamily="34" charset="0"/>
              </a:rPr>
              <a:t>Calibration</a:t>
            </a:r>
            <a:r>
              <a:rPr lang="en-CH" sz="1800" b="1" i="0" dirty="0">
                <a:solidFill>
                  <a:srgbClr val="0070C0"/>
                </a:solidFill>
                <a:effectLst/>
                <a:latin typeface="arial" panose="020B0604020202020204" pitchFamily="34" charset="0"/>
              </a:rPr>
              <a:t> Interval / Frequency </a:t>
            </a:r>
            <a:r>
              <a:rPr lang="en-US" sz="1800" b="1" i="0" dirty="0">
                <a:solidFill>
                  <a:srgbClr val="0070C0"/>
                </a:solidFill>
                <a:effectLst/>
                <a:latin typeface="arial" panose="020B0604020202020204" pitchFamily="34" charset="0"/>
              </a:rPr>
              <a:t>?</a:t>
            </a:r>
            <a:endParaRPr lang="en-US" b="0" i="0" dirty="0">
              <a:solidFill>
                <a:srgbClr val="0070C0"/>
              </a:solidFill>
              <a:effectLst/>
              <a:latin typeface="-apple-system"/>
            </a:endParaRPr>
          </a:p>
          <a:p>
            <a:pPr lvl="1">
              <a:buFont typeface="Arial" panose="020B0604020202020204" pitchFamily="34" charset="0"/>
              <a:buChar char="•"/>
            </a:pPr>
            <a:r>
              <a:rPr lang="en-US" b="0" i="0" dirty="0">
                <a:solidFill>
                  <a:srgbClr val="222222"/>
                </a:solidFill>
                <a:effectLst/>
                <a:latin typeface="arial" panose="020B0604020202020204" pitchFamily="34" charset="0"/>
              </a:rPr>
              <a:t>It is initially defined based on expert advice.</a:t>
            </a:r>
            <a:endParaRPr lang="en-US" b="0" i="0" dirty="0">
              <a:solidFill>
                <a:srgbClr val="222222"/>
              </a:solidFill>
              <a:effectLst/>
              <a:latin typeface="-apple-system"/>
            </a:endParaRPr>
          </a:p>
          <a:p>
            <a:pPr lvl="1">
              <a:buFont typeface="Arial" panose="020B0604020202020204" pitchFamily="34" charset="0"/>
              <a:buChar char="•"/>
            </a:pPr>
            <a:r>
              <a:rPr lang="en-US" b="0" i="0" dirty="0">
                <a:solidFill>
                  <a:srgbClr val="222222"/>
                </a:solidFill>
                <a:effectLst/>
                <a:latin typeface="arial" panose="020B0604020202020204" pitchFamily="34" charset="0"/>
              </a:rPr>
              <a:t>It is defined based on previous experience with such an instrument.</a:t>
            </a:r>
            <a:endParaRPr lang="en-US" b="0" i="0" dirty="0">
              <a:solidFill>
                <a:srgbClr val="222222"/>
              </a:solidFill>
              <a:effectLst/>
              <a:latin typeface="-apple-system"/>
            </a:endParaRPr>
          </a:p>
          <a:p>
            <a:pPr lvl="1">
              <a:buFont typeface="Arial" panose="020B0604020202020204" pitchFamily="34" charset="0"/>
              <a:buChar char="•"/>
            </a:pPr>
            <a:r>
              <a:rPr lang="en-US" b="0" i="0" dirty="0">
                <a:solidFill>
                  <a:srgbClr val="222222"/>
                </a:solidFill>
                <a:effectLst/>
                <a:latin typeface="arial" panose="020B0604020202020204" pitchFamily="34" charset="0"/>
              </a:rPr>
              <a:t>Based on manufacturer recommendations.</a:t>
            </a:r>
            <a:endParaRPr lang="en-US" b="0" i="0" dirty="0">
              <a:solidFill>
                <a:srgbClr val="222222"/>
              </a:solidFill>
              <a:effectLst/>
              <a:latin typeface="-apple-system"/>
            </a:endParaRPr>
          </a:p>
          <a:p>
            <a:pPr lvl="1">
              <a:buFont typeface="Arial" panose="020B0604020202020204" pitchFamily="34" charset="0"/>
              <a:buChar char="•"/>
            </a:pPr>
            <a:r>
              <a:rPr lang="en-US" b="0" i="0" dirty="0">
                <a:solidFill>
                  <a:srgbClr val="222222"/>
                </a:solidFill>
                <a:effectLst/>
                <a:latin typeface="arial" panose="020B0604020202020204" pitchFamily="34" charset="0"/>
              </a:rPr>
              <a:t>Based on regulatory requirements.</a:t>
            </a:r>
            <a:endParaRPr lang="en-US" b="0" i="0" dirty="0">
              <a:solidFill>
                <a:srgbClr val="222222"/>
              </a:solidFill>
              <a:effectLst/>
              <a:latin typeface="-apple-system"/>
            </a:endParaRPr>
          </a:p>
          <a:p>
            <a:pPr lvl="1">
              <a:buFont typeface="Arial" panose="020B0604020202020204" pitchFamily="34" charset="0"/>
              <a:buChar char="•"/>
            </a:pPr>
            <a:r>
              <a:rPr lang="en-US" b="0" i="0" dirty="0">
                <a:solidFill>
                  <a:srgbClr val="222222"/>
                </a:solidFill>
                <a:effectLst/>
                <a:latin typeface="arial" panose="020B0604020202020204" pitchFamily="34" charset="0"/>
              </a:rPr>
              <a:t>Nature of work for which it is used.</a:t>
            </a:r>
            <a:endParaRPr lang="en-US" b="0" i="0" dirty="0">
              <a:solidFill>
                <a:srgbClr val="222222"/>
              </a:solidFill>
              <a:effectLst/>
              <a:latin typeface="-apple-system"/>
            </a:endParaRPr>
          </a:p>
          <a:p>
            <a:pPr lvl="1">
              <a:buFont typeface="Arial" panose="020B0604020202020204" pitchFamily="34" charset="0"/>
              <a:buChar char="•"/>
            </a:pPr>
            <a:r>
              <a:rPr lang="en-US" b="0" i="0" dirty="0">
                <a:solidFill>
                  <a:srgbClr val="222222"/>
                </a:solidFill>
                <a:effectLst/>
                <a:latin typeface="arial" panose="020B0604020202020204" pitchFamily="34" charset="0"/>
              </a:rPr>
              <a:t>Frequency of use.</a:t>
            </a:r>
            <a:endParaRPr lang="en-US" b="0" i="0" dirty="0">
              <a:solidFill>
                <a:srgbClr val="222222"/>
              </a:solidFill>
              <a:effectLst/>
              <a:latin typeface="-apple-system"/>
            </a:endParaRPr>
          </a:p>
          <a:p>
            <a:endParaRPr lang="en-CH" dirty="0"/>
          </a:p>
        </p:txBody>
      </p:sp>
      <p:sp>
        <p:nvSpPr>
          <p:cNvPr id="5" name="TextBox 4">
            <a:extLst>
              <a:ext uri="{FF2B5EF4-FFF2-40B4-BE49-F238E27FC236}">
                <a16:creationId xmlns:a16="http://schemas.microsoft.com/office/drawing/2014/main" id="{38FA191B-DD25-6864-D02E-C8D09650A64F}"/>
              </a:ext>
            </a:extLst>
          </p:cNvPr>
          <p:cNvSpPr txBox="1"/>
          <p:nvPr/>
        </p:nvSpPr>
        <p:spPr>
          <a:xfrm>
            <a:off x="4524703" y="5516745"/>
            <a:ext cx="4657134" cy="1200329"/>
          </a:xfrm>
          <a:prstGeom prst="rect">
            <a:avLst/>
          </a:prstGeom>
          <a:noFill/>
        </p:spPr>
        <p:txBody>
          <a:bodyPr wrap="square" rtlCol="0">
            <a:spAutoFit/>
          </a:bodyPr>
          <a:lstStyle/>
          <a:p>
            <a:r>
              <a:rPr lang="en-CH" dirty="0">
                <a:solidFill>
                  <a:srgbClr val="0070C0"/>
                </a:solidFill>
              </a:rPr>
              <a:t>Some examples: </a:t>
            </a:r>
          </a:p>
          <a:p>
            <a:pPr marL="742950" lvl="1" indent="-285750">
              <a:buFont typeface="Arial" panose="020B0604020202020204" pitchFamily="34" charset="0"/>
              <a:buChar char="•"/>
            </a:pPr>
            <a:r>
              <a:rPr lang="en-CH" dirty="0"/>
              <a:t>Temperature Pt100 probe: up to 5 years</a:t>
            </a:r>
          </a:p>
          <a:p>
            <a:pPr marL="742950" lvl="1" indent="-285750">
              <a:buFont typeface="Arial" panose="020B0604020202020204" pitchFamily="34" charset="0"/>
              <a:buChar char="•"/>
            </a:pPr>
            <a:r>
              <a:rPr lang="en-CH" dirty="0"/>
              <a:t>Humidity probe: 6 months or 1 year</a:t>
            </a:r>
          </a:p>
          <a:p>
            <a:pPr marL="742950" lvl="1" indent="-285750">
              <a:buFont typeface="Arial" panose="020B0604020202020204" pitchFamily="34" charset="0"/>
              <a:buChar char="•"/>
            </a:pPr>
            <a:r>
              <a:rPr lang="fr-CH" dirty="0"/>
              <a:t>D</a:t>
            </a:r>
            <a:r>
              <a:rPr lang="en-CH" dirty="0" err="1"/>
              <a:t>igital</a:t>
            </a:r>
            <a:r>
              <a:rPr lang="en-CH" dirty="0"/>
              <a:t> barometer: 1year or 2 years</a:t>
            </a:r>
          </a:p>
        </p:txBody>
      </p:sp>
      <p:sp>
        <p:nvSpPr>
          <p:cNvPr id="7" name="Callout: Line with Border and Accent Bar 6">
            <a:extLst>
              <a:ext uri="{FF2B5EF4-FFF2-40B4-BE49-F238E27FC236}">
                <a16:creationId xmlns:a16="http://schemas.microsoft.com/office/drawing/2014/main" id="{E7DEC6EC-F7D1-61D8-C60F-DA5C71C127F0}"/>
              </a:ext>
            </a:extLst>
          </p:cNvPr>
          <p:cNvSpPr/>
          <p:nvPr/>
        </p:nvSpPr>
        <p:spPr>
          <a:xfrm>
            <a:off x="9888132" y="5582960"/>
            <a:ext cx="2175641" cy="915035"/>
          </a:xfrm>
          <a:prstGeom prst="accentBorderCallout1">
            <a:avLst>
              <a:gd name="adj1" fmla="val 39425"/>
              <a:gd name="adj2" fmla="val -9203"/>
              <a:gd name="adj3" fmla="val 58744"/>
              <a:gd name="adj4" fmla="val -342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CH" sz="1400" dirty="0"/>
              <a:t>D</a:t>
            </a:r>
            <a:r>
              <a:rPr lang="en-CH" sz="1400" dirty="0" err="1"/>
              <a:t>epends</a:t>
            </a:r>
            <a:r>
              <a:rPr lang="en-CH" sz="1400" dirty="0"/>
              <a:t> on the class of the instrument, the annual drift, the working environment...etc</a:t>
            </a:r>
          </a:p>
        </p:txBody>
      </p:sp>
    </p:spTree>
    <p:extLst>
      <p:ext uri="{BB962C8B-B14F-4D97-AF65-F5344CB8AC3E}">
        <p14:creationId xmlns:p14="http://schemas.microsoft.com/office/powerpoint/2010/main" val="132828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D2E2-D47F-1C4A-6DA0-2A6CD9E7C4B3}"/>
              </a:ext>
            </a:extLst>
          </p:cNvPr>
          <p:cNvSpPr>
            <a:spLocks noGrp="1"/>
          </p:cNvSpPr>
          <p:nvPr>
            <p:ph type="title"/>
          </p:nvPr>
        </p:nvSpPr>
        <p:spPr>
          <a:xfrm>
            <a:off x="101950" y="1084669"/>
            <a:ext cx="3486282" cy="5400674"/>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sz="1400" b="1" i="0" dirty="0">
                <a:solidFill>
                  <a:srgbClr val="0070C0"/>
                </a:solidFill>
                <a:effectLst/>
                <a:latin typeface="Roboto" panose="02000000000000000000" pitchFamily="2" charset="0"/>
              </a:rPr>
              <a:t>Working standards</a:t>
            </a:r>
            <a:r>
              <a:rPr lang="en-US" sz="1400" b="0" i="0" dirty="0">
                <a:solidFill>
                  <a:srgbClr val="0070C0"/>
                </a:solidFill>
                <a:effectLst/>
                <a:latin typeface="Roboto" panose="02000000000000000000" pitchFamily="2" charset="0"/>
              </a:rPr>
              <a:t> </a:t>
            </a:r>
            <a:r>
              <a:rPr lang="en-US" sz="1400" b="0" i="0" dirty="0">
                <a:solidFill>
                  <a:srgbClr val="111111"/>
                </a:solidFill>
                <a:effectLst/>
                <a:latin typeface="Roboto" panose="02000000000000000000" pitchFamily="2" charset="0"/>
              </a:rPr>
              <a:t>are usually used in the </a:t>
            </a:r>
            <a:r>
              <a:rPr lang="en-US" sz="1400" b="1" i="0" dirty="0">
                <a:solidFill>
                  <a:srgbClr val="111111"/>
                </a:solidFill>
                <a:effectLst/>
                <a:latin typeface="Roboto" panose="02000000000000000000" pitchFamily="2" charset="0"/>
              </a:rPr>
              <a:t>laboratory</a:t>
            </a:r>
            <a:r>
              <a:rPr lang="en-US" sz="1400" b="0" i="0" dirty="0">
                <a:solidFill>
                  <a:srgbClr val="111111"/>
                </a:solidFill>
                <a:effectLst/>
                <a:latin typeface="Roboto" panose="02000000000000000000" pitchFamily="2" charset="0"/>
              </a:rPr>
              <a:t> to test the product for quality and consistency. </a:t>
            </a:r>
            <a:br>
              <a:rPr lang="en-CH" sz="1400" b="0" i="0" dirty="0">
                <a:solidFill>
                  <a:srgbClr val="111111"/>
                </a:solidFill>
                <a:effectLst/>
                <a:latin typeface="Roboto" panose="02000000000000000000" pitchFamily="2" charset="0"/>
              </a:rPr>
            </a:br>
            <a:br>
              <a:rPr lang="en-CH" sz="1400" b="0" i="0" dirty="0">
                <a:solidFill>
                  <a:srgbClr val="111111"/>
                </a:solidFill>
                <a:effectLst/>
                <a:latin typeface="Roboto" panose="02000000000000000000" pitchFamily="2" charset="0"/>
              </a:rPr>
            </a:br>
            <a:r>
              <a:rPr lang="en-US" sz="1400" b="1" i="0" dirty="0">
                <a:solidFill>
                  <a:srgbClr val="0070C0"/>
                </a:solidFill>
                <a:effectLst/>
                <a:latin typeface="Roboto" panose="02000000000000000000" pitchFamily="2" charset="0"/>
              </a:rPr>
              <a:t>Reference standards</a:t>
            </a:r>
            <a:r>
              <a:rPr lang="en-US" sz="1400" b="0" i="0" dirty="0">
                <a:solidFill>
                  <a:srgbClr val="111111"/>
                </a:solidFill>
                <a:effectLst/>
                <a:latin typeface="Roboto" panose="02000000000000000000" pitchFamily="2" charset="0"/>
              </a:rPr>
              <a:t>, on the other hand, are typically used in the final testing of the product to ensure that it meets the required specifications.</a:t>
            </a:r>
            <a:br>
              <a:rPr lang="en-CH" sz="1400" b="0" i="0" dirty="0">
                <a:solidFill>
                  <a:srgbClr val="111111"/>
                </a:solidFill>
                <a:effectLst/>
                <a:latin typeface="Roboto" panose="02000000000000000000" pitchFamily="2" charset="0"/>
              </a:rPr>
            </a:br>
            <a:br>
              <a:rPr lang="en-CH" sz="1400" b="0" i="0" dirty="0">
                <a:solidFill>
                  <a:srgbClr val="111111"/>
                </a:solidFill>
                <a:effectLst/>
                <a:latin typeface="Roboto" panose="02000000000000000000" pitchFamily="2" charset="0"/>
              </a:rPr>
            </a:br>
            <a:r>
              <a:rPr lang="en-CH" sz="1400" b="0" i="0" dirty="0">
                <a:solidFill>
                  <a:srgbClr val="111111"/>
                </a:solidFill>
                <a:effectLst/>
                <a:latin typeface="Roboto" panose="02000000000000000000" pitchFamily="2" charset="0"/>
              </a:rPr>
              <a:t>It is also used to regularly calibrate and ensure traceability of the working standards</a:t>
            </a:r>
            <a:br>
              <a:rPr lang="en-CH" sz="1400" b="0" i="0" dirty="0">
                <a:solidFill>
                  <a:srgbClr val="111111"/>
                </a:solidFill>
                <a:effectLst/>
                <a:latin typeface="Roboto" panose="02000000000000000000" pitchFamily="2" charset="0"/>
              </a:rPr>
            </a:br>
            <a:br>
              <a:rPr lang="en-CH" sz="1400" b="0" i="0" dirty="0">
                <a:solidFill>
                  <a:srgbClr val="111111"/>
                </a:solidFill>
                <a:effectLst/>
                <a:latin typeface="Roboto" panose="02000000000000000000" pitchFamily="2" charset="0"/>
              </a:rPr>
            </a:br>
            <a:r>
              <a:rPr lang="en-CH" sz="1400" b="0" i="0" dirty="0">
                <a:solidFill>
                  <a:srgbClr val="111111"/>
                </a:solidFill>
                <a:effectLst/>
                <a:latin typeface="Roboto" panose="02000000000000000000" pitchFamily="2" charset="0"/>
              </a:rPr>
              <a:t>Reference stan</a:t>
            </a:r>
            <a:r>
              <a:rPr lang="fr-CH" sz="1400" b="0" i="0" dirty="0">
                <a:solidFill>
                  <a:srgbClr val="111111"/>
                </a:solidFill>
                <a:effectLst/>
                <a:latin typeface="Roboto" panose="02000000000000000000" pitchFamily="2" charset="0"/>
              </a:rPr>
              <a:t>d</a:t>
            </a:r>
            <a:r>
              <a:rPr lang="en-CH" sz="1400" b="0" i="0" dirty="0" err="1">
                <a:solidFill>
                  <a:srgbClr val="111111"/>
                </a:solidFill>
                <a:effectLst/>
                <a:latin typeface="Roboto" panose="02000000000000000000" pitchFamily="2" charset="0"/>
              </a:rPr>
              <a:t>ards</a:t>
            </a:r>
            <a:r>
              <a:rPr lang="en-CH" sz="1400" b="0" i="0" dirty="0">
                <a:solidFill>
                  <a:srgbClr val="111111"/>
                </a:solidFill>
                <a:effectLst/>
                <a:latin typeface="Roboto" panose="02000000000000000000" pitchFamily="2" charset="0"/>
              </a:rPr>
              <a:t> should be regularly calibrated using high level standards that can be found in the National Metrological institute (NMI).</a:t>
            </a:r>
            <a:br>
              <a:rPr lang="en-CH" sz="1400" b="0" i="0" dirty="0">
                <a:solidFill>
                  <a:srgbClr val="111111"/>
                </a:solidFill>
                <a:effectLst/>
                <a:latin typeface="Roboto" panose="02000000000000000000" pitchFamily="2" charset="0"/>
              </a:rPr>
            </a:br>
            <a:br>
              <a:rPr lang="en-CH" sz="1400" b="0" i="0" dirty="0">
                <a:solidFill>
                  <a:srgbClr val="111111"/>
                </a:solidFill>
                <a:effectLst/>
                <a:latin typeface="Roboto" panose="02000000000000000000" pitchFamily="2" charset="0"/>
              </a:rPr>
            </a:br>
            <a:r>
              <a:rPr lang="en-CH" sz="1400" b="0" i="0" dirty="0">
                <a:solidFill>
                  <a:srgbClr val="111111"/>
                </a:solidFill>
                <a:effectLst/>
                <a:latin typeface="Roboto" panose="02000000000000000000" pitchFamily="2" charset="0"/>
              </a:rPr>
              <a:t>Note: in the absence of a reference standards, the traceability of the working standards could be ensured using the NMI standards.</a:t>
            </a:r>
            <a:br>
              <a:rPr lang="en-CH" sz="1400" b="0" i="0" dirty="0">
                <a:solidFill>
                  <a:srgbClr val="111111"/>
                </a:solidFill>
                <a:effectLst/>
                <a:latin typeface="Roboto" panose="02000000000000000000" pitchFamily="2" charset="0"/>
              </a:rPr>
            </a:br>
            <a:br>
              <a:rPr lang="en-CH" sz="1400" b="0" i="0" dirty="0">
                <a:solidFill>
                  <a:srgbClr val="111111"/>
                </a:solidFill>
                <a:effectLst/>
                <a:latin typeface="Roboto" panose="02000000000000000000" pitchFamily="2" charset="0"/>
              </a:rPr>
            </a:br>
            <a:r>
              <a:rPr lang="fr-CH" sz="1400" b="0" i="0" dirty="0">
                <a:solidFill>
                  <a:srgbClr val="111111"/>
                </a:solidFill>
                <a:effectLst/>
                <a:latin typeface="Roboto" panose="02000000000000000000" pitchFamily="2" charset="0"/>
              </a:rPr>
              <a:t>F</a:t>
            </a:r>
            <a:r>
              <a:rPr lang="en-CH" sz="1400" b="0" i="0" dirty="0">
                <a:solidFill>
                  <a:srgbClr val="111111"/>
                </a:solidFill>
                <a:effectLst/>
                <a:latin typeface="Roboto" panose="02000000000000000000" pitchFamily="2" charset="0"/>
              </a:rPr>
              <a:t>or instruments that could not be brought to the calibration </a:t>
            </a:r>
            <a:r>
              <a:rPr lang="en-CH" sz="1400" b="0" i="0" dirty="0" err="1">
                <a:solidFill>
                  <a:srgbClr val="111111"/>
                </a:solidFill>
                <a:effectLst/>
                <a:latin typeface="Roboto" panose="02000000000000000000" pitchFamily="2" charset="0"/>
              </a:rPr>
              <a:t>labor</a:t>
            </a:r>
            <a:r>
              <a:rPr lang="fr-CH" sz="1400" b="0" i="0" dirty="0">
                <a:solidFill>
                  <a:srgbClr val="111111"/>
                </a:solidFill>
                <a:effectLst/>
                <a:latin typeface="Roboto" panose="02000000000000000000" pitchFamily="2" charset="0"/>
              </a:rPr>
              <a:t>a</a:t>
            </a:r>
            <a:r>
              <a:rPr lang="en-CH" sz="1400" b="0" i="0" dirty="0">
                <a:solidFill>
                  <a:srgbClr val="111111"/>
                </a:solidFill>
                <a:effectLst/>
                <a:latin typeface="Roboto" panose="02000000000000000000" pitchFamily="2" charset="0"/>
              </a:rPr>
              <a:t>tory, </a:t>
            </a:r>
            <a:r>
              <a:rPr lang="en-CH" sz="1400" b="1" i="0" dirty="0">
                <a:solidFill>
                  <a:srgbClr val="0070C0"/>
                </a:solidFill>
                <a:effectLst/>
                <a:latin typeface="Roboto" panose="02000000000000000000" pitchFamily="2" charset="0"/>
              </a:rPr>
              <a:t>travelling standards / inspection equipment</a:t>
            </a:r>
            <a:r>
              <a:rPr lang="en-CH" sz="1400" b="0" i="0" dirty="0">
                <a:solidFill>
                  <a:srgbClr val="111111"/>
                </a:solidFill>
                <a:effectLst/>
                <a:latin typeface="Roboto" panose="02000000000000000000" pitchFamily="2" charset="0"/>
              </a:rPr>
              <a:t> may be used. </a:t>
            </a:r>
            <a:r>
              <a:rPr lang="fr-CH" sz="1400" b="0" i="0" dirty="0">
                <a:solidFill>
                  <a:srgbClr val="111111"/>
                </a:solidFill>
                <a:effectLst/>
                <a:latin typeface="Roboto" panose="02000000000000000000" pitchFamily="2" charset="0"/>
              </a:rPr>
              <a:t>T</a:t>
            </a:r>
            <a:r>
              <a:rPr lang="en-CH" sz="1400" b="0" i="0" dirty="0">
                <a:solidFill>
                  <a:srgbClr val="111111"/>
                </a:solidFill>
                <a:effectLst/>
                <a:latin typeface="Roboto" panose="02000000000000000000" pitchFamily="2" charset="0"/>
              </a:rPr>
              <a:t>he trace</a:t>
            </a:r>
            <a:r>
              <a:rPr lang="fr-CH" sz="1400" b="0" i="0" dirty="0">
                <a:solidFill>
                  <a:srgbClr val="111111"/>
                </a:solidFill>
                <a:effectLst/>
                <a:latin typeface="Roboto" panose="02000000000000000000" pitchFamily="2" charset="0"/>
              </a:rPr>
              <a:t>a</a:t>
            </a:r>
            <a:r>
              <a:rPr lang="en-CH" sz="1400" b="0" i="0" dirty="0" err="1">
                <a:solidFill>
                  <a:srgbClr val="111111"/>
                </a:solidFill>
                <a:effectLst/>
                <a:latin typeface="Roboto" panose="02000000000000000000" pitchFamily="2" charset="0"/>
              </a:rPr>
              <a:t>bility</a:t>
            </a:r>
            <a:r>
              <a:rPr lang="en-CH" sz="1400" b="0" i="0" dirty="0">
                <a:solidFill>
                  <a:srgbClr val="111111"/>
                </a:solidFill>
                <a:effectLst/>
                <a:latin typeface="Roboto" panose="02000000000000000000" pitchFamily="2" charset="0"/>
              </a:rPr>
              <a:t> of the travelling standards/ inspection equipment will be ensured using the working standards.</a:t>
            </a:r>
            <a:endParaRPr lang="en-CH" sz="1400" dirty="0"/>
          </a:p>
        </p:txBody>
      </p:sp>
      <p:sp>
        <p:nvSpPr>
          <p:cNvPr id="3" name="Title 1">
            <a:extLst>
              <a:ext uri="{FF2B5EF4-FFF2-40B4-BE49-F238E27FC236}">
                <a16:creationId xmlns:a16="http://schemas.microsoft.com/office/drawing/2014/main" id="{E028666E-7951-B852-9A22-11C80E220DE6}"/>
              </a:ext>
            </a:extLst>
          </p:cNvPr>
          <p:cNvSpPr txBox="1">
            <a:spLocks/>
          </p:cNvSpPr>
          <p:nvPr/>
        </p:nvSpPr>
        <p:spPr>
          <a:xfrm>
            <a:off x="101950" y="0"/>
            <a:ext cx="11988098" cy="9150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2800" b="1" dirty="0"/>
              <a:t>How to ensure the trace</a:t>
            </a:r>
            <a:r>
              <a:rPr lang="fr-CH" sz="2800" b="1" dirty="0"/>
              <a:t>a</a:t>
            </a:r>
            <a:r>
              <a:rPr lang="en-CH" sz="2800" b="1" dirty="0" err="1"/>
              <a:t>bility</a:t>
            </a:r>
            <a:r>
              <a:rPr lang="en-CH" sz="2800" b="1" dirty="0"/>
              <a:t> of the measurements to the international chain?</a:t>
            </a:r>
          </a:p>
        </p:txBody>
      </p:sp>
      <p:pic>
        <p:nvPicPr>
          <p:cNvPr id="9" name="Picture 8">
            <a:extLst>
              <a:ext uri="{FF2B5EF4-FFF2-40B4-BE49-F238E27FC236}">
                <a16:creationId xmlns:a16="http://schemas.microsoft.com/office/drawing/2014/main" id="{D6CFBBB4-5CEC-352F-AB54-E06F5F8F477F}"/>
              </a:ext>
            </a:extLst>
          </p:cNvPr>
          <p:cNvPicPr>
            <a:picLocks noChangeAspect="1"/>
          </p:cNvPicPr>
          <p:nvPr/>
        </p:nvPicPr>
        <p:blipFill>
          <a:blip r:embed="rId2"/>
          <a:stretch>
            <a:fillRect/>
          </a:stretch>
        </p:blipFill>
        <p:spPr>
          <a:xfrm>
            <a:off x="3841662" y="823255"/>
            <a:ext cx="8191500" cy="5400675"/>
          </a:xfrm>
          <a:prstGeom prst="rect">
            <a:avLst/>
          </a:prstGeom>
        </p:spPr>
      </p:pic>
    </p:spTree>
    <p:extLst>
      <p:ext uri="{BB962C8B-B14F-4D97-AF65-F5344CB8AC3E}">
        <p14:creationId xmlns:p14="http://schemas.microsoft.com/office/powerpoint/2010/main" val="91568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1DC4-75D5-9F21-8489-B37FC9654EE9}"/>
              </a:ext>
            </a:extLst>
          </p:cNvPr>
          <p:cNvSpPr txBox="1">
            <a:spLocks/>
          </p:cNvSpPr>
          <p:nvPr/>
        </p:nvSpPr>
        <p:spPr>
          <a:xfrm>
            <a:off x="461404" y="141407"/>
            <a:ext cx="6395103" cy="638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H" sz="2400" b="1" dirty="0"/>
              <a:t>How to ensure the trace</a:t>
            </a:r>
            <a:r>
              <a:rPr lang="fr-CH" sz="2400" b="1" dirty="0"/>
              <a:t>a</a:t>
            </a:r>
            <a:r>
              <a:rPr lang="en-CH" sz="2400" b="1" dirty="0" err="1"/>
              <a:t>bility</a:t>
            </a:r>
            <a:r>
              <a:rPr lang="en-CH" sz="2400" b="1" dirty="0"/>
              <a:t> of the measurements to the international chain?</a:t>
            </a:r>
          </a:p>
        </p:txBody>
      </p:sp>
      <p:pic>
        <p:nvPicPr>
          <p:cNvPr id="12" name="Picture 11">
            <a:extLst>
              <a:ext uri="{FF2B5EF4-FFF2-40B4-BE49-F238E27FC236}">
                <a16:creationId xmlns:a16="http://schemas.microsoft.com/office/drawing/2014/main" id="{535E3072-015B-A2A4-8CCE-4794C428C474}"/>
              </a:ext>
            </a:extLst>
          </p:cNvPr>
          <p:cNvPicPr>
            <a:picLocks noChangeAspect="1"/>
          </p:cNvPicPr>
          <p:nvPr/>
        </p:nvPicPr>
        <p:blipFill>
          <a:blip r:embed="rId2"/>
          <a:stretch>
            <a:fillRect/>
          </a:stretch>
        </p:blipFill>
        <p:spPr>
          <a:xfrm>
            <a:off x="-215331" y="1275088"/>
            <a:ext cx="6408220" cy="4307824"/>
          </a:xfrm>
          <a:prstGeom prst="rect">
            <a:avLst/>
          </a:prstGeom>
        </p:spPr>
      </p:pic>
      <p:sp>
        <p:nvSpPr>
          <p:cNvPr id="13" name="TextBox 12">
            <a:extLst>
              <a:ext uri="{FF2B5EF4-FFF2-40B4-BE49-F238E27FC236}">
                <a16:creationId xmlns:a16="http://schemas.microsoft.com/office/drawing/2014/main" id="{96BBC261-0470-3DA4-E760-F16ED80BA1DD}"/>
              </a:ext>
            </a:extLst>
          </p:cNvPr>
          <p:cNvSpPr txBox="1"/>
          <p:nvPr/>
        </p:nvSpPr>
        <p:spPr>
          <a:xfrm>
            <a:off x="6497053" y="803250"/>
            <a:ext cx="5598392" cy="2677656"/>
          </a:xfrm>
          <a:prstGeom prst="rect">
            <a:avLst/>
          </a:prstGeom>
          <a:noFill/>
          <a:ln>
            <a:solidFill>
              <a:schemeClr val="accent6">
                <a:lumMod val="75000"/>
              </a:schemeClr>
            </a:solidFill>
          </a:ln>
        </p:spPr>
        <p:txBody>
          <a:bodyPr wrap="square" rtlCol="0">
            <a:spAutoFit/>
          </a:bodyPr>
          <a:lstStyle/>
          <a:p>
            <a:pPr algn="just"/>
            <a:r>
              <a:rPr lang="en-US" sz="1400" b="1" i="0" dirty="0">
                <a:solidFill>
                  <a:srgbClr val="0070C0"/>
                </a:solidFill>
                <a:effectLst/>
                <a:latin typeface="opregular"/>
              </a:rPr>
              <a:t>Capabilities:</a:t>
            </a:r>
            <a:endParaRPr lang="en-US" sz="1400" b="0" i="0" dirty="0">
              <a:solidFill>
                <a:srgbClr val="0070C0"/>
              </a:solidFill>
              <a:effectLst/>
              <a:latin typeface="opregular"/>
            </a:endParaRPr>
          </a:p>
          <a:p>
            <a:pPr algn="just">
              <a:buFont typeface="+mj-lt"/>
              <a:buAutoNum type="arabicPeriod"/>
            </a:pPr>
            <a:r>
              <a:rPr lang="en-US" sz="1400" b="0" i="0" dirty="0">
                <a:solidFill>
                  <a:srgbClr val="656565"/>
                </a:solidFill>
                <a:effectLst/>
                <a:latin typeface="opregular"/>
              </a:rPr>
              <a:t>shall have the necessary </a:t>
            </a:r>
            <a:r>
              <a:rPr lang="en-US" sz="1400" b="1" i="0" dirty="0">
                <a:effectLst/>
                <a:latin typeface="opregular"/>
              </a:rPr>
              <a:t>facilities and laboratory equipment</a:t>
            </a:r>
            <a:r>
              <a:rPr lang="en-US" sz="1400" b="0" i="0" dirty="0">
                <a:solidFill>
                  <a:srgbClr val="656565"/>
                </a:solidFill>
                <a:effectLst/>
                <a:latin typeface="opregular"/>
              </a:rPr>
              <a:t>;</a:t>
            </a:r>
          </a:p>
          <a:p>
            <a:pPr algn="just">
              <a:buFont typeface="+mj-lt"/>
              <a:buAutoNum type="arabicPeriod"/>
            </a:pPr>
            <a:r>
              <a:rPr lang="en-US" sz="1400" b="0" i="0" dirty="0">
                <a:solidFill>
                  <a:srgbClr val="656565"/>
                </a:solidFill>
                <a:effectLst/>
                <a:latin typeface="opregular"/>
              </a:rPr>
              <a:t>shall maintain a </a:t>
            </a:r>
            <a:r>
              <a:rPr lang="en-US" sz="1400" b="1" i="0" dirty="0">
                <a:effectLst/>
                <a:latin typeface="opregular"/>
              </a:rPr>
              <a:t>set of meteorological standard instruments </a:t>
            </a:r>
            <a:r>
              <a:rPr lang="en-US" sz="1400" b="0" i="0" dirty="0">
                <a:solidFill>
                  <a:srgbClr val="656565"/>
                </a:solidFill>
                <a:effectLst/>
                <a:latin typeface="opregular"/>
              </a:rPr>
              <a:t>and establish the traceability to the International System of Units (SI);</a:t>
            </a:r>
          </a:p>
          <a:p>
            <a:pPr algn="just">
              <a:buFont typeface="+mj-lt"/>
              <a:buAutoNum type="arabicPeriod"/>
            </a:pPr>
            <a:r>
              <a:rPr lang="en-US" sz="1400" b="0" i="0" dirty="0">
                <a:solidFill>
                  <a:srgbClr val="656565"/>
                </a:solidFill>
                <a:effectLst/>
                <a:latin typeface="opregular"/>
              </a:rPr>
              <a:t>shall have </a:t>
            </a:r>
            <a:r>
              <a:rPr lang="en-US" sz="1400" b="1" i="0" dirty="0">
                <a:effectLst/>
                <a:latin typeface="opregular"/>
              </a:rPr>
              <a:t>competent managerial and technical staff</a:t>
            </a:r>
            <a:r>
              <a:rPr lang="en-US" sz="1400" b="0" i="0" dirty="0">
                <a:solidFill>
                  <a:srgbClr val="656565"/>
                </a:solidFill>
                <a:effectLst/>
                <a:latin typeface="opregular"/>
              </a:rPr>
              <a:t>;</a:t>
            </a:r>
          </a:p>
          <a:p>
            <a:pPr algn="just">
              <a:buFont typeface="+mj-lt"/>
              <a:buAutoNum type="arabicPeriod"/>
            </a:pPr>
            <a:r>
              <a:rPr lang="en-US" sz="1400" b="0" i="0" dirty="0">
                <a:solidFill>
                  <a:srgbClr val="656565"/>
                </a:solidFill>
                <a:effectLst/>
                <a:latin typeface="opregular"/>
              </a:rPr>
              <a:t>shall have </a:t>
            </a:r>
            <a:r>
              <a:rPr lang="en-US" sz="1400" b="1" i="0" dirty="0">
                <a:effectLst/>
                <a:latin typeface="opregular"/>
              </a:rPr>
              <a:t>technical procedures</a:t>
            </a:r>
            <a:r>
              <a:rPr lang="en-US" sz="1400" b="0" i="0" dirty="0">
                <a:solidFill>
                  <a:srgbClr val="656565"/>
                </a:solidFill>
                <a:effectLst/>
                <a:latin typeface="opregular"/>
              </a:rPr>
              <a:t> for calibration;</a:t>
            </a:r>
          </a:p>
          <a:p>
            <a:pPr algn="just">
              <a:buFont typeface="+mj-lt"/>
              <a:buAutoNum type="arabicPeriod"/>
            </a:pPr>
            <a:r>
              <a:rPr lang="en-US" sz="1400" b="0" i="0" dirty="0">
                <a:solidFill>
                  <a:srgbClr val="656565"/>
                </a:solidFill>
                <a:effectLst/>
                <a:latin typeface="opregular"/>
              </a:rPr>
              <a:t>shall have and maintain a quality management system, preferably according to the ISO/IEC 17025 standard;</a:t>
            </a:r>
          </a:p>
          <a:p>
            <a:pPr algn="just">
              <a:buFont typeface="+mj-lt"/>
              <a:buAutoNum type="arabicPeriod"/>
            </a:pPr>
            <a:r>
              <a:rPr lang="en-US" sz="1400" b="0" i="0" dirty="0">
                <a:solidFill>
                  <a:srgbClr val="656565"/>
                </a:solidFill>
                <a:effectLst/>
                <a:latin typeface="opregular"/>
              </a:rPr>
              <a:t>shall participate in, and/or organize inter-laboratory comparisons of standard calibration instruments and methods;</a:t>
            </a:r>
          </a:p>
          <a:p>
            <a:pPr algn="just">
              <a:buFont typeface="+mj-lt"/>
              <a:buAutoNum type="arabicPeriod"/>
            </a:pPr>
            <a:r>
              <a:rPr lang="en-US" sz="1400" b="1" i="0" dirty="0">
                <a:effectLst/>
                <a:latin typeface="opregular"/>
              </a:rPr>
              <a:t>shall, as appropriate, utilize the available resources and capabilities to the Members’ best interest</a:t>
            </a:r>
            <a:r>
              <a:rPr lang="en-US" sz="1400" b="1" i="0" dirty="0">
                <a:solidFill>
                  <a:srgbClr val="656565"/>
                </a:solidFill>
                <a:effectLst/>
                <a:latin typeface="opregular"/>
              </a:rPr>
              <a:t>;</a:t>
            </a:r>
          </a:p>
        </p:txBody>
      </p:sp>
      <p:sp>
        <p:nvSpPr>
          <p:cNvPr id="15" name="TextBox 14">
            <a:extLst>
              <a:ext uri="{FF2B5EF4-FFF2-40B4-BE49-F238E27FC236}">
                <a16:creationId xmlns:a16="http://schemas.microsoft.com/office/drawing/2014/main" id="{01B9BDAA-35E6-9CA5-318E-53CD488656F1}"/>
              </a:ext>
            </a:extLst>
          </p:cNvPr>
          <p:cNvSpPr txBox="1"/>
          <p:nvPr/>
        </p:nvSpPr>
        <p:spPr>
          <a:xfrm>
            <a:off x="6497053" y="3576532"/>
            <a:ext cx="5598392" cy="3046988"/>
          </a:xfrm>
          <a:prstGeom prst="rect">
            <a:avLst/>
          </a:prstGeom>
          <a:noFill/>
          <a:ln>
            <a:solidFill>
              <a:srgbClr val="00B0F0"/>
            </a:solidFill>
          </a:ln>
        </p:spPr>
        <p:txBody>
          <a:bodyPr wrap="square" rtlCol="0">
            <a:spAutoFit/>
          </a:bodyPr>
          <a:lstStyle/>
          <a:p>
            <a:pPr algn="just"/>
            <a:r>
              <a:rPr lang="en-US" sz="1200" b="1" i="0" dirty="0">
                <a:solidFill>
                  <a:srgbClr val="0070C0"/>
                </a:solidFill>
                <a:effectLst/>
                <a:latin typeface="opregular"/>
              </a:rPr>
              <a:t>Corresponding Functions:</a:t>
            </a:r>
            <a:endParaRPr lang="en-US" sz="1200" b="0" i="0" dirty="0">
              <a:solidFill>
                <a:srgbClr val="0070C0"/>
              </a:solidFill>
              <a:effectLst/>
              <a:latin typeface="opregular"/>
            </a:endParaRPr>
          </a:p>
          <a:p>
            <a:pPr algn="just">
              <a:buFont typeface="+mj-lt"/>
              <a:buAutoNum type="arabicPeriod"/>
            </a:pPr>
            <a:r>
              <a:rPr lang="en-US" sz="1200" b="0" i="0" dirty="0">
                <a:solidFill>
                  <a:srgbClr val="656565"/>
                </a:solidFill>
                <a:effectLst/>
                <a:latin typeface="opregular"/>
              </a:rPr>
              <a:t>shall </a:t>
            </a:r>
            <a:r>
              <a:rPr lang="en-US" sz="1200" b="1" i="0" dirty="0">
                <a:solidFill>
                  <a:srgbClr val="00B050"/>
                </a:solidFill>
                <a:effectLst/>
                <a:latin typeface="opregular"/>
              </a:rPr>
              <a:t>assist Members </a:t>
            </a:r>
            <a:r>
              <a:rPr lang="en-US" sz="1200" b="0" i="0" dirty="0">
                <a:solidFill>
                  <a:srgbClr val="656565"/>
                </a:solidFill>
                <a:effectLst/>
                <a:latin typeface="opregular"/>
              </a:rPr>
              <a:t>of the Region, and possibly of other Regions, </a:t>
            </a:r>
            <a:r>
              <a:rPr lang="en-US" sz="1200" b="1" i="0" dirty="0">
                <a:solidFill>
                  <a:srgbClr val="00B050"/>
                </a:solidFill>
                <a:effectLst/>
                <a:latin typeface="opregular"/>
              </a:rPr>
              <a:t>in calibrating </a:t>
            </a:r>
            <a:r>
              <a:rPr lang="en-US" sz="1200" b="1" i="0" dirty="0">
                <a:solidFill>
                  <a:srgbClr val="656565"/>
                </a:solidFill>
                <a:effectLst/>
                <a:latin typeface="opregular"/>
              </a:rPr>
              <a:t>their national meteorological standards and related environmental monitoring instruments</a:t>
            </a:r>
            <a:r>
              <a:rPr lang="en-US" sz="1200" b="0" i="0" dirty="0">
                <a:solidFill>
                  <a:srgbClr val="656565"/>
                </a:solidFill>
                <a:effectLst/>
                <a:latin typeface="opregular"/>
              </a:rPr>
              <a:t>;</a:t>
            </a:r>
          </a:p>
          <a:p>
            <a:pPr algn="just">
              <a:buFont typeface="+mj-lt"/>
              <a:buAutoNum type="arabicPeriod"/>
            </a:pPr>
            <a:r>
              <a:rPr lang="en-CH" sz="1200" b="0" i="0" dirty="0">
                <a:solidFill>
                  <a:srgbClr val="656565"/>
                </a:solidFill>
                <a:effectLst/>
                <a:latin typeface="opregular"/>
              </a:rPr>
              <a:t> </a:t>
            </a:r>
            <a:r>
              <a:rPr lang="en-US" sz="1200" b="0" i="0" dirty="0">
                <a:solidFill>
                  <a:srgbClr val="656565"/>
                </a:solidFill>
                <a:effectLst/>
                <a:latin typeface="opregular"/>
              </a:rPr>
              <a:t>shall make a </a:t>
            </a:r>
            <a:r>
              <a:rPr lang="en-US" sz="1200" b="1" i="0" dirty="0">
                <a:solidFill>
                  <a:srgbClr val="00B050"/>
                </a:solidFill>
                <a:effectLst/>
                <a:latin typeface="opregular"/>
              </a:rPr>
              <a:t>positive contribution to Members </a:t>
            </a:r>
            <a:r>
              <a:rPr lang="en-US" sz="1200" b="0" i="0" dirty="0">
                <a:solidFill>
                  <a:srgbClr val="656565"/>
                </a:solidFill>
                <a:effectLst/>
                <a:latin typeface="opregular"/>
              </a:rPr>
              <a:t>regarding the quality of measurements;</a:t>
            </a:r>
          </a:p>
          <a:p>
            <a:pPr algn="just">
              <a:buFont typeface="+mj-lt"/>
              <a:buAutoNum type="arabicPeriod"/>
            </a:pPr>
            <a:r>
              <a:rPr lang="en-US" sz="1200" b="0" i="0" dirty="0">
                <a:solidFill>
                  <a:srgbClr val="656565"/>
                </a:solidFill>
                <a:effectLst/>
                <a:latin typeface="opregular"/>
              </a:rPr>
              <a:t>shall </a:t>
            </a:r>
            <a:r>
              <a:rPr lang="en-US" sz="1200" b="1" i="0" dirty="0">
                <a:solidFill>
                  <a:srgbClr val="00B050"/>
                </a:solidFill>
                <a:effectLst/>
                <a:latin typeface="opregular"/>
              </a:rPr>
              <a:t>advise Members </a:t>
            </a:r>
            <a:r>
              <a:rPr lang="en-US" sz="1200" b="0" i="0" dirty="0">
                <a:solidFill>
                  <a:srgbClr val="656565"/>
                </a:solidFill>
                <a:effectLst/>
                <a:latin typeface="opregular"/>
              </a:rPr>
              <a:t>on </a:t>
            </a:r>
            <a:r>
              <a:rPr lang="en-US" sz="1200" b="1" i="0" dirty="0">
                <a:solidFill>
                  <a:srgbClr val="00B050"/>
                </a:solidFill>
                <a:effectLst/>
                <a:latin typeface="opregular"/>
              </a:rPr>
              <a:t>enquiries regarding instrument performance, maintenance </a:t>
            </a:r>
            <a:r>
              <a:rPr lang="en-US" sz="1200" b="0" i="0" dirty="0">
                <a:solidFill>
                  <a:srgbClr val="656565"/>
                </a:solidFill>
                <a:effectLst/>
                <a:latin typeface="opregular"/>
              </a:rPr>
              <a:t>and the availability of relevant guidance materials;</a:t>
            </a:r>
          </a:p>
          <a:p>
            <a:pPr algn="just">
              <a:buFont typeface="+mj-lt"/>
              <a:buAutoNum type="arabicPeriod"/>
            </a:pPr>
            <a:r>
              <a:rPr lang="en-US" sz="1200" b="0" i="0" dirty="0">
                <a:solidFill>
                  <a:srgbClr val="656565"/>
                </a:solidFill>
                <a:effectLst/>
                <a:latin typeface="opregular"/>
              </a:rPr>
              <a:t>shall actively participate, or assist, in the </a:t>
            </a:r>
            <a:r>
              <a:rPr lang="en-US" sz="1200" b="1" i="0" dirty="0">
                <a:solidFill>
                  <a:schemeClr val="accent2">
                    <a:lumMod val="75000"/>
                  </a:schemeClr>
                </a:solidFill>
                <a:effectLst/>
                <a:latin typeface="opregular"/>
              </a:rPr>
              <a:t>organization of workshops </a:t>
            </a:r>
            <a:r>
              <a:rPr lang="en-US" sz="1200" b="0" i="0" dirty="0">
                <a:solidFill>
                  <a:srgbClr val="656565"/>
                </a:solidFill>
                <a:effectLst/>
                <a:latin typeface="opregular"/>
              </a:rPr>
              <a:t>on calibration and maintenance of meteorological and related environmental instruments;</a:t>
            </a:r>
          </a:p>
          <a:p>
            <a:pPr algn="just">
              <a:buFont typeface="+mj-lt"/>
              <a:buAutoNum type="arabicPeriod"/>
            </a:pPr>
            <a:r>
              <a:rPr lang="en-US" sz="1200" b="0" i="0" dirty="0">
                <a:solidFill>
                  <a:srgbClr val="656565"/>
                </a:solidFill>
                <a:effectLst/>
                <a:latin typeface="opregular"/>
              </a:rPr>
              <a:t>shall </a:t>
            </a:r>
            <a:r>
              <a:rPr lang="en-US" sz="1200" b="1" i="0" dirty="0">
                <a:solidFill>
                  <a:schemeClr val="accent2">
                    <a:lumMod val="75000"/>
                  </a:schemeClr>
                </a:solidFill>
                <a:effectLst/>
                <a:latin typeface="opregular"/>
              </a:rPr>
              <a:t>contribute to the standardization</a:t>
            </a:r>
            <a:r>
              <a:rPr lang="en-US" sz="1200" b="0" i="0" dirty="0">
                <a:solidFill>
                  <a:schemeClr val="accent2">
                    <a:lumMod val="75000"/>
                  </a:schemeClr>
                </a:solidFill>
                <a:effectLst/>
                <a:latin typeface="opregular"/>
              </a:rPr>
              <a:t> </a:t>
            </a:r>
            <a:r>
              <a:rPr lang="en-US" sz="1200" b="0" i="0" dirty="0">
                <a:solidFill>
                  <a:srgbClr val="656565"/>
                </a:solidFill>
                <a:effectLst/>
                <a:latin typeface="opregular"/>
              </a:rPr>
              <a:t>of meteorological and related environmental measurements;</a:t>
            </a:r>
          </a:p>
          <a:p>
            <a:pPr algn="just">
              <a:buFont typeface="+mj-lt"/>
              <a:buAutoNum type="arabicPeriod"/>
            </a:pPr>
            <a:r>
              <a:rPr lang="en-US" sz="1200" b="0" i="0" dirty="0">
                <a:solidFill>
                  <a:srgbClr val="656565"/>
                </a:solidFill>
                <a:effectLst/>
                <a:latin typeface="opregular"/>
              </a:rPr>
              <a:t>shall </a:t>
            </a:r>
            <a:r>
              <a:rPr lang="en-US" sz="1200" b="1" i="0" dirty="0">
                <a:solidFill>
                  <a:srgbClr val="656565"/>
                </a:solidFill>
                <a:effectLst/>
                <a:latin typeface="opregular"/>
              </a:rPr>
              <a:t>conduct or support the </a:t>
            </a:r>
            <a:r>
              <a:rPr lang="en-US" sz="1200" b="1" i="0" dirty="0">
                <a:solidFill>
                  <a:schemeClr val="accent2">
                    <a:lumMod val="75000"/>
                  </a:schemeClr>
                </a:solidFill>
                <a:effectLst/>
                <a:latin typeface="opregular"/>
              </a:rPr>
              <a:t>regular assessment of Members’ needs </a:t>
            </a:r>
            <a:r>
              <a:rPr lang="en-US" sz="1200" b="1" i="0" dirty="0">
                <a:solidFill>
                  <a:srgbClr val="656565"/>
                </a:solidFill>
                <a:effectLst/>
                <a:latin typeface="opregular"/>
              </a:rPr>
              <a:t>for RIC services</a:t>
            </a:r>
            <a:r>
              <a:rPr lang="en-US" sz="1200" b="0" i="0" dirty="0">
                <a:solidFill>
                  <a:srgbClr val="656565"/>
                </a:solidFill>
                <a:effectLst/>
                <a:latin typeface="opregular"/>
              </a:rPr>
              <a:t>;</a:t>
            </a:r>
          </a:p>
          <a:p>
            <a:pPr algn="just">
              <a:buFont typeface="+mj-lt"/>
              <a:buAutoNum type="arabicPeriod"/>
            </a:pPr>
            <a:r>
              <a:rPr lang="en-US" sz="1200" b="0" i="0" dirty="0">
                <a:solidFill>
                  <a:srgbClr val="656565"/>
                </a:solidFill>
                <a:effectLst/>
                <a:latin typeface="opregular"/>
              </a:rPr>
              <a:t>shall regularly </a:t>
            </a:r>
            <a:r>
              <a:rPr lang="en-US" sz="1200" b="1" i="0" dirty="0">
                <a:solidFill>
                  <a:schemeClr val="accent2">
                    <a:lumMod val="75000"/>
                  </a:schemeClr>
                </a:solidFill>
                <a:effectLst/>
                <a:latin typeface="opregular"/>
              </a:rPr>
              <a:t>inform Members</a:t>
            </a:r>
            <a:r>
              <a:rPr lang="en-US" sz="1200" b="1" i="0" dirty="0">
                <a:solidFill>
                  <a:srgbClr val="656565"/>
                </a:solidFill>
                <a:effectLst/>
                <a:latin typeface="opregular"/>
              </a:rPr>
              <a:t> </a:t>
            </a:r>
            <a:r>
              <a:rPr lang="en-US" sz="1200" b="0" i="0" dirty="0">
                <a:solidFill>
                  <a:srgbClr val="656565"/>
                </a:solidFill>
                <a:effectLst/>
                <a:latin typeface="opregular"/>
              </a:rPr>
              <a:t>and report, on an annual basis, to the WMO Secretariat on the services offered to Members and activities carried out.</a:t>
            </a:r>
            <a:endParaRPr lang="en-CH" sz="1200" dirty="0"/>
          </a:p>
        </p:txBody>
      </p:sp>
      <p:sp>
        <p:nvSpPr>
          <p:cNvPr id="17" name="TextBox 16">
            <a:extLst>
              <a:ext uri="{FF2B5EF4-FFF2-40B4-BE49-F238E27FC236}">
                <a16:creationId xmlns:a16="http://schemas.microsoft.com/office/drawing/2014/main" id="{944805FD-A7EC-52CE-6521-9652058A1DA0}"/>
              </a:ext>
            </a:extLst>
          </p:cNvPr>
          <p:cNvSpPr txBox="1"/>
          <p:nvPr/>
        </p:nvSpPr>
        <p:spPr>
          <a:xfrm>
            <a:off x="6497053" y="394481"/>
            <a:ext cx="559299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CH" sz="1800" b="1" dirty="0"/>
              <a:t>WMO - Regional Instrument Centres</a:t>
            </a:r>
            <a:r>
              <a:rPr lang="en-CH" dirty="0"/>
              <a:t> </a:t>
            </a:r>
          </a:p>
        </p:txBody>
      </p:sp>
      <p:grpSp>
        <p:nvGrpSpPr>
          <p:cNvPr id="22" name="Group 21">
            <a:extLst>
              <a:ext uri="{FF2B5EF4-FFF2-40B4-BE49-F238E27FC236}">
                <a16:creationId xmlns:a16="http://schemas.microsoft.com/office/drawing/2014/main" id="{0E19F430-AF7E-B6FA-94CF-FF1EEA54A29A}"/>
              </a:ext>
            </a:extLst>
          </p:cNvPr>
          <p:cNvGrpSpPr/>
          <p:nvPr/>
        </p:nvGrpSpPr>
        <p:grpSpPr>
          <a:xfrm>
            <a:off x="0" y="1887192"/>
            <a:ext cx="6385449" cy="3378680"/>
            <a:chOff x="175302" y="2080219"/>
            <a:chExt cx="6385449" cy="3378680"/>
          </a:xfrm>
        </p:grpSpPr>
        <p:pic>
          <p:nvPicPr>
            <p:cNvPr id="20" name="Picture 19">
              <a:extLst>
                <a:ext uri="{FF2B5EF4-FFF2-40B4-BE49-F238E27FC236}">
                  <a16:creationId xmlns:a16="http://schemas.microsoft.com/office/drawing/2014/main" id="{960B4596-9DEA-182E-758F-7CBDB1360CA1}"/>
                </a:ext>
              </a:extLst>
            </p:cNvPr>
            <p:cNvPicPr>
              <a:picLocks noChangeAspect="1"/>
            </p:cNvPicPr>
            <p:nvPr/>
          </p:nvPicPr>
          <p:blipFill>
            <a:blip r:embed="rId3"/>
            <a:stretch>
              <a:fillRect/>
            </a:stretch>
          </p:blipFill>
          <p:spPr>
            <a:xfrm>
              <a:off x="1610737" y="2080219"/>
              <a:ext cx="4950014" cy="3378680"/>
            </a:xfrm>
            <a:prstGeom prst="rect">
              <a:avLst/>
            </a:prstGeom>
          </p:spPr>
        </p:pic>
        <p:sp>
          <p:nvSpPr>
            <p:cNvPr id="21" name="Oval 20">
              <a:extLst>
                <a:ext uri="{FF2B5EF4-FFF2-40B4-BE49-F238E27FC236}">
                  <a16:creationId xmlns:a16="http://schemas.microsoft.com/office/drawing/2014/main" id="{30D89B90-FBEC-6CC9-477B-1B622D74F222}"/>
                </a:ext>
              </a:extLst>
            </p:cNvPr>
            <p:cNvSpPr/>
            <p:nvPr/>
          </p:nvSpPr>
          <p:spPr>
            <a:xfrm>
              <a:off x="175302" y="3001709"/>
              <a:ext cx="1609355" cy="1608127"/>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CH" sz="1300" dirty="0"/>
                <a:t>S</a:t>
              </a:r>
              <a:r>
                <a:rPr lang="en-CH" sz="1300" dirty="0" err="1"/>
                <a:t>trengthening</a:t>
              </a:r>
              <a:r>
                <a:rPr lang="en-CH" sz="1300" dirty="0"/>
                <a:t> </a:t>
              </a:r>
              <a:r>
                <a:rPr lang="en-CH" sz="1600" dirty="0"/>
                <a:t>RIC capabilities</a:t>
              </a:r>
            </a:p>
          </p:txBody>
        </p:sp>
      </p:grpSp>
    </p:spTree>
    <p:extLst>
      <p:ext uri="{BB962C8B-B14F-4D97-AF65-F5344CB8AC3E}">
        <p14:creationId xmlns:p14="http://schemas.microsoft.com/office/powerpoint/2010/main" val="204463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C3AD86-D85A-663E-D0CA-5B7E276FCF6C}"/>
              </a:ext>
            </a:extLst>
          </p:cNvPr>
          <p:cNvPicPr>
            <a:picLocks noChangeAspect="1"/>
          </p:cNvPicPr>
          <p:nvPr/>
        </p:nvPicPr>
        <p:blipFill>
          <a:blip r:embed="rId2"/>
          <a:stretch>
            <a:fillRect/>
          </a:stretch>
        </p:blipFill>
        <p:spPr>
          <a:xfrm>
            <a:off x="-1" y="-10887"/>
            <a:ext cx="12368281" cy="6979245"/>
          </a:xfrm>
          <a:prstGeom prst="rect">
            <a:avLst/>
          </a:prstGeom>
        </p:spPr>
      </p:pic>
      <p:sp>
        <p:nvSpPr>
          <p:cNvPr id="6" name="TextBox 5">
            <a:extLst>
              <a:ext uri="{FF2B5EF4-FFF2-40B4-BE49-F238E27FC236}">
                <a16:creationId xmlns:a16="http://schemas.microsoft.com/office/drawing/2014/main" id="{16EF749B-A154-C66C-CF3D-B3D8E190D843}"/>
              </a:ext>
            </a:extLst>
          </p:cNvPr>
          <p:cNvSpPr txBox="1"/>
          <p:nvPr/>
        </p:nvSpPr>
        <p:spPr>
          <a:xfrm>
            <a:off x="4884858" y="2912767"/>
            <a:ext cx="3468414" cy="769441"/>
          </a:xfrm>
          <a:prstGeom prst="rect">
            <a:avLst/>
          </a:prstGeom>
          <a:noFill/>
        </p:spPr>
        <p:txBody>
          <a:bodyPr wrap="square" rtlCol="0">
            <a:spAutoFit/>
          </a:bodyPr>
          <a:lstStyle/>
          <a:p>
            <a:r>
              <a:rPr lang="en-CH" sz="4400" dirty="0">
                <a:solidFill>
                  <a:schemeClr val="bg1"/>
                </a:solidFill>
              </a:rPr>
              <a:t>Thank you</a:t>
            </a:r>
          </a:p>
        </p:txBody>
      </p:sp>
    </p:spTree>
    <p:extLst>
      <p:ext uri="{BB962C8B-B14F-4D97-AF65-F5344CB8AC3E}">
        <p14:creationId xmlns:p14="http://schemas.microsoft.com/office/powerpoint/2010/main" val="241059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8B0066-7960-46BA-FEBB-BA220966DAEA}"/>
              </a:ext>
            </a:extLst>
          </p:cNvPr>
          <p:cNvSpPr>
            <a:spLocks noGrp="1"/>
          </p:cNvSpPr>
          <p:nvPr>
            <p:ph type="title"/>
          </p:nvPr>
        </p:nvSpPr>
        <p:spPr>
          <a:xfrm>
            <a:off x="1045594" y="234675"/>
            <a:ext cx="9392421" cy="933726"/>
          </a:xfrm>
        </p:spPr>
        <p:txBody>
          <a:bodyPr>
            <a:normAutofit/>
          </a:bodyPr>
          <a:lstStyle/>
          <a:p>
            <a:r>
              <a:rPr lang="fr-CH" b="1" dirty="0">
                <a:hlinkClick r:id="rId2"/>
              </a:rPr>
              <a:t>International </a:t>
            </a:r>
            <a:r>
              <a:rPr lang="fr-CH" b="1" dirty="0" err="1">
                <a:hlinkClick r:id="rId2"/>
              </a:rPr>
              <a:t>Vocabulary</a:t>
            </a:r>
            <a:r>
              <a:rPr lang="fr-CH" b="1" dirty="0">
                <a:hlinkClick r:id="rId2"/>
              </a:rPr>
              <a:t> of </a:t>
            </a:r>
            <a:r>
              <a:rPr lang="fr-CH" b="1" dirty="0" err="1">
                <a:hlinkClick r:id="rId2"/>
              </a:rPr>
              <a:t>Metrology</a:t>
            </a:r>
            <a:r>
              <a:rPr lang="en-CH" b="1" dirty="0">
                <a:hlinkClick r:id="rId2"/>
              </a:rPr>
              <a:t> </a:t>
            </a:r>
            <a:endParaRPr lang="en-CH" b="1" dirty="0"/>
          </a:p>
        </p:txBody>
      </p:sp>
      <p:sp>
        <p:nvSpPr>
          <p:cNvPr id="3" name="Content Placeholder 2">
            <a:extLst>
              <a:ext uri="{FF2B5EF4-FFF2-40B4-BE49-F238E27FC236}">
                <a16:creationId xmlns:a16="http://schemas.microsoft.com/office/drawing/2014/main" id="{FB5D914C-6692-C326-6BD3-C50D01F07501}"/>
              </a:ext>
            </a:extLst>
          </p:cNvPr>
          <p:cNvSpPr>
            <a:spLocks noGrp="1"/>
          </p:cNvSpPr>
          <p:nvPr>
            <p:ph idx="1"/>
          </p:nvPr>
        </p:nvSpPr>
        <p:spPr>
          <a:xfrm>
            <a:off x="0" y="2061836"/>
            <a:ext cx="6719366" cy="4561490"/>
          </a:xfrm>
        </p:spPr>
        <p:txBody>
          <a:bodyPr>
            <a:noAutofit/>
          </a:bodyPr>
          <a:lstStyle/>
          <a:p>
            <a:pPr algn="just"/>
            <a:r>
              <a:rPr lang="en-CH" sz="2000" b="1" dirty="0"/>
              <a:t>Q</a:t>
            </a:r>
            <a:r>
              <a:rPr lang="en-US" sz="2000" b="1" dirty="0" err="1"/>
              <a:t>uantity</a:t>
            </a:r>
            <a:r>
              <a:rPr lang="en-US" sz="2000" b="1" dirty="0"/>
              <a:t> </a:t>
            </a:r>
            <a:r>
              <a:rPr lang="en-US" sz="2000" dirty="0"/>
              <a:t>in the general sense kind of quantity property whose instances can be compared by ratio or only by order</a:t>
            </a:r>
            <a:endParaRPr lang="en-CH" sz="2000" dirty="0"/>
          </a:p>
          <a:p>
            <a:pPr algn="just"/>
            <a:r>
              <a:rPr lang="en-US" sz="2000" b="1" dirty="0"/>
              <a:t>Measurement</a:t>
            </a:r>
            <a:r>
              <a:rPr lang="en-CH" sz="2000" b="1" dirty="0"/>
              <a:t>:</a:t>
            </a:r>
            <a:r>
              <a:rPr lang="en-US" sz="2000" dirty="0"/>
              <a:t> process of experimentally obtaining one or more values that can reasonably be attributed to a quantity together with any other available relevant information</a:t>
            </a:r>
            <a:endParaRPr lang="en-CH" sz="2000" dirty="0"/>
          </a:p>
          <a:p>
            <a:pPr algn="just"/>
            <a:r>
              <a:rPr lang="en-CH" sz="2000" b="1" dirty="0"/>
              <a:t>Instrument Drift: </a:t>
            </a:r>
            <a:r>
              <a:rPr lang="en-CH" sz="2000" dirty="0"/>
              <a:t>gradual undesirable change over time in </a:t>
            </a:r>
            <a:r>
              <a:rPr lang="en-CH" sz="2000" dirty="0" err="1"/>
              <a:t>indiction</a:t>
            </a:r>
            <a:r>
              <a:rPr lang="en-CH" sz="2000" dirty="0"/>
              <a:t> of a measuring instrument due to its limited stability for the same quantity being measured</a:t>
            </a:r>
          </a:p>
          <a:p>
            <a:pPr algn="just"/>
            <a:r>
              <a:rPr lang="en-CH" sz="2000" b="1" dirty="0"/>
              <a:t>Operating conditions: </a:t>
            </a:r>
            <a:r>
              <a:rPr lang="en-US" sz="2000" dirty="0"/>
              <a:t>state of a measuring instrument or measuring system when it is in operation </a:t>
            </a:r>
            <a:endParaRPr lang="en-CH" sz="2000" dirty="0"/>
          </a:p>
          <a:p>
            <a:pPr marL="0" indent="0" algn="ctr">
              <a:buNone/>
            </a:pPr>
            <a:r>
              <a:rPr lang="en-US" sz="1600" i="1" dirty="0"/>
              <a:t>NOTE The state of a measuring instrument or measuring system can include whether and how it is powered / energized, the state of internal components / circuitry / interconnections when energized (for example, what is constant and what varies with time), and what are the </a:t>
            </a:r>
            <a:r>
              <a:rPr lang="en-US" sz="1600" b="1" i="1" dirty="0"/>
              <a:t>values of the environmental quantities that are known to influence the indication in a significant, predictable but otherwise undesirable way</a:t>
            </a:r>
            <a:endParaRPr lang="en-CH" sz="1600" b="1" i="1" dirty="0"/>
          </a:p>
        </p:txBody>
      </p:sp>
      <p:pic>
        <p:nvPicPr>
          <p:cNvPr id="10" name="Picture 9">
            <a:extLst>
              <a:ext uri="{FF2B5EF4-FFF2-40B4-BE49-F238E27FC236}">
                <a16:creationId xmlns:a16="http://schemas.microsoft.com/office/drawing/2014/main" id="{7D83F08F-0034-B0CE-0EA3-C3CB59B5F4E9}"/>
              </a:ext>
            </a:extLst>
          </p:cNvPr>
          <p:cNvPicPr>
            <a:picLocks noChangeAspect="1"/>
          </p:cNvPicPr>
          <p:nvPr/>
        </p:nvPicPr>
        <p:blipFill>
          <a:blip r:embed="rId3"/>
          <a:stretch>
            <a:fillRect/>
          </a:stretch>
        </p:blipFill>
        <p:spPr>
          <a:xfrm>
            <a:off x="7609840" y="2778634"/>
            <a:ext cx="4407494" cy="2027447"/>
          </a:xfrm>
          <a:prstGeom prst="rect">
            <a:avLst/>
          </a:prstGeom>
        </p:spPr>
      </p:pic>
      <p:sp>
        <p:nvSpPr>
          <p:cNvPr id="19" name="Freeform: Shape 1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8243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250D4-4624-6060-C0B8-C924AE5E659E}"/>
              </a:ext>
            </a:extLst>
          </p:cNvPr>
          <p:cNvPicPr>
            <a:picLocks noChangeAspect="1"/>
          </p:cNvPicPr>
          <p:nvPr/>
        </p:nvPicPr>
        <p:blipFill>
          <a:blip r:embed="rId2"/>
          <a:stretch>
            <a:fillRect/>
          </a:stretch>
        </p:blipFill>
        <p:spPr>
          <a:xfrm>
            <a:off x="1064315" y="0"/>
            <a:ext cx="10063370" cy="6858000"/>
          </a:xfrm>
          <a:prstGeom prst="rect">
            <a:avLst/>
          </a:prstGeom>
        </p:spPr>
      </p:pic>
    </p:spTree>
    <p:extLst>
      <p:ext uri="{BB962C8B-B14F-4D97-AF65-F5344CB8AC3E}">
        <p14:creationId xmlns:p14="http://schemas.microsoft.com/office/powerpoint/2010/main" val="2187829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9823A016FD074E9D3E96B89764B2FD" ma:contentTypeVersion="15" ma:contentTypeDescription="Create a new document." ma:contentTypeScope="" ma:versionID="73481bc9a772306d792cd92fec40c4a6">
  <xsd:schema xmlns:xsd="http://www.w3.org/2001/XMLSchema" xmlns:xs="http://www.w3.org/2001/XMLSchema" xmlns:p="http://schemas.microsoft.com/office/2006/metadata/properties" xmlns:ns2="ce21bc6c-711a-4065-a01c-a8f0e29e3ad8" xmlns:ns3="3679bf0f-1d7e-438f-afa5-6ebf1e20f9b8" targetNamespace="http://schemas.microsoft.com/office/2006/metadata/properties" ma:root="true" ma:fieldsID="e880417870bd75b27e72c8ecd7c97a7c" ns2:_="" ns3:_="">
    <xsd:import namespace="ce21bc6c-711a-4065-a01c-a8f0e29e3ad8"/>
    <xsd:import namespace="3679bf0f-1d7e-438f-afa5-6ebf1e20f9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1bc6c-711a-4065-a01c-a8f0e29e3ad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bfad94c-b911-4263-a13f-4da6b01693b2}" ma:internalName="TaxCatchAll" ma:showField="CatchAllData" ma:web="ce21bc6c-711a-4065-a01c-a8f0e29e3ad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79bf0f-1d7e-438f-afa5-6ebf1e20f9b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79bf0f-1d7e-438f-afa5-6ebf1e20f9b8">
      <Terms xmlns="http://schemas.microsoft.com/office/infopath/2007/PartnerControls"/>
    </lcf76f155ced4ddcb4097134ff3c332f>
    <TaxCatchAll xmlns="ce21bc6c-711a-4065-a01c-a8f0e29e3ad8" xsi:nil="true"/>
  </documentManagement>
</p:properties>
</file>

<file path=customXml/itemProps1.xml><?xml version="1.0" encoding="utf-8"?>
<ds:datastoreItem xmlns:ds="http://schemas.openxmlformats.org/officeDocument/2006/customXml" ds:itemID="{F352AF4E-F928-446F-9BE0-D39B6A0385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1bc6c-711a-4065-a01c-a8f0e29e3ad8"/>
    <ds:schemaRef ds:uri="3679bf0f-1d7e-438f-afa5-6ebf1e20f9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4D2FA9-A2C0-42E3-996B-E8E34D877C1B}">
  <ds:schemaRefs>
    <ds:schemaRef ds:uri="http://schemas.microsoft.com/sharepoint/v3/contenttype/forms"/>
  </ds:schemaRefs>
</ds:datastoreItem>
</file>

<file path=customXml/itemProps3.xml><?xml version="1.0" encoding="utf-8"?>
<ds:datastoreItem xmlns:ds="http://schemas.openxmlformats.org/officeDocument/2006/customXml" ds:itemID="{55758915-DF0E-45A2-B74B-DC68EC0A183A}"/>
</file>

<file path=docProps/app.xml><?xml version="1.0" encoding="utf-8"?>
<Properties xmlns="http://schemas.openxmlformats.org/officeDocument/2006/extended-properties" xmlns:vt="http://schemas.openxmlformats.org/officeDocument/2006/docPropsVTypes">
  <TotalTime>671</TotalTime>
  <Words>1439</Words>
  <Application>Microsoft Office PowerPoint</Application>
  <PresentationFormat>Widescreen</PresentationFormat>
  <Paragraphs>113</Paragraphs>
  <Slides>19</Slides>
  <Notes>0</Notes>
  <HiddenSlides>12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-apple-system</vt:lpstr>
      <vt:lpstr>opregular</vt:lpstr>
      <vt:lpstr>arial</vt:lpstr>
      <vt:lpstr>arial</vt:lpstr>
      <vt:lpstr>Calibri</vt:lpstr>
      <vt:lpstr>Calibri Light</vt:lpstr>
      <vt:lpstr>Roboto</vt:lpstr>
      <vt:lpstr>Symbol</vt:lpstr>
      <vt:lpstr>Office Theme</vt:lpstr>
      <vt:lpstr>Calibration</vt:lpstr>
      <vt:lpstr>Why Calibration is needed?</vt:lpstr>
      <vt:lpstr>What we need for Calibration?</vt:lpstr>
      <vt:lpstr>How frequent is the Calibration?</vt:lpstr>
      <vt:lpstr>Working standards are usually used in the laboratory to test the product for quality and consistency.   Reference standards, on the other hand, are typically used in the final testing of the product to ensure that it meets the required specifications.  It is also used to regularly calibrate and ensure traceability of the working standards  Reference standards should be regularly calibrated using high level standards that can be found in the National Metrological institute (NMI).  Note: in the absence of a reference standards, the traceability of the working standards could be ensured using the NMI standards.  For instruments that could not be brought to the calibration laboratory, travelling standards / inspection equipment may be used. The traceability of the travelling standards/ inspection equipment will be ensured using the working standards.</vt:lpstr>
      <vt:lpstr>PowerPoint Presentation</vt:lpstr>
      <vt:lpstr>PowerPoint Presentation</vt:lpstr>
      <vt:lpstr>International Vocabulary of Metrology </vt:lpstr>
      <vt:lpstr>PowerPoint Presentation</vt:lpstr>
      <vt:lpstr>PowerPoint Presentation</vt:lpstr>
      <vt:lpstr>Calibration facilities</vt:lpstr>
      <vt:lpstr>Temperature</vt:lpstr>
      <vt:lpstr>Calibration facilities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Vocabulary of Metrology </dc:title>
  <dc:creator>Rabia Merrouchi</dc:creator>
  <cp:lastModifiedBy>Zulkarnain</cp:lastModifiedBy>
  <cp:revision>2</cp:revision>
  <dcterms:created xsi:type="dcterms:W3CDTF">2024-09-09T12:11:10Z</dcterms:created>
  <dcterms:modified xsi:type="dcterms:W3CDTF">2024-09-10T14:49:56Z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0x010100F69823A016FD074E9D3E96B89764B2FD</vt:lpwstr>
  </property>
</Properties>
</file>