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11334" r:id="rId6"/>
    <p:sldId id="11335" r:id="rId7"/>
    <p:sldId id="11332" r:id="rId8"/>
    <p:sldId id="257" r:id="rId9"/>
    <p:sldId id="11325" r:id="rId10"/>
    <p:sldId id="11327" r:id="rId11"/>
    <p:sldId id="301" r:id="rId1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E4F"/>
    <a:srgbClr val="839DB2"/>
    <a:srgbClr val="6C8AAF"/>
    <a:srgbClr val="2E3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12C05F-AFF4-B74C-8174-07F270DC811A}" v="945" dt="2024-09-24T09:13:45.828"/>
    <p1510:client id="{9B0BC9F9-4F75-754F-917A-E30592BCD304}" v="189" dt="2024-09-24T09:27:25.957"/>
    <p1510:client id="{CE50E5F5-12C3-0642-833E-87C8EAD893D6}" v="24" dt="2024-09-24T12:23:59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3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E05EF-0933-49DE-B8BA-0D5C87397D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560189A-21A2-4C4A-99A5-4959FE66893F}">
      <dgm:prSet phldrT="[Text]"/>
      <dgm:spPr/>
      <dgm:t>
        <a:bodyPr/>
        <a:lstStyle/>
        <a:p>
          <a:r>
            <a:rPr lang="en-US" err="1"/>
            <a:t>Organise</a:t>
          </a:r>
          <a:r>
            <a:rPr lang="en-US"/>
            <a:t> and run an in-person workshop to co-design training</a:t>
          </a:r>
          <a:endParaRPr lang="en-GB"/>
        </a:p>
      </dgm:t>
    </dgm:pt>
    <dgm:pt modelId="{987142A5-4B1F-4943-AF42-B1E842B01211}" type="parTrans" cxnId="{2641AADC-7821-4363-92BF-800B3656285B}">
      <dgm:prSet/>
      <dgm:spPr/>
      <dgm:t>
        <a:bodyPr/>
        <a:lstStyle/>
        <a:p>
          <a:endParaRPr lang="en-GB"/>
        </a:p>
      </dgm:t>
    </dgm:pt>
    <dgm:pt modelId="{417BED5D-F836-437B-B995-0F5185E0B45C}" type="sibTrans" cxnId="{2641AADC-7821-4363-92BF-800B3656285B}">
      <dgm:prSet/>
      <dgm:spPr/>
      <dgm:t>
        <a:bodyPr/>
        <a:lstStyle/>
        <a:p>
          <a:endParaRPr lang="en-GB"/>
        </a:p>
      </dgm:t>
    </dgm:pt>
    <dgm:pt modelId="{DF220ADE-5110-43A7-A0C6-AA1E0DD3A0E8}">
      <dgm:prSet phldrT="[Text]"/>
      <dgm:spPr/>
      <dgm:t>
        <a:bodyPr/>
        <a:lstStyle/>
        <a:p>
          <a:r>
            <a:rPr lang="en-US"/>
            <a:t>Understand training needs of </a:t>
          </a:r>
          <a:r>
            <a:rPr lang="en-US" err="1"/>
            <a:t>SOFF</a:t>
          </a:r>
          <a:r>
            <a:rPr lang="en-US"/>
            <a:t> beneficiary countries</a:t>
          </a:r>
          <a:endParaRPr lang="en-GB"/>
        </a:p>
      </dgm:t>
    </dgm:pt>
    <dgm:pt modelId="{D295920E-9F56-4B76-89EF-302316D5AEFF}" type="parTrans" cxnId="{B48D3FC5-EC0F-4504-B1F0-A8D8CCB053A3}">
      <dgm:prSet/>
      <dgm:spPr/>
      <dgm:t>
        <a:bodyPr/>
        <a:lstStyle/>
        <a:p>
          <a:endParaRPr lang="en-GB"/>
        </a:p>
      </dgm:t>
    </dgm:pt>
    <dgm:pt modelId="{7D96CC35-E084-4A38-B77A-46762D474E6E}" type="sibTrans" cxnId="{B48D3FC5-EC0F-4504-B1F0-A8D8CCB053A3}">
      <dgm:prSet/>
      <dgm:spPr/>
      <dgm:t>
        <a:bodyPr/>
        <a:lstStyle/>
        <a:p>
          <a:endParaRPr lang="en-GB"/>
        </a:p>
      </dgm:t>
    </dgm:pt>
    <dgm:pt modelId="{E7A7D5A1-848F-4888-8606-85CA0F226481}">
      <dgm:prSet phldrT="[Text]"/>
      <dgm:spPr/>
      <dgm:t>
        <a:bodyPr/>
        <a:lstStyle/>
        <a:p>
          <a:r>
            <a:rPr lang="en-US"/>
            <a:t>Understand challenges to access forecasting data and understanding it</a:t>
          </a:r>
          <a:endParaRPr lang="en-GB"/>
        </a:p>
      </dgm:t>
    </dgm:pt>
    <dgm:pt modelId="{F0E0B439-F399-4A48-BF70-1E50793E79C3}" type="parTrans" cxnId="{44EFFFEC-CDA7-43B6-8C11-B887543954FF}">
      <dgm:prSet/>
      <dgm:spPr/>
      <dgm:t>
        <a:bodyPr/>
        <a:lstStyle/>
        <a:p>
          <a:endParaRPr lang="en-GB"/>
        </a:p>
      </dgm:t>
    </dgm:pt>
    <dgm:pt modelId="{19515E33-5DE5-4BFD-A077-0D8AC3BCDCF1}" type="sibTrans" cxnId="{44EFFFEC-CDA7-43B6-8C11-B887543954FF}">
      <dgm:prSet/>
      <dgm:spPr/>
      <dgm:t>
        <a:bodyPr/>
        <a:lstStyle/>
        <a:p>
          <a:endParaRPr lang="en-GB"/>
        </a:p>
      </dgm:t>
    </dgm:pt>
    <dgm:pt modelId="{2BBFFE82-60D5-403E-9CB0-3429F7610D4F}">
      <dgm:prSet phldrT="[Text]"/>
      <dgm:spPr/>
      <dgm:t>
        <a:bodyPr/>
        <a:lstStyle/>
        <a:p>
          <a:r>
            <a:rPr lang="en-US" err="1"/>
            <a:t>Organise</a:t>
          </a:r>
          <a:r>
            <a:rPr lang="en-US"/>
            <a:t> and run Train-the-Trainer course/s for Peer Advisors</a:t>
          </a:r>
          <a:endParaRPr lang="en-GB"/>
        </a:p>
      </dgm:t>
    </dgm:pt>
    <dgm:pt modelId="{B482A7D6-4108-44D4-AE61-9D6AB7C3E007}" type="parTrans" cxnId="{C96EFDDC-1A42-4CB4-8EA8-80ABC10C79B2}">
      <dgm:prSet/>
      <dgm:spPr/>
      <dgm:t>
        <a:bodyPr/>
        <a:lstStyle/>
        <a:p>
          <a:endParaRPr lang="en-GB"/>
        </a:p>
      </dgm:t>
    </dgm:pt>
    <dgm:pt modelId="{512CFA5B-C364-4DF7-8DF7-D08D31D596EA}" type="sibTrans" cxnId="{C96EFDDC-1A42-4CB4-8EA8-80ABC10C79B2}">
      <dgm:prSet/>
      <dgm:spPr/>
      <dgm:t>
        <a:bodyPr/>
        <a:lstStyle/>
        <a:p>
          <a:endParaRPr lang="en-GB"/>
        </a:p>
      </dgm:t>
    </dgm:pt>
    <dgm:pt modelId="{2AD4B334-505F-4DCB-9641-14C31ABCDAC2}">
      <dgm:prSet phldrT="[Text]"/>
      <dgm:spPr/>
      <dgm:t>
        <a:bodyPr/>
        <a:lstStyle/>
        <a:p>
          <a:r>
            <a:rPr lang="en-US"/>
            <a:t>Provide training knowledge and resources on ECMWF products and services to Peer Advisors</a:t>
          </a:r>
          <a:endParaRPr lang="en-GB"/>
        </a:p>
      </dgm:t>
    </dgm:pt>
    <dgm:pt modelId="{EE057312-D9F4-421A-9C9C-4E750812D6A7}" type="parTrans" cxnId="{F45560BC-07FE-447C-B187-B56AB4C297D3}">
      <dgm:prSet/>
      <dgm:spPr/>
      <dgm:t>
        <a:bodyPr/>
        <a:lstStyle/>
        <a:p>
          <a:endParaRPr lang="en-GB"/>
        </a:p>
      </dgm:t>
    </dgm:pt>
    <dgm:pt modelId="{279CCBED-5006-4D3B-8928-FEF7845E4EB4}" type="sibTrans" cxnId="{F45560BC-07FE-447C-B187-B56AB4C297D3}">
      <dgm:prSet/>
      <dgm:spPr/>
      <dgm:t>
        <a:bodyPr/>
        <a:lstStyle/>
        <a:p>
          <a:endParaRPr lang="en-GB"/>
        </a:p>
      </dgm:t>
    </dgm:pt>
    <dgm:pt modelId="{2F18A50F-976E-43D6-AE38-67FB145A2BC9}">
      <dgm:prSet phldrT="[Text]"/>
      <dgm:spPr/>
      <dgm:t>
        <a:bodyPr/>
        <a:lstStyle/>
        <a:p>
          <a:r>
            <a:rPr lang="en-GB"/>
            <a:t>Facilitate a ‘Train-the-Trainer’ network</a:t>
          </a:r>
        </a:p>
      </dgm:t>
    </dgm:pt>
    <dgm:pt modelId="{ADA661E8-F22F-4BF8-AA6C-9BFF71EE97FE}" type="parTrans" cxnId="{9B0C6F23-0405-4377-9A4F-F7B5E9541044}">
      <dgm:prSet/>
      <dgm:spPr/>
      <dgm:t>
        <a:bodyPr/>
        <a:lstStyle/>
        <a:p>
          <a:endParaRPr lang="en-GB"/>
        </a:p>
      </dgm:t>
    </dgm:pt>
    <dgm:pt modelId="{C097E5D7-0AEB-47B1-98B4-3787E615B196}" type="sibTrans" cxnId="{9B0C6F23-0405-4377-9A4F-F7B5E9541044}">
      <dgm:prSet/>
      <dgm:spPr/>
      <dgm:t>
        <a:bodyPr/>
        <a:lstStyle/>
        <a:p>
          <a:endParaRPr lang="en-GB"/>
        </a:p>
      </dgm:t>
    </dgm:pt>
    <dgm:pt modelId="{BBB0BE62-4576-4AF3-959D-7088148DA10C}">
      <dgm:prSet phldrT="[Text]"/>
      <dgm:spPr/>
      <dgm:t>
        <a:bodyPr/>
        <a:lstStyle/>
        <a:p>
          <a:r>
            <a:rPr lang="en-US"/>
            <a:t>Facilitate a network for the Peer Advisors for discussion between themselves and ECMWF on training in </a:t>
          </a:r>
          <a:r>
            <a:rPr lang="en-US" err="1"/>
            <a:t>SOFF</a:t>
          </a:r>
          <a:r>
            <a:rPr lang="en-US"/>
            <a:t> beneficiary countries</a:t>
          </a:r>
          <a:endParaRPr lang="en-GB"/>
        </a:p>
      </dgm:t>
    </dgm:pt>
    <dgm:pt modelId="{D013C128-631B-41BB-8786-52191E99C46A}" type="parTrans" cxnId="{DFAC081B-8293-4330-AF34-19DB82D766EA}">
      <dgm:prSet/>
      <dgm:spPr/>
      <dgm:t>
        <a:bodyPr/>
        <a:lstStyle/>
        <a:p>
          <a:endParaRPr lang="en-GB"/>
        </a:p>
      </dgm:t>
    </dgm:pt>
    <dgm:pt modelId="{647EC0F3-1B75-47A3-9A83-8060D674195F}" type="sibTrans" cxnId="{DFAC081B-8293-4330-AF34-19DB82D766EA}">
      <dgm:prSet/>
      <dgm:spPr/>
      <dgm:t>
        <a:bodyPr/>
        <a:lstStyle/>
        <a:p>
          <a:endParaRPr lang="en-GB"/>
        </a:p>
      </dgm:t>
    </dgm:pt>
    <dgm:pt modelId="{E01413B8-AEB0-44A4-BE4A-06FFAE32FDED}">
      <dgm:prSet/>
      <dgm:spPr/>
      <dgm:t>
        <a:bodyPr/>
        <a:lstStyle/>
        <a:p>
          <a:r>
            <a:rPr lang="en-US"/>
            <a:t>Develop e-learning resources to support Peer Advisors and SOFF beneficiary countries</a:t>
          </a:r>
          <a:endParaRPr lang="en-GB"/>
        </a:p>
      </dgm:t>
    </dgm:pt>
    <dgm:pt modelId="{40B01CA4-B6C4-4797-B399-C3FF50105631}" type="parTrans" cxnId="{C5C8DB92-69EB-4777-9C25-68D97BBED7CC}">
      <dgm:prSet/>
      <dgm:spPr/>
      <dgm:t>
        <a:bodyPr/>
        <a:lstStyle/>
        <a:p>
          <a:endParaRPr lang="en-GB"/>
        </a:p>
      </dgm:t>
    </dgm:pt>
    <dgm:pt modelId="{9FBC84EF-0D73-4249-BC63-8DB939D2C158}" type="sibTrans" cxnId="{C5C8DB92-69EB-4777-9C25-68D97BBED7CC}">
      <dgm:prSet/>
      <dgm:spPr/>
      <dgm:t>
        <a:bodyPr/>
        <a:lstStyle/>
        <a:p>
          <a:endParaRPr lang="en-GB"/>
        </a:p>
      </dgm:t>
    </dgm:pt>
    <dgm:pt modelId="{E2018B2F-467B-446A-897F-91F2092BF771}">
      <dgm:prSet/>
      <dgm:spPr/>
      <dgm:t>
        <a:bodyPr/>
        <a:lstStyle/>
        <a:p>
          <a:r>
            <a:rPr lang="en-US"/>
            <a:t>Develop e-learning resources to support Peer Advisors in </a:t>
          </a:r>
          <a:r>
            <a:rPr lang="en-US" err="1"/>
            <a:t>SOFF</a:t>
          </a:r>
          <a:r>
            <a:rPr lang="en-US"/>
            <a:t> beneficiary countries. </a:t>
          </a:r>
          <a:endParaRPr lang="en-GB"/>
        </a:p>
      </dgm:t>
    </dgm:pt>
    <dgm:pt modelId="{7659C7FC-1016-4E3D-9B67-B2D37F0984D7}" type="parTrans" cxnId="{BCFB8F5D-3126-4747-ABE1-FB0573CC1FB6}">
      <dgm:prSet/>
      <dgm:spPr/>
      <dgm:t>
        <a:bodyPr/>
        <a:lstStyle/>
        <a:p>
          <a:endParaRPr lang="en-GB"/>
        </a:p>
      </dgm:t>
    </dgm:pt>
    <dgm:pt modelId="{1B43862C-F61A-448D-BF18-E528BD43444C}" type="sibTrans" cxnId="{BCFB8F5D-3126-4747-ABE1-FB0573CC1FB6}">
      <dgm:prSet/>
      <dgm:spPr/>
      <dgm:t>
        <a:bodyPr/>
        <a:lstStyle/>
        <a:p>
          <a:endParaRPr lang="en-GB"/>
        </a:p>
      </dgm:t>
    </dgm:pt>
    <dgm:pt modelId="{CB719701-E85D-48F8-9B1B-3A7CA8685FE3}">
      <dgm:prSet/>
      <dgm:spPr/>
      <dgm:t>
        <a:bodyPr/>
        <a:lstStyle/>
        <a:p>
          <a:r>
            <a:rPr lang="en-US"/>
            <a:t>Evaluate, review and revise Train-the-Trainer course and training material</a:t>
          </a:r>
          <a:endParaRPr lang="en-GB"/>
        </a:p>
      </dgm:t>
    </dgm:pt>
    <dgm:pt modelId="{9518BC5D-8274-4555-BBDF-58874416E563}" type="parTrans" cxnId="{1014689B-5E31-4C34-AD76-4E3A1168B29A}">
      <dgm:prSet/>
      <dgm:spPr/>
      <dgm:t>
        <a:bodyPr/>
        <a:lstStyle/>
        <a:p>
          <a:endParaRPr lang="en-GB"/>
        </a:p>
      </dgm:t>
    </dgm:pt>
    <dgm:pt modelId="{37EB511F-63EE-40E9-934C-3F737EA27A0B}" type="sibTrans" cxnId="{1014689B-5E31-4C34-AD76-4E3A1168B29A}">
      <dgm:prSet/>
      <dgm:spPr/>
      <dgm:t>
        <a:bodyPr/>
        <a:lstStyle/>
        <a:p>
          <a:endParaRPr lang="en-GB"/>
        </a:p>
      </dgm:t>
    </dgm:pt>
    <dgm:pt modelId="{11AF3F47-DAE3-4E7A-8566-5518BC79E115}">
      <dgm:prSet/>
      <dgm:spPr/>
      <dgm:t>
        <a:bodyPr/>
        <a:lstStyle/>
        <a:p>
          <a:r>
            <a:rPr lang="en-US"/>
            <a:t>Evaluate and review of impact of the Train-the-Trainer course to </a:t>
          </a:r>
          <a:r>
            <a:rPr lang="en-US" err="1"/>
            <a:t>SOFF</a:t>
          </a:r>
          <a:r>
            <a:rPr lang="en-US"/>
            <a:t> beneficiary with Peer Advisors.</a:t>
          </a:r>
          <a:endParaRPr lang="en-GB"/>
        </a:p>
      </dgm:t>
    </dgm:pt>
    <dgm:pt modelId="{31A49EE5-7E60-4AC2-BFEE-E4162F6061DD}" type="parTrans" cxnId="{53FB52FE-6F0F-401E-B0FE-D5AE57BE2D7F}">
      <dgm:prSet/>
      <dgm:spPr/>
      <dgm:t>
        <a:bodyPr/>
        <a:lstStyle/>
        <a:p>
          <a:endParaRPr lang="en-GB"/>
        </a:p>
      </dgm:t>
    </dgm:pt>
    <dgm:pt modelId="{30277297-AE96-444E-B07C-8CDACA98C86A}" type="sibTrans" cxnId="{53FB52FE-6F0F-401E-B0FE-D5AE57BE2D7F}">
      <dgm:prSet/>
      <dgm:spPr/>
      <dgm:t>
        <a:bodyPr/>
        <a:lstStyle/>
        <a:p>
          <a:endParaRPr lang="en-GB"/>
        </a:p>
      </dgm:t>
    </dgm:pt>
    <dgm:pt modelId="{C6A90604-ABF3-422B-A22E-8F1BF68A8D0F}">
      <dgm:prSet/>
      <dgm:spPr/>
      <dgm:t>
        <a:bodyPr/>
        <a:lstStyle/>
        <a:p>
          <a:r>
            <a:rPr lang="en-US"/>
            <a:t>Revise training resources in line with evaluations</a:t>
          </a:r>
          <a:endParaRPr lang="en-GB"/>
        </a:p>
      </dgm:t>
    </dgm:pt>
    <dgm:pt modelId="{CB779242-1341-4D81-B638-F80686006CCA}" type="parTrans" cxnId="{3F864BD6-C428-4807-AA94-0F161B7DA016}">
      <dgm:prSet/>
      <dgm:spPr/>
      <dgm:t>
        <a:bodyPr/>
        <a:lstStyle/>
        <a:p>
          <a:endParaRPr lang="en-GB"/>
        </a:p>
      </dgm:t>
    </dgm:pt>
    <dgm:pt modelId="{7BAC65FE-5462-46C9-8974-311610CD8088}" type="sibTrans" cxnId="{3F864BD6-C428-4807-AA94-0F161B7DA016}">
      <dgm:prSet/>
      <dgm:spPr/>
      <dgm:t>
        <a:bodyPr/>
        <a:lstStyle/>
        <a:p>
          <a:endParaRPr lang="en-GB"/>
        </a:p>
      </dgm:t>
    </dgm:pt>
    <dgm:pt modelId="{6980E811-0E9B-4DB6-9DA9-70AB65105298}" type="pres">
      <dgm:prSet presAssocID="{7EFE05EF-0933-49DE-B8BA-0D5C87397D30}" presName="Name0" presStyleCnt="0">
        <dgm:presLayoutVars>
          <dgm:dir/>
          <dgm:animLvl val="lvl"/>
          <dgm:resizeHandles val="exact"/>
        </dgm:presLayoutVars>
      </dgm:prSet>
      <dgm:spPr/>
    </dgm:pt>
    <dgm:pt modelId="{95B14A8F-F714-4F75-ADD0-7CECDF006825}" type="pres">
      <dgm:prSet presAssocID="{8560189A-21A2-4C4A-99A5-4959FE66893F}" presName="composite" presStyleCnt="0"/>
      <dgm:spPr/>
    </dgm:pt>
    <dgm:pt modelId="{498C4372-4F44-4DCA-9EE3-9585304352CC}" type="pres">
      <dgm:prSet presAssocID="{8560189A-21A2-4C4A-99A5-4959FE66893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5A4AB5BF-87A3-4DD6-A7B5-76C72E7AEC42}" type="pres">
      <dgm:prSet presAssocID="{8560189A-21A2-4C4A-99A5-4959FE66893F}" presName="desTx" presStyleLbl="alignAccFollowNode1" presStyleIdx="0" presStyleCnt="5">
        <dgm:presLayoutVars>
          <dgm:bulletEnabled val="1"/>
        </dgm:presLayoutVars>
      </dgm:prSet>
      <dgm:spPr/>
    </dgm:pt>
    <dgm:pt modelId="{09A20356-C03D-4FA3-9396-CF36964CBE89}" type="pres">
      <dgm:prSet presAssocID="{417BED5D-F836-437B-B995-0F5185E0B45C}" presName="space" presStyleCnt="0"/>
      <dgm:spPr/>
    </dgm:pt>
    <dgm:pt modelId="{53F6F5EE-36AA-4CD2-BE97-CC377826E8EE}" type="pres">
      <dgm:prSet presAssocID="{2BBFFE82-60D5-403E-9CB0-3429F7610D4F}" presName="composite" presStyleCnt="0"/>
      <dgm:spPr/>
    </dgm:pt>
    <dgm:pt modelId="{E54348FE-DB04-47F5-9ED1-17221873DDA8}" type="pres">
      <dgm:prSet presAssocID="{2BBFFE82-60D5-403E-9CB0-3429F7610D4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16A71104-16B4-4D93-8A21-80CCCC8B47EC}" type="pres">
      <dgm:prSet presAssocID="{2BBFFE82-60D5-403E-9CB0-3429F7610D4F}" presName="desTx" presStyleLbl="alignAccFollowNode1" presStyleIdx="1" presStyleCnt="5">
        <dgm:presLayoutVars>
          <dgm:bulletEnabled val="1"/>
        </dgm:presLayoutVars>
      </dgm:prSet>
      <dgm:spPr/>
    </dgm:pt>
    <dgm:pt modelId="{A9020285-7229-48F5-87F5-5D9334C1C9A6}" type="pres">
      <dgm:prSet presAssocID="{512CFA5B-C364-4DF7-8DF7-D08D31D596EA}" presName="space" presStyleCnt="0"/>
      <dgm:spPr/>
    </dgm:pt>
    <dgm:pt modelId="{A0D5C83F-8654-4E04-B67B-61201B9930BF}" type="pres">
      <dgm:prSet presAssocID="{2F18A50F-976E-43D6-AE38-67FB145A2BC9}" presName="composite" presStyleCnt="0"/>
      <dgm:spPr/>
    </dgm:pt>
    <dgm:pt modelId="{98DD402C-C2DF-498C-8EF3-548520A83096}" type="pres">
      <dgm:prSet presAssocID="{2F18A50F-976E-43D6-AE38-67FB145A2BC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B0AE6462-BAD9-48E7-8931-9BF75FB24094}" type="pres">
      <dgm:prSet presAssocID="{2F18A50F-976E-43D6-AE38-67FB145A2BC9}" presName="desTx" presStyleLbl="alignAccFollowNode1" presStyleIdx="2" presStyleCnt="5">
        <dgm:presLayoutVars>
          <dgm:bulletEnabled val="1"/>
        </dgm:presLayoutVars>
      </dgm:prSet>
      <dgm:spPr/>
    </dgm:pt>
    <dgm:pt modelId="{12F4B93C-FF46-419E-A700-7E9B581389A7}" type="pres">
      <dgm:prSet presAssocID="{C097E5D7-0AEB-47B1-98B4-3787E615B196}" presName="space" presStyleCnt="0"/>
      <dgm:spPr/>
    </dgm:pt>
    <dgm:pt modelId="{04E9A2F5-C38E-401E-8715-C2A662FC9DBC}" type="pres">
      <dgm:prSet presAssocID="{E01413B8-AEB0-44A4-BE4A-06FFAE32FDED}" presName="composite" presStyleCnt="0"/>
      <dgm:spPr/>
    </dgm:pt>
    <dgm:pt modelId="{CD9DBEDA-41EB-442F-AA33-79B9DD3AED0F}" type="pres">
      <dgm:prSet presAssocID="{E01413B8-AEB0-44A4-BE4A-06FFAE32FDE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5440474D-D2A1-425E-9D72-B3278B51DA36}" type="pres">
      <dgm:prSet presAssocID="{E01413B8-AEB0-44A4-BE4A-06FFAE32FDED}" presName="desTx" presStyleLbl="alignAccFollowNode1" presStyleIdx="3" presStyleCnt="5">
        <dgm:presLayoutVars>
          <dgm:bulletEnabled val="1"/>
        </dgm:presLayoutVars>
      </dgm:prSet>
      <dgm:spPr/>
    </dgm:pt>
    <dgm:pt modelId="{FC71D8DD-A45D-45AF-B275-3E94BFC3211E}" type="pres">
      <dgm:prSet presAssocID="{9FBC84EF-0D73-4249-BC63-8DB939D2C158}" presName="space" presStyleCnt="0"/>
      <dgm:spPr/>
    </dgm:pt>
    <dgm:pt modelId="{17D46E50-7103-40AF-BEBA-10E8B713851C}" type="pres">
      <dgm:prSet presAssocID="{CB719701-E85D-48F8-9B1B-3A7CA8685FE3}" presName="composite" presStyleCnt="0"/>
      <dgm:spPr/>
    </dgm:pt>
    <dgm:pt modelId="{7FC2C762-AF9F-4F32-BBB2-1F10DB7D40F2}" type="pres">
      <dgm:prSet presAssocID="{CB719701-E85D-48F8-9B1B-3A7CA8685FE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1C7C65C6-2F39-4F6B-BE43-7B1C892B9E71}" type="pres">
      <dgm:prSet presAssocID="{CB719701-E85D-48F8-9B1B-3A7CA8685FE3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DFAC081B-8293-4330-AF34-19DB82D766EA}" srcId="{2F18A50F-976E-43D6-AE38-67FB145A2BC9}" destId="{BBB0BE62-4576-4AF3-959D-7088148DA10C}" srcOrd="0" destOrd="0" parTransId="{D013C128-631B-41BB-8786-52191E99C46A}" sibTransId="{647EC0F3-1B75-47A3-9A83-8060D674195F}"/>
    <dgm:cxn modelId="{BF028622-43FA-4341-AF1C-FF9238B2B8D6}" type="presOf" srcId="{8560189A-21A2-4C4A-99A5-4959FE66893F}" destId="{498C4372-4F44-4DCA-9EE3-9585304352CC}" srcOrd="0" destOrd="0" presId="urn:microsoft.com/office/officeart/2005/8/layout/hList1"/>
    <dgm:cxn modelId="{9B0C6F23-0405-4377-9A4F-F7B5E9541044}" srcId="{7EFE05EF-0933-49DE-B8BA-0D5C87397D30}" destId="{2F18A50F-976E-43D6-AE38-67FB145A2BC9}" srcOrd="2" destOrd="0" parTransId="{ADA661E8-F22F-4BF8-AA6C-9BFF71EE97FE}" sibTransId="{C097E5D7-0AEB-47B1-98B4-3787E615B196}"/>
    <dgm:cxn modelId="{6E5E032A-A5FF-4A00-BEC0-0FCB7C4226F9}" type="presOf" srcId="{E01413B8-AEB0-44A4-BE4A-06FFAE32FDED}" destId="{CD9DBEDA-41EB-442F-AA33-79B9DD3AED0F}" srcOrd="0" destOrd="0" presId="urn:microsoft.com/office/officeart/2005/8/layout/hList1"/>
    <dgm:cxn modelId="{17FCA035-A0DC-48F8-BEB4-AFFAA392B41B}" type="presOf" srcId="{DF220ADE-5110-43A7-A0C6-AA1E0DD3A0E8}" destId="{5A4AB5BF-87A3-4DD6-A7B5-76C72E7AEC42}" srcOrd="0" destOrd="0" presId="urn:microsoft.com/office/officeart/2005/8/layout/hList1"/>
    <dgm:cxn modelId="{89587336-DD22-4B8C-9795-CCAD54E2FF6A}" type="presOf" srcId="{BBB0BE62-4576-4AF3-959D-7088148DA10C}" destId="{B0AE6462-BAD9-48E7-8931-9BF75FB24094}" srcOrd="0" destOrd="0" presId="urn:microsoft.com/office/officeart/2005/8/layout/hList1"/>
    <dgm:cxn modelId="{BCFB8F5D-3126-4747-ABE1-FB0573CC1FB6}" srcId="{E01413B8-AEB0-44A4-BE4A-06FFAE32FDED}" destId="{E2018B2F-467B-446A-897F-91F2092BF771}" srcOrd="0" destOrd="0" parTransId="{7659C7FC-1016-4E3D-9B67-B2D37F0984D7}" sibTransId="{1B43862C-F61A-448D-BF18-E528BD43444C}"/>
    <dgm:cxn modelId="{B6653646-692C-4CE6-AFFB-72B7E5DD4FF4}" type="presOf" srcId="{CB719701-E85D-48F8-9B1B-3A7CA8685FE3}" destId="{7FC2C762-AF9F-4F32-BBB2-1F10DB7D40F2}" srcOrd="0" destOrd="0" presId="urn:microsoft.com/office/officeart/2005/8/layout/hList1"/>
    <dgm:cxn modelId="{62B6B359-F0C5-449F-8924-D151D20F682E}" type="presOf" srcId="{2F18A50F-976E-43D6-AE38-67FB145A2BC9}" destId="{98DD402C-C2DF-498C-8EF3-548520A83096}" srcOrd="0" destOrd="0" presId="urn:microsoft.com/office/officeart/2005/8/layout/hList1"/>
    <dgm:cxn modelId="{D8300888-E9EB-4326-B5D9-8A1733E015A1}" type="presOf" srcId="{11AF3F47-DAE3-4E7A-8566-5518BC79E115}" destId="{1C7C65C6-2F39-4F6B-BE43-7B1C892B9E71}" srcOrd="0" destOrd="0" presId="urn:microsoft.com/office/officeart/2005/8/layout/hList1"/>
    <dgm:cxn modelId="{C5C8DB92-69EB-4777-9C25-68D97BBED7CC}" srcId="{7EFE05EF-0933-49DE-B8BA-0D5C87397D30}" destId="{E01413B8-AEB0-44A4-BE4A-06FFAE32FDED}" srcOrd="3" destOrd="0" parTransId="{40B01CA4-B6C4-4797-B399-C3FF50105631}" sibTransId="{9FBC84EF-0D73-4249-BC63-8DB939D2C158}"/>
    <dgm:cxn modelId="{19ADF996-A0E0-4ECC-9585-E0F40F46223B}" type="presOf" srcId="{C6A90604-ABF3-422B-A22E-8F1BF68A8D0F}" destId="{1C7C65C6-2F39-4F6B-BE43-7B1C892B9E71}" srcOrd="0" destOrd="1" presId="urn:microsoft.com/office/officeart/2005/8/layout/hList1"/>
    <dgm:cxn modelId="{1014689B-5E31-4C34-AD76-4E3A1168B29A}" srcId="{7EFE05EF-0933-49DE-B8BA-0D5C87397D30}" destId="{CB719701-E85D-48F8-9B1B-3A7CA8685FE3}" srcOrd="4" destOrd="0" parTransId="{9518BC5D-8274-4555-BBDF-58874416E563}" sibTransId="{37EB511F-63EE-40E9-934C-3F737EA27A0B}"/>
    <dgm:cxn modelId="{3FBC17AD-EE31-4149-9059-305CD3FFE25F}" type="presOf" srcId="{2BBFFE82-60D5-403E-9CB0-3429F7610D4F}" destId="{E54348FE-DB04-47F5-9ED1-17221873DDA8}" srcOrd="0" destOrd="0" presId="urn:microsoft.com/office/officeart/2005/8/layout/hList1"/>
    <dgm:cxn modelId="{4B706EAF-0330-4312-ABE2-CD97330E18B6}" type="presOf" srcId="{E7A7D5A1-848F-4888-8606-85CA0F226481}" destId="{5A4AB5BF-87A3-4DD6-A7B5-76C72E7AEC42}" srcOrd="0" destOrd="1" presId="urn:microsoft.com/office/officeart/2005/8/layout/hList1"/>
    <dgm:cxn modelId="{06D910BB-260B-445E-8D46-FE28BA2C9744}" type="presOf" srcId="{E2018B2F-467B-446A-897F-91F2092BF771}" destId="{5440474D-D2A1-425E-9D72-B3278B51DA36}" srcOrd="0" destOrd="0" presId="urn:microsoft.com/office/officeart/2005/8/layout/hList1"/>
    <dgm:cxn modelId="{F45560BC-07FE-447C-B187-B56AB4C297D3}" srcId="{2BBFFE82-60D5-403E-9CB0-3429F7610D4F}" destId="{2AD4B334-505F-4DCB-9641-14C31ABCDAC2}" srcOrd="0" destOrd="0" parTransId="{EE057312-D9F4-421A-9C9C-4E750812D6A7}" sibTransId="{279CCBED-5006-4D3B-8928-FEF7845E4EB4}"/>
    <dgm:cxn modelId="{B48D3FC5-EC0F-4504-B1F0-A8D8CCB053A3}" srcId="{8560189A-21A2-4C4A-99A5-4959FE66893F}" destId="{DF220ADE-5110-43A7-A0C6-AA1E0DD3A0E8}" srcOrd="0" destOrd="0" parTransId="{D295920E-9F56-4B76-89EF-302316D5AEFF}" sibTransId="{7D96CC35-E084-4A38-B77A-46762D474E6E}"/>
    <dgm:cxn modelId="{3F864BD6-C428-4807-AA94-0F161B7DA016}" srcId="{CB719701-E85D-48F8-9B1B-3A7CA8685FE3}" destId="{C6A90604-ABF3-422B-A22E-8F1BF68A8D0F}" srcOrd="1" destOrd="0" parTransId="{CB779242-1341-4D81-B638-F80686006CCA}" sibTransId="{7BAC65FE-5462-46C9-8974-311610CD8088}"/>
    <dgm:cxn modelId="{2641AADC-7821-4363-92BF-800B3656285B}" srcId="{7EFE05EF-0933-49DE-B8BA-0D5C87397D30}" destId="{8560189A-21A2-4C4A-99A5-4959FE66893F}" srcOrd="0" destOrd="0" parTransId="{987142A5-4B1F-4943-AF42-B1E842B01211}" sibTransId="{417BED5D-F836-437B-B995-0F5185E0B45C}"/>
    <dgm:cxn modelId="{C96EFDDC-1A42-4CB4-8EA8-80ABC10C79B2}" srcId="{7EFE05EF-0933-49DE-B8BA-0D5C87397D30}" destId="{2BBFFE82-60D5-403E-9CB0-3429F7610D4F}" srcOrd="1" destOrd="0" parTransId="{B482A7D6-4108-44D4-AE61-9D6AB7C3E007}" sibTransId="{512CFA5B-C364-4DF7-8DF7-D08D31D596EA}"/>
    <dgm:cxn modelId="{F031ACE6-E1AF-4D54-BEBE-E07DF09980A3}" type="presOf" srcId="{7EFE05EF-0933-49DE-B8BA-0D5C87397D30}" destId="{6980E811-0E9B-4DB6-9DA9-70AB65105298}" srcOrd="0" destOrd="0" presId="urn:microsoft.com/office/officeart/2005/8/layout/hList1"/>
    <dgm:cxn modelId="{44EFFFEC-CDA7-43B6-8C11-B887543954FF}" srcId="{8560189A-21A2-4C4A-99A5-4959FE66893F}" destId="{E7A7D5A1-848F-4888-8606-85CA0F226481}" srcOrd="1" destOrd="0" parTransId="{F0E0B439-F399-4A48-BF70-1E50793E79C3}" sibTransId="{19515E33-5DE5-4BFD-A077-0D8AC3BCDCF1}"/>
    <dgm:cxn modelId="{C6F2B4F3-8A40-4D4D-8373-C8AD65F0D85B}" type="presOf" srcId="{2AD4B334-505F-4DCB-9641-14C31ABCDAC2}" destId="{16A71104-16B4-4D93-8A21-80CCCC8B47EC}" srcOrd="0" destOrd="0" presId="urn:microsoft.com/office/officeart/2005/8/layout/hList1"/>
    <dgm:cxn modelId="{53FB52FE-6F0F-401E-B0FE-D5AE57BE2D7F}" srcId="{CB719701-E85D-48F8-9B1B-3A7CA8685FE3}" destId="{11AF3F47-DAE3-4E7A-8566-5518BC79E115}" srcOrd="0" destOrd="0" parTransId="{31A49EE5-7E60-4AC2-BFEE-E4162F6061DD}" sibTransId="{30277297-AE96-444E-B07C-8CDACA98C86A}"/>
    <dgm:cxn modelId="{FCEE257D-F9D4-4387-B314-597AE590C841}" type="presParOf" srcId="{6980E811-0E9B-4DB6-9DA9-70AB65105298}" destId="{95B14A8F-F714-4F75-ADD0-7CECDF006825}" srcOrd="0" destOrd="0" presId="urn:microsoft.com/office/officeart/2005/8/layout/hList1"/>
    <dgm:cxn modelId="{CED3BD85-2132-4638-BACD-26F6ECBBDDBA}" type="presParOf" srcId="{95B14A8F-F714-4F75-ADD0-7CECDF006825}" destId="{498C4372-4F44-4DCA-9EE3-9585304352CC}" srcOrd="0" destOrd="0" presId="urn:microsoft.com/office/officeart/2005/8/layout/hList1"/>
    <dgm:cxn modelId="{63B2FC90-FAE1-47D9-9F66-6ED7AF9C7088}" type="presParOf" srcId="{95B14A8F-F714-4F75-ADD0-7CECDF006825}" destId="{5A4AB5BF-87A3-4DD6-A7B5-76C72E7AEC42}" srcOrd="1" destOrd="0" presId="urn:microsoft.com/office/officeart/2005/8/layout/hList1"/>
    <dgm:cxn modelId="{96E50ED9-8DE7-4082-8E96-A61EAB5E7562}" type="presParOf" srcId="{6980E811-0E9B-4DB6-9DA9-70AB65105298}" destId="{09A20356-C03D-4FA3-9396-CF36964CBE89}" srcOrd="1" destOrd="0" presId="urn:microsoft.com/office/officeart/2005/8/layout/hList1"/>
    <dgm:cxn modelId="{A9B9A48F-55A1-4EC2-A871-B6FC34BD757F}" type="presParOf" srcId="{6980E811-0E9B-4DB6-9DA9-70AB65105298}" destId="{53F6F5EE-36AA-4CD2-BE97-CC377826E8EE}" srcOrd="2" destOrd="0" presId="urn:microsoft.com/office/officeart/2005/8/layout/hList1"/>
    <dgm:cxn modelId="{E0A54278-1CAE-4D2A-A6B9-1C01640262D8}" type="presParOf" srcId="{53F6F5EE-36AA-4CD2-BE97-CC377826E8EE}" destId="{E54348FE-DB04-47F5-9ED1-17221873DDA8}" srcOrd="0" destOrd="0" presId="urn:microsoft.com/office/officeart/2005/8/layout/hList1"/>
    <dgm:cxn modelId="{55D7BC37-3260-4E3D-A1E3-15CF8B354700}" type="presParOf" srcId="{53F6F5EE-36AA-4CD2-BE97-CC377826E8EE}" destId="{16A71104-16B4-4D93-8A21-80CCCC8B47EC}" srcOrd="1" destOrd="0" presId="urn:microsoft.com/office/officeart/2005/8/layout/hList1"/>
    <dgm:cxn modelId="{D191CDCC-5B53-416C-9B3E-12345A0E2B44}" type="presParOf" srcId="{6980E811-0E9B-4DB6-9DA9-70AB65105298}" destId="{A9020285-7229-48F5-87F5-5D9334C1C9A6}" srcOrd="3" destOrd="0" presId="urn:microsoft.com/office/officeart/2005/8/layout/hList1"/>
    <dgm:cxn modelId="{8D8D475E-0FAE-4345-ADCD-67881C8049DB}" type="presParOf" srcId="{6980E811-0E9B-4DB6-9DA9-70AB65105298}" destId="{A0D5C83F-8654-4E04-B67B-61201B9930BF}" srcOrd="4" destOrd="0" presId="urn:microsoft.com/office/officeart/2005/8/layout/hList1"/>
    <dgm:cxn modelId="{3A72B2F8-FFB2-4481-A606-815163321079}" type="presParOf" srcId="{A0D5C83F-8654-4E04-B67B-61201B9930BF}" destId="{98DD402C-C2DF-498C-8EF3-548520A83096}" srcOrd="0" destOrd="0" presId="urn:microsoft.com/office/officeart/2005/8/layout/hList1"/>
    <dgm:cxn modelId="{E526E497-7A77-4EBC-9263-C502374D59E2}" type="presParOf" srcId="{A0D5C83F-8654-4E04-B67B-61201B9930BF}" destId="{B0AE6462-BAD9-48E7-8931-9BF75FB24094}" srcOrd="1" destOrd="0" presId="urn:microsoft.com/office/officeart/2005/8/layout/hList1"/>
    <dgm:cxn modelId="{E31E486A-B7BA-4EEF-B723-C326088261C6}" type="presParOf" srcId="{6980E811-0E9B-4DB6-9DA9-70AB65105298}" destId="{12F4B93C-FF46-419E-A700-7E9B581389A7}" srcOrd="5" destOrd="0" presId="urn:microsoft.com/office/officeart/2005/8/layout/hList1"/>
    <dgm:cxn modelId="{0C8E210E-B95D-458B-9FF1-4653C8F57427}" type="presParOf" srcId="{6980E811-0E9B-4DB6-9DA9-70AB65105298}" destId="{04E9A2F5-C38E-401E-8715-C2A662FC9DBC}" srcOrd="6" destOrd="0" presId="urn:microsoft.com/office/officeart/2005/8/layout/hList1"/>
    <dgm:cxn modelId="{446F1CC9-FA6B-48F2-A120-C44B67B84F99}" type="presParOf" srcId="{04E9A2F5-C38E-401E-8715-C2A662FC9DBC}" destId="{CD9DBEDA-41EB-442F-AA33-79B9DD3AED0F}" srcOrd="0" destOrd="0" presId="urn:microsoft.com/office/officeart/2005/8/layout/hList1"/>
    <dgm:cxn modelId="{ECBE58AD-E328-488B-B527-C243AE369FB4}" type="presParOf" srcId="{04E9A2F5-C38E-401E-8715-C2A662FC9DBC}" destId="{5440474D-D2A1-425E-9D72-B3278B51DA36}" srcOrd="1" destOrd="0" presId="urn:microsoft.com/office/officeart/2005/8/layout/hList1"/>
    <dgm:cxn modelId="{5CF6225E-F54C-498E-B41B-793C186BB30A}" type="presParOf" srcId="{6980E811-0E9B-4DB6-9DA9-70AB65105298}" destId="{FC71D8DD-A45D-45AF-B275-3E94BFC3211E}" srcOrd="7" destOrd="0" presId="urn:microsoft.com/office/officeart/2005/8/layout/hList1"/>
    <dgm:cxn modelId="{58AF1C0F-CFA5-4C4D-A2EE-52F1E38B6EE7}" type="presParOf" srcId="{6980E811-0E9B-4DB6-9DA9-70AB65105298}" destId="{17D46E50-7103-40AF-BEBA-10E8B713851C}" srcOrd="8" destOrd="0" presId="urn:microsoft.com/office/officeart/2005/8/layout/hList1"/>
    <dgm:cxn modelId="{3514488D-3993-4498-851F-7FFABD95F971}" type="presParOf" srcId="{17D46E50-7103-40AF-BEBA-10E8B713851C}" destId="{7FC2C762-AF9F-4F32-BBB2-1F10DB7D40F2}" srcOrd="0" destOrd="0" presId="urn:microsoft.com/office/officeart/2005/8/layout/hList1"/>
    <dgm:cxn modelId="{F26070D0-3FE6-465E-B1E8-3FC4BE14099B}" type="presParOf" srcId="{17D46E50-7103-40AF-BEBA-10E8B713851C}" destId="{1C7C65C6-2F39-4F6B-BE43-7B1C892B9E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C4372-4F44-4DCA-9EE3-9585304352CC}">
      <dsp:nvSpPr>
        <dsp:cNvPr id="0" name=""/>
        <dsp:cNvSpPr/>
      </dsp:nvSpPr>
      <dsp:spPr>
        <a:xfrm>
          <a:off x="5228" y="188907"/>
          <a:ext cx="2004168" cy="730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err="1"/>
            <a:t>Organise</a:t>
          </a:r>
          <a:r>
            <a:rPr lang="en-US" sz="1200" kern="1200"/>
            <a:t> and run an in-person workshop to co-design training</a:t>
          </a:r>
          <a:endParaRPr lang="en-GB" sz="1200" kern="1200"/>
        </a:p>
      </dsp:txBody>
      <dsp:txXfrm>
        <a:off x="5228" y="188907"/>
        <a:ext cx="2004168" cy="730407"/>
      </dsp:txXfrm>
    </dsp:sp>
    <dsp:sp modelId="{5A4AB5BF-87A3-4DD6-A7B5-76C72E7AEC42}">
      <dsp:nvSpPr>
        <dsp:cNvPr id="0" name=""/>
        <dsp:cNvSpPr/>
      </dsp:nvSpPr>
      <dsp:spPr>
        <a:xfrm>
          <a:off x="5228" y="919314"/>
          <a:ext cx="2004168" cy="12970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Understand training needs of </a:t>
          </a:r>
          <a:r>
            <a:rPr lang="en-US" sz="1200" kern="1200" err="1"/>
            <a:t>SOFF</a:t>
          </a:r>
          <a:r>
            <a:rPr lang="en-US" sz="1200" kern="1200"/>
            <a:t> beneficiary countries</a:t>
          </a:r>
          <a:endParaRPr lang="en-GB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Understand challenges to access forecasting data and understanding it</a:t>
          </a:r>
          <a:endParaRPr lang="en-GB" sz="1200" kern="1200"/>
        </a:p>
      </dsp:txBody>
      <dsp:txXfrm>
        <a:off x="5228" y="919314"/>
        <a:ext cx="2004168" cy="1297012"/>
      </dsp:txXfrm>
    </dsp:sp>
    <dsp:sp modelId="{E54348FE-DB04-47F5-9ED1-17221873DDA8}">
      <dsp:nvSpPr>
        <dsp:cNvPr id="0" name=""/>
        <dsp:cNvSpPr/>
      </dsp:nvSpPr>
      <dsp:spPr>
        <a:xfrm>
          <a:off x="2289980" y="188907"/>
          <a:ext cx="2004168" cy="7304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err="1"/>
            <a:t>Organise</a:t>
          </a:r>
          <a:r>
            <a:rPr lang="en-US" sz="1200" kern="1200"/>
            <a:t> and run Train-the-Trainer course/s for Peer Advisors</a:t>
          </a:r>
          <a:endParaRPr lang="en-GB" sz="1200" kern="1200"/>
        </a:p>
      </dsp:txBody>
      <dsp:txXfrm>
        <a:off x="2289980" y="188907"/>
        <a:ext cx="2004168" cy="730407"/>
      </dsp:txXfrm>
    </dsp:sp>
    <dsp:sp modelId="{16A71104-16B4-4D93-8A21-80CCCC8B47EC}">
      <dsp:nvSpPr>
        <dsp:cNvPr id="0" name=""/>
        <dsp:cNvSpPr/>
      </dsp:nvSpPr>
      <dsp:spPr>
        <a:xfrm>
          <a:off x="2289980" y="919314"/>
          <a:ext cx="2004168" cy="12970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Provide training knowledge and resources on ECMWF products and services to Peer Advisors</a:t>
          </a:r>
          <a:endParaRPr lang="en-GB" sz="1200" kern="1200"/>
        </a:p>
      </dsp:txBody>
      <dsp:txXfrm>
        <a:off x="2289980" y="919314"/>
        <a:ext cx="2004168" cy="1297012"/>
      </dsp:txXfrm>
    </dsp:sp>
    <dsp:sp modelId="{98DD402C-C2DF-498C-8EF3-548520A83096}">
      <dsp:nvSpPr>
        <dsp:cNvPr id="0" name=""/>
        <dsp:cNvSpPr/>
      </dsp:nvSpPr>
      <dsp:spPr>
        <a:xfrm>
          <a:off x="4574733" y="188907"/>
          <a:ext cx="2004168" cy="7304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Facilitate a ‘Train-the-Trainer’ network</a:t>
          </a:r>
        </a:p>
      </dsp:txBody>
      <dsp:txXfrm>
        <a:off x="4574733" y="188907"/>
        <a:ext cx="2004168" cy="730407"/>
      </dsp:txXfrm>
    </dsp:sp>
    <dsp:sp modelId="{B0AE6462-BAD9-48E7-8931-9BF75FB24094}">
      <dsp:nvSpPr>
        <dsp:cNvPr id="0" name=""/>
        <dsp:cNvSpPr/>
      </dsp:nvSpPr>
      <dsp:spPr>
        <a:xfrm>
          <a:off x="4574733" y="919314"/>
          <a:ext cx="2004168" cy="12970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Facilitate a network for the Peer Advisors for discussion between themselves and ECMWF on training in </a:t>
          </a:r>
          <a:r>
            <a:rPr lang="en-US" sz="1200" kern="1200" err="1"/>
            <a:t>SOFF</a:t>
          </a:r>
          <a:r>
            <a:rPr lang="en-US" sz="1200" kern="1200"/>
            <a:t> beneficiary countries</a:t>
          </a:r>
          <a:endParaRPr lang="en-GB" sz="1200" kern="1200"/>
        </a:p>
      </dsp:txBody>
      <dsp:txXfrm>
        <a:off x="4574733" y="919314"/>
        <a:ext cx="2004168" cy="1297012"/>
      </dsp:txXfrm>
    </dsp:sp>
    <dsp:sp modelId="{CD9DBEDA-41EB-442F-AA33-79B9DD3AED0F}">
      <dsp:nvSpPr>
        <dsp:cNvPr id="0" name=""/>
        <dsp:cNvSpPr/>
      </dsp:nvSpPr>
      <dsp:spPr>
        <a:xfrm>
          <a:off x="6859486" y="188907"/>
          <a:ext cx="2004168" cy="7304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Develop e-learning resources to support Peer Advisors and SOFF beneficiary countries</a:t>
          </a:r>
          <a:endParaRPr lang="en-GB" sz="1200" kern="1200"/>
        </a:p>
      </dsp:txBody>
      <dsp:txXfrm>
        <a:off x="6859486" y="188907"/>
        <a:ext cx="2004168" cy="730407"/>
      </dsp:txXfrm>
    </dsp:sp>
    <dsp:sp modelId="{5440474D-D2A1-425E-9D72-B3278B51DA36}">
      <dsp:nvSpPr>
        <dsp:cNvPr id="0" name=""/>
        <dsp:cNvSpPr/>
      </dsp:nvSpPr>
      <dsp:spPr>
        <a:xfrm>
          <a:off x="6859486" y="919314"/>
          <a:ext cx="2004168" cy="129701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Develop e-learning resources to support Peer Advisors in </a:t>
          </a:r>
          <a:r>
            <a:rPr lang="en-US" sz="1200" kern="1200" err="1"/>
            <a:t>SOFF</a:t>
          </a:r>
          <a:r>
            <a:rPr lang="en-US" sz="1200" kern="1200"/>
            <a:t> beneficiary countries. </a:t>
          </a:r>
          <a:endParaRPr lang="en-GB" sz="1200" kern="1200"/>
        </a:p>
      </dsp:txBody>
      <dsp:txXfrm>
        <a:off x="6859486" y="919314"/>
        <a:ext cx="2004168" cy="1297012"/>
      </dsp:txXfrm>
    </dsp:sp>
    <dsp:sp modelId="{7FC2C762-AF9F-4F32-BBB2-1F10DB7D40F2}">
      <dsp:nvSpPr>
        <dsp:cNvPr id="0" name=""/>
        <dsp:cNvSpPr/>
      </dsp:nvSpPr>
      <dsp:spPr>
        <a:xfrm>
          <a:off x="9144238" y="188907"/>
          <a:ext cx="2004168" cy="7304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Evaluate, review and revise Train-the-Trainer course and training material</a:t>
          </a:r>
          <a:endParaRPr lang="en-GB" sz="1200" kern="1200"/>
        </a:p>
      </dsp:txBody>
      <dsp:txXfrm>
        <a:off x="9144238" y="188907"/>
        <a:ext cx="2004168" cy="730407"/>
      </dsp:txXfrm>
    </dsp:sp>
    <dsp:sp modelId="{1C7C65C6-2F39-4F6B-BE43-7B1C892B9E71}">
      <dsp:nvSpPr>
        <dsp:cNvPr id="0" name=""/>
        <dsp:cNvSpPr/>
      </dsp:nvSpPr>
      <dsp:spPr>
        <a:xfrm>
          <a:off x="9144238" y="919314"/>
          <a:ext cx="2004168" cy="129701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Evaluate and review of impact of the Train-the-Trainer course to </a:t>
          </a:r>
          <a:r>
            <a:rPr lang="en-US" sz="1200" kern="1200" err="1"/>
            <a:t>SOFF</a:t>
          </a:r>
          <a:r>
            <a:rPr lang="en-US" sz="1200" kern="1200"/>
            <a:t> beneficiary with Peer Advisors.</a:t>
          </a:r>
          <a:endParaRPr lang="en-GB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Revise training resources in line with evaluations</a:t>
          </a:r>
          <a:endParaRPr lang="en-GB" sz="1200" kern="1200"/>
        </a:p>
      </dsp:txBody>
      <dsp:txXfrm>
        <a:off x="9144238" y="919314"/>
        <a:ext cx="2004168" cy="1297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78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27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5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FF0000"/>
                </a:solidFill>
              </a:rPr>
              <a:t>(for every country we created an account/password that the user can use to access the data via FTP. Note: the user downloads the files from the server)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7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>
                <a:solidFill>
                  <a:srgbClr val="FF0000"/>
                </a:solidFill>
              </a:rPr>
              <a:t>All users except 6 have been contacted so far (those 6 users are not part of the ECMWF WMO mailing list, so Fabio is searching some contacts).</a:t>
            </a:r>
          </a:p>
          <a:p>
            <a:pPr indent="0">
              <a:buNone/>
            </a:pPr>
            <a:r>
              <a:rPr lang="en-US">
                <a:solidFill>
                  <a:srgbClr val="FF0000"/>
                </a:solidFill>
              </a:rPr>
              <a:t>Countries are part of the 1</a:t>
            </a:r>
            <a:r>
              <a:rPr lang="en-US" baseline="30000">
                <a:solidFill>
                  <a:srgbClr val="FF0000"/>
                </a:solidFill>
              </a:rPr>
              <a:t>st</a:t>
            </a:r>
            <a:r>
              <a:rPr lang="en-US">
                <a:solidFill>
                  <a:srgbClr val="FF0000"/>
                </a:solidFill>
              </a:rPr>
              <a:t> and 2</a:t>
            </a:r>
            <a:r>
              <a:rPr lang="en-US" baseline="30000">
                <a:solidFill>
                  <a:srgbClr val="FF0000"/>
                </a:solidFill>
              </a:rPr>
              <a:t>nd</a:t>
            </a:r>
            <a:r>
              <a:rPr lang="en-US">
                <a:solidFill>
                  <a:srgbClr val="FF0000"/>
                </a:solidFill>
              </a:rPr>
              <a:t> batch from the SOFF groups, and Barbados which is part of the 3</a:t>
            </a:r>
            <a:r>
              <a:rPr lang="en-US" baseline="30000">
                <a:solidFill>
                  <a:srgbClr val="FF0000"/>
                </a:solidFill>
              </a:rPr>
              <a:t>rd</a:t>
            </a:r>
            <a:r>
              <a:rPr lang="en-US">
                <a:solidFill>
                  <a:srgbClr val="FF0000"/>
                </a:solidFill>
              </a:rPr>
              <a:t> batch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2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4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MWF_Master_Logo_WHITE_nostrap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0" y="5984875"/>
            <a:ext cx="2135591" cy="365125"/>
          </a:xfrm>
          <a:prstGeom prst="rect">
            <a:avLst/>
          </a:prstGeom>
        </p:spPr>
      </p:pic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6534" y="5984875"/>
            <a:ext cx="195306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September 24, 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/>
            </a:lvl1pPr>
          </a:lstStyle>
          <a:p>
            <a:pPr lvl="0"/>
            <a:r>
              <a:rPr lang="en-GB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GB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2700001"/>
            <a:ext cx="78696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GB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3121224"/>
            <a:ext cx="786960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0" y="3429000"/>
            <a:ext cx="7869600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GB" err="1"/>
              <a:t>email@ddress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0" y="360000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839DB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59999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bg1"/>
              </a:buClr>
              <a:defRPr sz="1800"/>
            </a:lvl1pPr>
            <a:lvl2pPr marL="630000" indent="-270000">
              <a:lnSpc>
                <a:spcPts val="2000"/>
              </a:lnSpc>
              <a:spcBef>
                <a:spcPts val="1000"/>
              </a:spcBef>
              <a:defRPr sz="1600"/>
            </a:lvl2pPr>
            <a:lvl3pPr marL="990000" indent="-270000">
              <a:lnSpc>
                <a:spcPts val="1800"/>
              </a:lnSpc>
              <a:spcBef>
                <a:spcPts val="900"/>
              </a:spcBef>
              <a:defRPr sz="1400"/>
            </a:lvl3pPr>
            <a:lvl4pPr marL="1350000" indent="-270000">
              <a:lnSpc>
                <a:spcPts val="1600"/>
              </a:lnSpc>
              <a:spcBef>
                <a:spcPts val="800"/>
              </a:spcBef>
              <a:defRPr sz="1200"/>
            </a:lvl4pPr>
            <a:lvl5pPr marL="1710000" indent="-270000">
              <a:lnSpc>
                <a:spcPts val="1400"/>
              </a:lnSpc>
              <a:spcBef>
                <a:spcPts val="700"/>
              </a:spcBef>
              <a:defRPr sz="1000"/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ECMWF_Master_Logo_WHITE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9999" y="6308255"/>
            <a:ext cx="1342372" cy="230657"/>
          </a:xfrm>
          <a:prstGeom prst="rect">
            <a:avLst/>
          </a:prstGeom>
        </p:spPr>
      </p:pic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European Centre for Medium-Range Weather Forecasts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000" y="360000"/>
            <a:ext cx="570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000" y="936000"/>
            <a:ext cx="570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bg1"/>
              </a:buClr>
              <a:defRPr sz="1800"/>
            </a:lvl1pPr>
            <a:lvl2pPr marL="630000" indent="-270000">
              <a:lnSpc>
                <a:spcPts val="2000"/>
              </a:lnSpc>
              <a:spcBef>
                <a:spcPts val="1000"/>
              </a:spcBef>
              <a:defRPr sz="1600"/>
            </a:lvl2pPr>
            <a:lvl3pPr marL="990000" indent="-270000">
              <a:lnSpc>
                <a:spcPts val="1800"/>
              </a:lnSpc>
              <a:spcBef>
                <a:spcPts val="900"/>
              </a:spcBef>
              <a:defRPr sz="1400"/>
            </a:lvl3pPr>
            <a:lvl4pPr marL="1350000" indent="-270000">
              <a:lnSpc>
                <a:spcPts val="1600"/>
              </a:lnSpc>
              <a:spcBef>
                <a:spcPts val="800"/>
              </a:spcBef>
              <a:defRPr sz="1200"/>
            </a:lvl4pPr>
            <a:lvl5pPr marL="1710000" indent="-270000">
              <a:lnSpc>
                <a:spcPts val="1400"/>
              </a:lnSpc>
              <a:spcBef>
                <a:spcPts val="700"/>
              </a:spcBef>
              <a:defRPr sz="1000"/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05F19C50-BC3B-5841-9AFF-3A0443B660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ECMWF_Master_Logo_WHITE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0" y="6308255"/>
            <a:ext cx="1342372" cy="230657"/>
          </a:xfrm>
          <a:prstGeom prst="rect">
            <a:avLst/>
          </a:prstGeom>
        </p:spPr>
      </p:pic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2373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European Centre for Medium-Range Weather Forecasts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39DB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bg1"/>
              </a:buClr>
              <a:defRPr sz="1800"/>
            </a:lvl1pPr>
            <a:lvl2pPr marL="630000" indent="-270000">
              <a:lnSpc>
                <a:spcPts val="2000"/>
              </a:lnSpc>
              <a:spcBef>
                <a:spcPts val="1000"/>
              </a:spcBef>
              <a:defRPr sz="1600"/>
            </a:lvl2pPr>
            <a:lvl3pPr marL="990000" indent="-270000">
              <a:lnSpc>
                <a:spcPts val="1800"/>
              </a:lnSpc>
              <a:spcBef>
                <a:spcPts val="900"/>
              </a:spcBef>
              <a:defRPr sz="1400"/>
            </a:lvl3pPr>
            <a:lvl4pPr marL="1350000" indent="-270000">
              <a:lnSpc>
                <a:spcPts val="1600"/>
              </a:lnSpc>
              <a:spcBef>
                <a:spcPts val="800"/>
              </a:spcBef>
              <a:defRPr sz="1200"/>
            </a:lvl4pPr>
            <a:lvl5pPr marL="1710000" indent="-270000">
              <a:lnSpc>
                <a:spcPts val="1400"/>
              </a:lnSpc>
              <a:spcBef>
                <a:spcPts val="700"/>
              </a:spcBef>
              <a:defRPr sz="1000"/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ECMWF_Master_Logo_WHITE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6308255"/>
            <a:ext cx="1342372" cy="230657"/>
          </a:xfrm>
          <a:prstGeom prst="rect">
            <a:avLst/>
          </a:prstGeom>
        </p:spPr>
      </p:pic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European Centre for Medium-Range Weather Forecasts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_strip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mwf.int/en/forecasts/datasets/open-data" TargetMode="External"/><Relationship Id="rId2" Type="http://schemas.openxmlformats.org/officeDocument/2006/relationships/hyperlink" Target="https://apps.ecmwf.int/webapps/opencha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mwf.int/en/forecasts/datasets/wmo-essentia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160000" y="788076"/>
            <a:ext cx="7869600" cy="1025922"/>
          </a:xfrm>
        </p:spPr>
        <p:txBody>
          <a:bodyPr/>
          <a:lstStyle/>
          <a:p>
            <a:r>
              <a:rPr lang="en-US"/>
              <a:t>ECMWF products: access and training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160000" y="1980000"/>
            <a:ext cx="7869600" cy="358560"/>
          </a:xfrm>
        </p:spPr>
        <p:txBody>
          <a:bodyPr/>
          <a:lstStyle/>
          <a:p>
            <a:r>
              <a:rPr lang="en-US"/>
              <a:t>SOFF Regional Workshop in South Asia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Florian </a:t>
            </a:r>
            <a:r>
              <a:rPr lang="en-US" err="1"/>
              <a:t>Pappenberger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60000" y="3121224"/>
            <a:ext cx="7869600" cy="23904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0009-5C38-36ED-46F9-F3A3AD52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ECMWF Open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25F59-266F-1222-BA35-C98068879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1D0D1-76E2-337C-1C96-6A59050D6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E55099-6D20-455C-1B10-41178414027F}"/>
              </a:ext>
            </a:extLst>
          </p:cNvPr>
          <p:cNvSpPr txBox="1">
            <a:spLocks/>
          </p:cNvSpPr>
          <p:nvPr/>
        </p:nvSpPr>
        <p:spPr>
          <a:xfrm>
            <a:off x="1678551" y="1284041"/>
            <a:ext cx="8351049" cy="4618362"/>
          </a:xfrm>
          <a:prstGeom prst="rect">
            <a:avLst/>
          </a:prstGeom>
        </p:spPr>
        <p:txBody>
          <a:bodyPr lIns="55439" tIns="27719" rIns="55439" bIns="27719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77200" indent="-27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970" b="1" kern="0">
                <a:solidFill>
                  <a:schemeClr val="bg1"/>
                </a:solidFill>
                <a:latin typeface="Arial"/>
                <a:cs typeface="Arial"/>
              </a:rPr>
              <a:t>ECMWF Open Charts:</a:t>
            </a:r>
            <a:br>
              <a:rPr lang="en-US" sz="1970" ker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70" kern="0">
                <a:solidFill>
                  <a:schemeClr val="bg1"/>
                </a:solidFill>
                <a:latin typeface="Arial"/>
                <a:cs typeface="Arial"/>
              </a:rPr>
              <a:t>All static charts are open and free: </a:t>
            </a:r>
            <a:r>
              <a:rPr lang="en-US" sz="1970" kern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https://apps.ecmwf.int/webapps/opencharts</a:t>
            </a:r>
            <a:r>
              <a:rPr lang="en-US" sz="1970" ker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en-US" sz="1970" ker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89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200" indent="-27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970" b="1" kern="0">
                <a:solidFill>
                  <a:schemeClr val="bg1"/>
                </a:solidFill>
                <a:latin typeface="Arial"/>
                <a:cs typeface="Arial"/>
              </a:rPr>
              <a:t>ECMWF Open Data:</a:t>
            </a:r>
            <a:br>
              <a:rPr lang="en-US" sz="1970" ker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70" kern="0">
                <a:solidFill>
                  <a:schemeClr val="bg1"/>
                </a:solidFill>
                <a:latin typeface="Arial"/>
                <a:cs typeface="Arial"/>
              </a:rPr>
              <a:t>Subset of NWP data at 0.25 degrees, 3-hourly time, four times per day</a:t>
            </a:r>
            <a:br>
              <a:rPr lang="en-US" sz="1970" ker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70" kern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https://www.ecmwf.int/en/forecasts/datasets/open-data</a:t>
            </a:r>
            <a:r>
              <a:rPr lang="en-US" sz="1970" ker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en-US" sz="1970" ker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89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200" indent="-27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970" b="1" kern="0">
                <a:solidFill>
                  <a:schemeClr val="bg1"/>
                </a:solidFill>
                <a:latin typeface="Arial"/>
                <a:cs typeface="Arial"/>
              </a:rPr>
              <a:t>WMO Essential: </a:t>
            </a:r>
            <a:br>
              <a:rPr lang="en-US" sz="1970" ker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70" kern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https://www.ecmwf.int/en/forecasts/datasets/wmo-essential</a:t>
            </a:r>
            <a:r>
              <a:rPr lang="en-US" sz="1970" kern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US" sz="1970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200" indent="-27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989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200" indent="-27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989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200" indent="-27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989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3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DE0B-90F6-7077-8CC8-96F4B193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OpenCharts</a:t>
            </a:r>
            <a:r>
              <a:rPr lang="en-US"/>
              <a:t> Catalogue: </a:t>
            </a:r>
            <a:r>
              <a:rPr lang="en-US" err="1"/>
              <a:t>charts.ecmwf.int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E7488-5759-D79D-BBEB-4B455EBEAB1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48F51-4671-7165-D289-DA9ADAE918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632EE-C0CD-1CD1-0354-F9599AED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182F91A-08EE-2E8D-7CC2-D442450E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48" y="936000"/>
            <a:ext cx="10998013" cy="51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7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11A1-1B9E-3E93-92A2-0A589C67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ecCharts</a:t>
            </a:r>
            <a:r>
              <a:rPr lang="en-US"/>
              <a:t> : free access for WMO NMHS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84189-4F11-7CF4-E8B7-D87404ABAC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CECAE-4BE1-FB54-F557-D89090982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6D87B-7A57-D286-674A-855C1C239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1088136"/>
            <a:ext cx="7772400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7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ECMWF Forecast Products for SOFF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085184" y="1138019"/>
            <a:ext cx="7430956" cy="4986000"/>
          </a:xfrm>
        </p:spPr>
        <p:txBody>
          <a:bodyPr/>
          <a:lstStyle/>
          <a:p>
            <a:r>
              <a:rPr lang="en-US"/>
              <a:t>SOFF pilot data distribution </a:t>
            </a:r>
          </a:p>
          <a:p>
            <a:pPr lvl="1"/>
            <a:r>
              <a:rPr lang="en-US"/>
              <a:t>37 countries</a:t>
            </a:r>
          </a:p>
          <a:p>
            <a:pPr lvl="1"/>
            <a:r>
              <a:rPr lang="en-US"/>
              <a:t>Data routinely pushed to dedicated folders </a:t>
            </a:r>
            <a:br>
              <a:rPr lang="en-US"/>
            </a:br>
            <a:r>
              <a:rPr lang="en-US"/>
              <a:t>on ECMWF FTP pull server</a:t>
            </a:r>
          </a:p>
          <a:p>
            <a:pPr lvl="1"/>
            <a:r>
              <a:rPr lang="en-US"/>
              <a:t>Contacting countries and gathering feedback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Extend to all WMO NMHSs by 2027: </a:t>
            </a:r>
          </a:p>
          <a:p>
            <a:pPr lvl="1"/>
            <a:r>
              <a:rPr lang="en-US"/>
              <a:t>ECMWF developing a tailored service package</a:t>
            </a:r>
          </a:p>
          <a:p>
            <a:pPr lvl="1"/>
            <a:r>
              <a:rPr lang="en-US"/>
              <a:t>Consistent set of variables for different regions</a:t>
            </a:r>
          </a:p>
          <a:p>
            <a:pPr lvl="1"/>
            <a:r>
              <a:rPr lang="en-US"/>
              <a:t>“Self-service” with documentation and training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E0FF4-FAFE-BB5C-07C2-AD8C51379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532" y="1089841"/>
            <a:ext cx="5001216" cy="23501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F3A2-DF20-F2BF-1D54-72F7353B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data?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6AE9-EA18-7A16-9B04-ED05FC347F1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Parameters from Set-I Atmospheric Model high resolution 10-day forecast</a:t>
            </a:r>
          </a:p>
          <a:p>
            <a:pPr lvl="1"/>
            <a:r>
              <a:rPr lang="en-US"/>
              <a:t>Analysis (</a:t>
            </a:r>
            <a:r>
              <a:rPr lang="en-US" err="1"/>
              <a:t>slt</a:t>
            </a:r>
            <a:r>
              <a:rPr lang="en-US"/>
              <a:t>)</a:t>
            </a:r>
          </a:p>
          <a:p>
            <a:pPr lvl="1"/>
            <a:r>
              <a:rPr lang="en-US"/>
              <a:t>Forecast model levels (t/u/v/w/q/</a:t>
            </a:r>
            <a:r>
              <a:rPr lang="en-US" err="1"/>
              <a:t>clwc</a:t>
            </a:r>
            <a:r>
              <a:rPr lang="en-US"/>
              <a:t>/</a:t>
            </a:r>
            <a:r>
              <a:rPr lang="en-US" err="1"/>
              <a:t>ciwc</a:t>
            </a:r>
            <a:r>
              <a:rPr lang="en-US"/>
              <a:t>/</a:t>
            </a:r>
            <a:r>
              <a:rPr lang="en-US" err="1"/>
              <a:t>crwc</a:t>
            </a:r>
            <a:r>
              <a:rPr lang="en-US"/>
              <a:t>/</a:t>
            </a:r>
            <a:r>
              <a:rPr lang="en-US" err="1"/>
              <a:t>cswc</a:t>
            </a:r>
            <a:r>
              <a:rPr lang="en-US"/>
              <a:t>/</a:t>
            </a:r>
            <a:r>
              <a:rPr lang="en-US" err="1"/>
              <a:t>lnsp</a:t>
            </a:r>
            <a:r>
              <a:rPr lang="en-US"/>
              <a:t>)</a:t>
            </a:r>
          </a:p>
          <a:p>
            <a:pPr lvl="1"/>
            <a:r>
              <a:rPr lang="en-US"/>
              <a:t>Forecast pressure levels (z/t/u/v/r)</a:t>
            </a:r>
          </a:p>
          <a:p>
            <a:pPr lvl="1"/>
            <a:r>
              <a:rPr lang="en-US"/>
              <a:t>Forecast surface levels (10u/10v/2t/2d/</a:t>
            </a:r>
            <a:r>
              <a:rPr lang="en-US" err="1"/>
              <a:t>lsm</a:t>
            </a:r>
            <a:r>
              <a:rPr lang="en-US"/>
              <a:t>/</a:t>
            </a:r>
            <a:r>
              <a:rPr lang="en-US" err="1"/>
              <a:t>sp</a:t>
            </a:r>
            <a:r>
              <a:rPr lang="en-US"/>
              <a:t>/msl/</a:t>
            </a:r>
            <a:r>
              <a:rPr lang="en-US" err="1"/>
              <a:t>skt</a:t>
            </a:r>
            <a:r>
              <a:rPr lang="en-US"/>
              <a:t>/</a:t>
            </a:r>
            <a:r>
              <a:rPr lang="en-US" err="1"/>
              <a:t>src</a:t>
            </a:r>
            <a:r>
              <a:rPr lang="en-US"/>
              <a:t>/ci/</a:t>
            </a:r>
            <a:r>
              <a:rPr lang="en-US" err="1"/>
              <a:t>sst</a:t>
            </a:r>
            <a:r>
              <a:rPr lang="en-US"/>
              <a:t>/</a:t>
            </a:r>
            <a:r>
              <a:rPr lang="en-US" err="1"/>
              <a:t>rsn</a:t>
            </a:r>
            <a:r>
              <a:rPr lang="en-US"/>
              <a:t>/</a:t>
            </a:r>
            <a:r>
              <a:rPr lang="en-US" err="1"/>
              <a:t>sd</a:t>
            </a:r>
            <a:r>
              <a:rPr lang="en-US"/>
              <a:t>/</a:t>
            </a:r>
            <a:r>
              <a:rPr lang="en-US" err="1"/>
              <a:t>asn</a:t>
            </a:r>
            <a:r>
              <a:rPr lang="en-US"/>
              <a:t>/</a:t>
            </a:r>
            <a:r>
              <a:rPr lang="en-US" err="1"/>
              <a:t>tsn</a:t>
            </a:r>
            <a:r>
              <a:rPr lang="en-US"/>
              <a:t>/stl1/stl2/stl3/stl4/swvl1/swvl2/swvl3/swvl4/z)</a:t>
            </a:r>
          </a:p>
          <a:p>
            <a:r>
              <a:rPr lang="en-US"/>
              <a:t>Resolution: 0.1 deg</a:t>
            </a:r>
          </a:p>
          <a:p>
            <a:r>
              <a:rPr lang="en-US"/>
              <a:t>Steps: 0 to 90 by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970-5570-282B-C7DB-1D5BC1B099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427CE-D4DF-73D3-B85D-04284B9BF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</p:spTree>
    <p:extLst>
      <p:ext uri="{BB962C8B-B14F-4D97-AF65-F5344CB8AC3E}">
        <p14:creationId xmlns:p14="http://schemas.microsoft.com/office/powerpoint/2010/main" val="353908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23286-C3BD-E95C-7658-90B795BC8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01073-123B-EB95-9408-028D86E4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A66EB-A27F-37F8-C964-7E2EEF79FF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24466" y="970709"/>
            <a:ext cx="4525190" cy="3359185"/>
          </a:xfrm>
        </p:spPr>
        <p:txBody>
          <a:bodyPr/>
          <a:lstStyle/>
          <a:p>
            <a:r>
              <a:rPr lang="en-US"/>
              <a:t>Data is split into 6 regions</a:t>
            </a:r>
          </a:p>
          <a:p>
            <a:pPr lvl="1"/>
            <a:r>
              <a:rPr lang="en-US"/>
              <a:t>West Africa (4 countries)</a:t>
            </a:r>
          </a:p>
          <a:p>
            <a:pPr lvl="1"/>
            <a:r>
              <a:rPr lang="en-US"/>
              <a:t>Central and Easter Africa (6 countries)</a:t>
            </a:r>
          </a:p>
          <a:p>
            <a:pPr lvl="1"/>
            <a:r>
              <a:rPr lang="en-US"/>
              <a:t>Southern Africa (7 countries)</a:t>
            </a: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F44FF-CECB-A682-5260-F47C94ABF1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1E551-B3C8-E069-C2B8-8A405A7AD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00859D-3304-853F-EF74-F9ED0068C0B4}"/>
              </a:ext>
            </a:extLst>
          </p:cNvPr>
          <p:cNvSpPr txBox="1">
            <a:spLocks/>
          </p:cNvSpPr>
          <p:nvPr/>
        </p:nvSpPr>
        <p:spPr>
          <a:xfrm>
            <a:off x="516502" y="4770305"/>
            <a:ext cx="11326631" cy="1116986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chemeClr val="bg1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chemeClr val="bg1"/>
              </a:buClr>
              <a:buFont typeface="Arial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chemeClr val="bg1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chemeClr val="bg1"/>
              </a:buClr>
              <a:buFont typeface="Arial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chemeClr val="bg1"/>
              </a:buClr>
              <a:buFont typeface="Arial"/>
              <a:buChar char="»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AEDB5-643B-964E-C139-57DCA2208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2759581"/>
            <a:ext cx="7772400" cy="32183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0EF7CB-9DEC-CF7B-1246-AB0A1FC6F003}"/>
              </a:ext>
            </a:extLst>
          </p:cNvPr>
          <p:cNvSpPr txBox="1">
            <a:spLocks/>
          </p:cNvSpPr>
          <p:nvPr/>
        </p:nvSpPr>
        <p:spPr>
          <a:xfrm>
            <a:off x="6333328" y="1286026"/>
            <a:ext cx="4525190" cy="3359185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chemeClr val="bg1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chemeClr val="bg1"/>
              </a:buClr>
              <a:buFont typeface="Arial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chemeClr val="bg1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chemeClr val="bg1"/>
              </a:buClr>
              <a:buFont typeface="Arial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chemeClr val="bg1"/>
              </a:buClr>
              <a:buFont typeface="Arial"/>
              <a:buChar char="»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/>
              <a:t>Asia (6 countries)</a:t>
            </a:r>
          </a:p>
          <a:p>
            <a:pPr lvl="1"/>
            <a:r>
              <a:rPr lang="en-US"/>
              <a:t>Pacific (9 countries)</a:t>
            </a:r>
          </a:p>
          <a:p>
            <a:pPr lvl="1"/>
            <a:r>
              <a:rPr lang="en-US"/>
              <a:t>Latin America and the Caribbean (5 countries)</a:t>
            </a: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33564" y="349904"/>
            <a:ext cx="10985470" cy="624260"/>
          </a:xfrm>
        </p:spPr>
        <p:txBody>
          <a:bodyPr anchor="ctr"/>
          <a:lstStyle/>
          <a:p>
            <a:r>
              <a:rPr lang="en-GB" sz="3600"/>
              <a:t>SOFF – proposed Train-the-trainer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3C161C-07C6-7F58-0A0A-7FF7E97005CC}"/>
              </a:ext>
            </a:extLst>
          </p:cNvPr>
          <p:cNvSpPr txBox="1"/>
          <p:nvPr/>
        </p:nvSpPr>
        <p:spPr>
          <a:xfrm>
            <a:off x="665857" y="1011649"/>
            <a:ext cx="112213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Training Scope: </a:t>
            </a:r>
            <a:r>
              <a:rPr lang="en-US" sz="18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Enable forecasters in </a:t>
            </a:r>
            <a:r>
              <a:rPr lang="en-US" sz="1800" b="0" i="0" u="none" strike="noStrike" baseline="0" err="1">
                <a:solidFill>
                  <a:schemeClr val="bg1"/>
                </a:solidFill>
                <a:latin typeface="Arial" panose="020B0604020202020204" pitchFamily="34" charset="0"/>
              </a:rPr>
              <a:t>SOFF</a:t>
            </a:r>
            <a:r>
              <a:rPr lang="en-US" sz="18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 beneficiary countries to use ECMWF NWP outputs with potential deeper dives on the EW4All 5 major hazards identified by Congress (floods, heat waves, droughts, tropical cyclones, fire, </a:t>
            </a:r>
            <a:r>
              <a:rPr lang="en-US" sz="1800" b="0" i="0" u="none" strike="noStrike" baseline="0" err="1">
                <a:solidFill>
                  <a:schemeClr val="bg1"/>
                </a:solidFill>
                <a:latin typeface="Arial" panose="020B0604020202020204" pitchFamily="34" charset="0"/>
              </a:rPr>
              <a:t>etc</a:t>
            </a:r>
            <a:r>
              <a:rPr lang="en-US" sz="18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). </a:t>
            </a:r>
          </a:p>
          <a:p>
            <a:endParaRPr lang="en-US" sz="1800" b="0" i="0" u="none" strike="noStrike" baseline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800" b="1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ECMWF’s role</a:t>
            </a:r>
            <a:r>
              <a:rPr lang="en-US" sz="18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: Develop the training material; deliver the training to the Peer Advisors; on-demand backstopping and support to Peers Advisors; quality assurance incl. “certification” of trainers. </a:t>
            </a:r>
          </a:p>
          <a:p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Training from ECMWF -&gt; Peer Advisors -&gt; Beneficiary Countries. Peer Advisors best placed to provide training to best suit the needs of that country. 5-year </a:t>
            </a:r>
            <a:r>
              <a:rPr lang="en-US" sz="1800" b="0" i="0" u="none" strike="noStrike" baseline="0" err="1">
                <a:solidFill>
                  <a:schemeClr val="bg1"/>
                </a:solidFill>
                <a:latin typeface="Arial" panose="020B0604020202020204" pitchFamily="34" charset="0"/>
              </a:rPr>
              <a:t>programme</a:t>
            </a:r>
            <a:r>
              <a:rPr lang="en-US" sz="18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 proposed with five objectives:</a:t>
            </a:r>
          </a:p>
          <a:p>
            <a:endParaRPr lang="en-GB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9931580-2DAA-CC22-E053-A3C3F738C857}"/>
              </a:ext>
            </a:extLst>
          </p:cNvPr>
          <p:cNvGraphicFramePr/>
          <p:nvPr/>
        </p:nvGraphicFramePr>
        <p:xfrm>
          <a:off x="665857" y="3637535"/>
          <a:ext cx="11153636" cy="240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1226143"/>
      </p:ext>
    </p:extLst>
  </p:cSld>
  <p:clrMapOvr>
    <a:masterClrMapping/>
  </p:clrMapOvr>
</p:sld>
</file>

<file path=ppt/theme/theme1.xml><?xml version="1.0" encoding="utf-8"?>
<a:theme xmlns:a="http://schemas.openxmlformats.org/drawingml/2006/main" name="ECMWF Dark 16:9 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MWF_16.9_dark_colour.potx" id="{2516F54D-C88E-4278-9035-58E05A35E147}" vid="{FD462CF4-FAC2-4707-B196-DC3B93263D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21bc6c-711a-4065-a01c-a8f0e29e3ad8" xsi:nil="true"/>
    <lcf76f155ced4ddcb4097134ff3c332f xmlns="3679bf0f-1d7e-438f-afa5-6ebf1e20f9b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D8CB3A-0161-4256-B10B-A98026F4DBC5}">
  <ds:schemaRefs>
    <ds:schemaRef ds:uri="34da5c7c-42ce-4f97-8e89-5ab6a0675279"/>
    <ds:schemaRef ds:uri="3b715c95-b911-42b3-8126-9e6d7eb3f0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091479-A3D0-4F9D-9F36-409FB95F50A3}"/>
</file>

<file path=customXml/itemProps3.xml><?xml version="1.0" encoding="utf-8"?>
<ds:datastoreItem xmlns:ds="http://schemas.openxmlformats.org/officeDocument/2006/customXml" ds:itemID="{70AFF012-79A9-4C98-90DD-95A750B996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ECMWF Dark 16:9 colour</Template>
  <Application>Microsoft Office PowerPoint</Application>
  <PresentationFormat>Custom</PresentationFormat>
  <Slides>8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ECMWF Dark 16:9 colour</vt:lpstr>
      <vt:lpstr>PowerPoint Presentation</vt:lpstr>
      <vt:lpstr>ECMWF Open Data</vt:lpstr>
      <vt:lpstr>OpenCharts Catalogue: charts.ecmwf.int</vt:lpstr>
      <vt:lpstr>ecCharts : free access for WMO NMHS</vt:lpstr>
      <vt:lpstr>ECMWF Forecast Products for SOFF countries</vt:lpstr>
      <vt:lpstr>Which data? </vt:lpstr>
      <vt:lpstr>Countries</vt:lpstr>
      <vt:lpstr>SOFF – proposed Train-the-trainer programme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Victoria Bennett</dc:creator>
  <cp:revision>4</cp:revision>
  <dcterms:created xsi:type="dcterms:W3CDTF">2024-09-24T07:14:45Z</dcterms:created>
  <dcterms:modified xsi:type="dcterms:W3CDTF">2024-09-24T12:38:06Z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0x01010079BE5B23F872F249BA78B9EED1161059</vt:lpwstr>
  </property>
  <property fmtid="{D5CDD505-2E9C-101B-9397-08002B2CF9AE}" pid="3" name="Order">
    <vt:r8>1000</vt:r8>
  </property>
  <property fmtid="{D5CDD505-2E9C-101B-9397-08002B2CF9AE}" pid="4" name="MediaServiceImageTags">
    <vt:lpwstr/>
  </property>
</Properties>
</file>