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17"/>
  </p:notesMasterIdLst>
  <p:handoutMasterIdLst>
    <p:handoutMasterId r:id="rId18"/>
  </p:handoutMasterIdLst>
  <p:sldIdLst>
    <p:sldId id="11377" r:id="rId6"/>
    <p:sldId id="272" r:id="rId7"/>
    <p:sldId id="1590" r:id="rId8"/>
    <p:sldId id="1588" r:id="rId9"/>
    <p:sldId id="1579" r:id="rId10"/>
    <p:sldId id="1602" r:id="rId11"/>
    <p:sldId id="1603" r:id="rId12"/>
    <p:sldId id="1599" r:id="rId13"/>
    <p:sldId id="1604" r:id="rId14"/>
    <p:sldId id="1600" r:id="rId15"/>
    <p:sldId id="1605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907B79-4A38-254B-C47F-49EB1AAD4732}" name="Minna Huuskonen" initials="MH" userId="S::mhuuskonen@wmo.int::e45f599d-5da4-421e-9a0e-f978c5aaf942" providerId="AD"/>
  <p188:author id="{D63D9AA1-30D9-7216-705C-FBEF32CFBEA8}" name="Tshering Lhamo" initials="TL" userId="S::tlhamo@wmo.int::6010c263-cd21-4be1-a3d3-47f95daf464b" providerId="AD"/>
  <p188:author id="{77B1E0D2-5AEE-EFB6-1475-412C9EEE98F8}" name="Albert Fischer" initials="AF" userId="S::afischer@wmo.int::b31de643-585d-4682-ac0d-62b3ed41ef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980"/>
    <a:srgbClr val="E2EBF6"/>
    <a:srgbClr val="D9D9D9"/>
    <a:srgbClr val="4A7D9B"/>
    <a:srgbClr val="3AA1CE"/>
    <a:srgbClr val="333233"/>
    <a:srgbClr val="018C85"/>
    <a:srgbClr val="1C3454"/>
    <a:srgbClr val="008880"/>
    <a:srgbClr val="4F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9463B-0663-4AC1-B032-5A4E316739E5}" v="1" dt="2024-09-19T13:39:22.12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/>
    <p:restoredTop sz="94694"/>
  </p:normalViewPr>
  <p:slideViewPr>
    <p:cSldViewPr snapToGrid="0">
      <p:cViewPr varScale="1">
        <p:scale>
          <a:sx n="71" d="100"/>
          <a:sy n="71" d="100"/>
        </p:scale>
        <p:origin x="31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D93D3-9034-40DC-BFD3-6EA17D99102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EB70FAB-9C58-43C6-89F3-BC3B7700E865}">
      <dgm:prSet phldrT="[Text]" custT="1"/>
      <dgm:spPr/>
      <dgm:t>
        <a:bodyPr/>
        <a:lstStyle/>
        <a:p>
          <a:r>
            <a:rPr lang="en-CH" sz="2800" i="1">
              <a:latin typeface="Segoe UI" panose="020B0502040204020203" pitchFamily="34" charset="0"/>
              <a:cs typeface="Segoe UI" panose="020B0502040204020203" pitchFamily="34" charset="0"/>
            </a:rPr>
            <a:t>Readiness</a:t>
          </a:r>
          <a:endParaRPr lang="en-GB" sz="2800" i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7BB5AB3-16A2-49B4-A17F-F11D9BA13703}" type="parTrans" cxnId="{30717518-3653-44B4-B609-B1C2ADE3CE0B}">
      <dgm:prSet/>
      <dgm:spPr/>
      <dgm:t>
        <a:bodyPr/>
        <a:lstStyle/>
        <a:p>
          <a:endParaRPr lang="en-GB" sz="2800" i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D7DC7E8-4710-4897-AFA0-FDA257B3BF25}" type="sibTrans" cxnId="{30717518-3653-44B4-B609-B1C2ADE3CE0B}">
      <dgm:prSet/>
      <dgm:spPr/>
      <dgm:t>
        <a:bodyPr/>
        <a:lstStyle/>
        <a:p>
          <a:endParaRPr lang="en-GB" sz="2800" i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BD1D43F-3742-4CDB-B702-9E55C5C42B4C}">
      <dgm:prSet phldrT="[Text]" custT="1"/>
      <dgm:spPr/>
      <dgm:t>
        <a:bodyPr/>
        <a:lstStyle/>
        <a:p>
          <a:r>
            <a:rPr lang="en-CH" sz="2800" i="1">
              <a:latin typeface="Segoe UI" panose="020B0502040204020203" pitchFamily="34" charset="0"/>
              <a:cs typeface="Segoe UI" panose="020B0502040204020203" pitchFamily="34" charset="0"/>
            </a:rPr>
            <a:t>Investment</a:t>
          </a:r>
          <a:endParaRPr lang="en-GB" sz="2800" i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3B0A8DB-1909-4B87-9801-EEC8902350E4}" type="parTrans" cxnId="{C3D45097-6057-4017-B421-1DE6E3702339}">
      <dgm:prSet/>
      <dgm:spPr/>
      <dgm:t>
        <a:bodyPr/>
        <a:lstStyle/>
        <a:p>
          <a:endParaRPr lang="en-GB" sz="2800" i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6B7718D-8DE2-4195-A95C-257C4B21C634}" type="sibTrans" cxnId="{C3D45097-6057-4017-B421-1DE6E3702339}">
      <dgm:prSet/>
      <dgm:spPr/>
      <dgm:t>
        <a:bodyPr/>
        <a:lstStyle/>
        <a:p>
          <a:endParaRPr lang="en-GB" sz="2800" i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369784C-22AC-4870-B5C4-BF4E1BEDAF1C}">
      <dgm:prSet phldrT="[Text]" custT="1"/>
      <dgm:spPr/>
      <dgm:t>
        <a:bodyPr/>
        <a:lstStyle/>
        <a:p>
          <a:r>
            <a:rPr lang="en-CH" sz="2800" i="1">
              <a:latin typeface="Segoe UI" panose="020B0502040204020203" pitchFamily="34" charset="0"/>
              <a:cs typeface="Segoe UI" panose="020B0502040204020203" pitchFamily="34" charset="0"/>
            </a:rPr>
            <a:t>Compliance</a:t>
          </a:r>
          <a:endParaRPr lang="en-GB" sz="2800" i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60DED32-DDA5-45A4-9563-C11EDA364449}" type="parTrans" cxnId="{80F5C407-8E99-41A0-AAFE-D24BFF513183}">
      <dgm:prSet/>
      <dgm:spPr/>
      <dgm:t>
        <a:bodyPr/>
        <a:lstStyle/>
        <a:p>
          <a:endParaRPr lang="en-GB" sz="2800" i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9D966FD-9DFB-4590-A190-E4DBA5887911}" type="sibTrans" cxnId="{80F5C407-8E99-41A0-AAFE-D24BFF513183}">
      <dgm:prSet/>
      <dgm:spPr/>
      <dgm:t>
        <a:bodyPr/>
        <a:lstStyle/>
        <a:p>
          <a:endParaRPr lang="en-GB" sz="2800" i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920561-1B32-4985-84B3-0CF44FD5AB71}" type="pres">
      <dgm:prSet presAssocID="{CD5D93D3-9034-40DC-BFD3-6EA17D99102A}" presName="Name0" presStyleCnt="0">
        <dgm:presLayoutVars>
          <dgm:dir/>
          <dgm:animLvl val="lvl"/>
          <dgm:resizeHandles val="exact"/>
        </dgm:presLayoutVars>
      </dgm:prSet>
      <dgm:spPr/>
    </dgm:pt>
    <dgm:pt modelId="{9C501840-DFB9-4149-9A4E-2A693C042B33}" type="pres">
      <dgm:prSet presAssocID="{EEB70FAB-9C58-43C6-89F3-BC3B7700E86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54A2443-2776-4564-9FD2-A4A6BB7D1748}" type="pres">
      <dgm:prSet presAssocID="{4D7DC7E8-4710-4897-AFA0-FDA257B3BF25}" presName="parTxOnlySpace" presStyleCnt="0"/>
      <dgm:spPr/>
    </dgm:pt>
    <dgm:pt modelId="{68906EE9-4495-482B-BE61-5CE711F9C936}" type="pres">
      <dgm:prSet presAssocID="{8BD1D43F-3742-4CDB-B702-9E55C5C42B4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27448C7-B843-47C1-89D4-D7B21C097E46}" type="pres">
      <dgm:prSet presAssocID="{A6B7718D-8DE2-4195-A95C-257C4B21C634}" presName="parTxOnlySpace" presStyleCnt="0"/>
      <dgm:spPr/>
    </dgm:pt>
    <dgm:pt modelId="{19498DCD-E9D3-4A4A-8413-55101BC91006}" type="pres">
      <dgm:prSet presAssocID="{1369784C-22AC-4870-B5C4-BF4E1BEDAF1C}" presName="parTxOnly" presStyleLbl="node1" presStyleIdx="2" presStyleCnt="3" custLinFactY="-463" custLinFactNeighborX="2083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80F5C407-8E99-41A0-AAFE-D24BFF513183}" srcId="{CD5D93D3-9034-40DC-BFD3-6EA17D99102A}" destId="{1369784C-22AC-4870-B5C4-BF4E1BEDAF1C}" srcOrd="2" destOrd="0" parTransId="{860DED32-DDA5-45A4-9563-C11EDA364449}" sibTransId="{E9D966FD-9DFB-4590-A190-E4DBA5887911}"/>
    <dgm:cxn modelId="{30717518-3653-44B4-B609-B1C2ADE3CE0B}" srcId="{CD5D93D3-9034-40DC-BFD3-6EA17D99102A}" destId="{EEB70FAB-9C58-43C6-89F3-BC3B7700E865}" srcOrd="0" destOrd="0" parTransId="{C7BB5AB3-16A2-49B4-A17F-F11D9BA13703}" sibTransId="{4D7DC7E8-4710-4897-AFA0-FDA257B3BF25}"/>
    <dgm:cxn modelId="{AC908D77-CDA5-40FF-9377-BEDE92B804AA}" type="presOf" srcId="{1369784C-22AC-4870-B5C4-BF4E1BEDAF1C}" destId="{19498DCD-E9D3-4A4A-8413-55101BC91006}" srcOrd="0" destOrd="0" presId="urn:microsoft.com/office/officeart/2005/8/layout/chevron1"/>
    <dgm:cxn modelId="{C3D45097-6057-4017-B421-1DE6E3702339}" srcId="{CD5D93D3-9034-40DC-BFD3-6EA17D99102A}" destId="{8BD1D43F-3742-4CDB-B702-9E55C5C42B4C}" srcOrd="1" destOrd="0" parTransId="{E3B0A8DB-1909-4B87-9801-EEC8902350E4}" sibTransId="{A6B7718D-8DE2-4195-A95C-257C4B21C634}"/>
    <dgm:cxn modelId="{BE42A8A1-BCA1-4431-A0D3-DE29B042D6C8}" type="presOf" srcId="{8BD1D43F-3742-4CDB-B702-9E55C5C42B4C}" destId="{68906EE9-4495-482B-BE61-5CE711F9C936}" srcOrd="0" destOrd="0" presId="urn:microsoft.com/office/officeart/2005/8/layout/chevron1"/>
    <dgm:cxn modelId="{4B5515CF-CDA8-40A5-BCC0-FE95BF44A33B}" type="presOf" srcId="{EEB70FAB-9C58-43C6-89F3-BC3B7700E865}" destId="{9C501840-DFB9-4149-9A4E-2A693C042B33}" srcOrd="0" destOrd="0" presId="urn:microsoft.com/office/officeart/2005/8/layout/chevron1"/>
    <dgm:cxn modelId="{7F78C8FF-AD97-4401-B6AC-0D552F70E4E8}" type="presOf" srcId="{CD5D93D3-9034-40DC-BFD3-6EA17D99102A}" destId="{E5920561-1B32-4985-84B3-0CF44FD5AB71}" srcOrd="0" destOrd="0" presId="urn:microsoft.com/office/officeart/2005/8/layout/chevron1"/>
    <dgm:cxn modelId="{C8E7ED78-BB1B-4E1F-91C7-CE91763F610A}" type="presParOf" srcId="{E5920561-1B32-4985-84B3-0CF44FD5AB71}" destId="{9C501840-DFB9-4149-9A4E-2A693C042B33}" srcOrd="0" destOrd="0" presId="urn:microsoft.com/office/officeart/2005/8/layout/chevron1"/>
    <dgm:cxn modelId="{F3FD1F62-ADD2-4A50-8049-DCEB214CD208}" type="presParOf" srcId="{E5920561-1B32-4985-84B3-0CF44FD5AB71}" destId="{B54A2443-2776-4564-9FD2-A4A6BB7D1748}" srcOrd="1" destOrd="0" presId="urn:microsoft.com/office/officeart/2005/8/layout/chevron1"/>
    <dgm:cxn modelId="{1C42D3E8-F5D2-402A-8D86-FB4415FC5FC8}" type="presParOf" srcId="{E5920561-1B32-4985-84B3-0CF44FD5AB71}" destId="{68906EE9-4495-482B-BE61-5CE711F9C936}" srcOrd="2" destOrd="0" presId="urn:microsoft.com/office/officeart/2005/8/layout/chevron1"/>
    <dgm:cxn modelId="{AF3828ED-078C-4260-9F0F-2497DDCF9B75}" type="presParOf" srcId="{E5920561-1B32-4985-84B3-0CF44FD5AB71}" destId="{227448C7-B843-47C1-89D4-D7B21C097E46}" srcOrd="3" destOrd="0" presId="urn:microsoft.com/office/officeart/2005/8/layout/chevron1"/>
    <dgm:cxn modelId="{DC88FC1A-E5D8-4245-A96D-9A20ED781E06}" type="presParOf" srcId="{E5920561-1B32-4985-84B3-0CF44FD5AB71}" destId="{19498DCD-E9D3-4A4A-8413-55101BC9100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01840-DFB9-4149-9A4E-2A693C042B33}">
      <dsp:nvSpPr>
        <dsp:cNvPr id="0" name=""/>
        <dsp:cNvSpPr/>
      </dsp:nvSpPr>
      <dsp:spPr>
        <a:xfrm>
          <a:off x="3214" y="0"/>
          <a:ext cx="3916560" cy="89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800" i="1" kern="1200">
              <a:latin typeface="Segoe UI" panose="020B0502040204020203" pitchFamily="34" charset="0"/>
              <a:cs typeface="Segoe UI" panose="020B0502040204020203" pitchFamily="34" charset="0"/>
            </a:rPr>
            <a:t>Readiness</a:t>
          </a:r>
          <a:endParaRPr lang="en-GB" sz="2800" i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825" y="0"/>
        <a:ext cx="3025338" cy="891222"/>
      </dsp:txXfrm>
    </dsp:sp>
    <dsp:sp modelId="{68906EE9-4495-482B-BE61-5CE711F9C936}">
      <dsp:nvSpPr>
        <dsp:cNvPr id="0" name=""/>
        <dsp:cNvSpPr/>
      </dsp:nvSpPr>
      <dsp:spPr>
        <a:xfrm>
          <a:off x="3528119" y="0"/>
          <a:ext cx="3916560" cy="89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800" i="1" kern="1200">
              <a:latin typeface="Segoe UI" panose="020B0502040204020203" pitchFamily="34" charset="0"/>
              <a:cs typeface="Segoe UI" panose="020B0502040204020203" pitchFamily="34" charset="0"/>
            </a:rPr>
            <a:t>Investment</a:t>
          </a:r>
          <a:endParaRPr lang="en-GB" sz="2800" i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73730" y="0"/>
        <a:ext cx="3025338" cy="891222"/>
      </dsp:txXfrm>
    </dsp:sp>
    <dsp:sp modelId="{19498DCD-E9D3-4A4A-8413-55101BC91006}">
      <dsp:nvSpPr>
        <dsp:cNvPr id="0" name=""/>
        <dsp:cNvSpPr/>
      </dsp:nvSpPr>
      <dsp:spPr>
        <a:xfrm>
          <a:off x="7056239" y="0"/>
          <a:ext cx="3916560" cy="89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800" i="1" kern="1200">
              <a:latin typeface="Segoe UI" panose="020B0502040204020203" pitchFamily="34" charset="0"/>
              <a:cs typeface="Segoe UI" panose="020B0502040204020203" pitchFamily="34" charset="0"/>
            </a:rPr>
            <a:t>Compliance</a:t>
          </a:r>
          <a:endParaRPr lang="en-GB" sz="2800" i="1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501850" y="0"/>
        <a:ext cx="3025338" cy="891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699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26/09/2024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26/09/2024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n-soff.org/wp-content/uploads/2023/06/INF-5.2-ECMWF-support-to-SOFF-beneficiary-countrie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2499889"/>
            <a:ext cx="10770737" cy="32328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112A42"/>
                </a:solidFill>
              </a:rPr>
              <a:t>Closing the Basic Weather and Climate </a:t>
            </a:r>
            <a:br>
              <a:rPr lang="en-US" sz="3600" dirty="0">
                <a:solidFill>
                  <a:srgbClr val="112A42"/>
                </a:solidFill>
              </a:rPr>
            </a:br>
            <a:r>
              <a:rPr lang="en-US" sz="3600" dirty="0">
                <a:solidFill>
                  <a:srgbClr val="112A42"/>
                </a:solidFill>
              </a:rPr>
              <a:t>Data Gaps in South Asia: Advancing SOFF implementation and creating synergies</a:t>
            </a:r>
            <a:br>
              <a:rPr lang="de-DE" dirty="0"/>
            </a:br>
            <a:br>
              <a:rPr lang="de-DE" dirty="0"/>
            </a:br>
            <a:r>
              <a:rPr lang="en-CH" sz="3600" dirty="0">
                <a:solidFill>
                  <a:schemeClr val="bg1"/>
                </a:solidFill>
              </a:rPr>
              <a:t>Session 6: </a:t>
            </a:r>
            <a:r>
              <a:rPr lang="en-US" sz="3600" dirty="0">
                <a:solidFill>
                  <a:schemeClr val="bg1"/>
                </a:solidFill>
              </a:rPr>
              <a:t> SOFF</a:t>
            </a:r>
            <a:r>
              <a:rPr lang="en-CH" sz="3600" dirty="0">
                <a:solidFill>
                  <a:schemeClr val="bg1"/>
                </a:solidFill>
              </a:rPr>
              <a:t> Compliance </a:t>
            </a:r>
            <a:r>
              <a:rPr lang="en-CH" sz="3600">
                <a:solidFill>
                  <a:schemeClr val="bg1"/>
                </a:solidFill>
              </a:rPr>
              <a:t>phase </a:t>
            </a:r>
            <a:br>
              <a:rPr lang="en-CH" sz="36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consultations</a:t>
            </a:r>
            <a:br>
              <a:rPr lang="en-US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368877"/>
            <a:ext cx="10107612" cy="569912"/>
          </a:xfrm>
        </p:spPr>
        <p:txBody>
          <a:bodyPr/>
          <a:lstStyle/>
          <a:p>
            <a:r>
              <a:rPr lang="en-CH"/>
              <a:t>24 – 26 September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5" y="5947418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now covered mountain with a cloud and sun&#10;&#10;Description automatically generated with medium confidence">
            <a:extLst>
              <a:ext uri="{FF2B5EF4-FFF2-40B4-BE49-F238E27FC236}">
                <a16:creationId xmlns:a16="http://schemas.microsoft.com/office/drawing/2014/main" id="{71446293-073C-3F3F-20C2-C43E8C819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91449"/>
            <a:ext cx="832800" cy="8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4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A97DDB-1576-0906-F93C-720E1DE3F315}"/>
              </a:ext>
            </a:extLst>
          </p:cNvPr>
          <p:cNvSpPr txBox="1">
            <a:spLocks/>
          </p:cNvSpPr>
          <p:nvPr/>
        </p:nvSpPr>
        <p:spPr>
          <a:xfrm>
            <a:off x="609600" y="492733"/>
            <a:ext cx="11054901" cy="185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59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600">
                <a:latin typeface="Open Sans"/>
                <a:ea typeface="Open Sans"/>
                <a:cs typeface="Open Sans"/>
              </a:rPr>
              <a:t>Supporting countries in the effective use of global forecast products – ensuring SOFF support is a “two-way-street"</a:t>
            </a:r>
            <a:endParaRPr lang="en-GB" sz="3600">
              <a:latin typeface="Open Sans"/>
              <a:ea typeface="Open Sans"/>
              <a:cs typeface="Open San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79001F-D1A9-F41F-2B9F-9CD7FD93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88" y="2726055"/>
            <a:ext cx="10531026" cy="14058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b="1" dirty="0">
                <a:latin typeface="Open Sans"/>
                <a:ea typeface="Open Sans"/>
                <a:cs typeface="Open Sans"/>
              </a:rPr>
              <a:t>Enabling b</a:t>
            </a:r>
            <a:r>
              <a:rPr lang="en-CH" sz="2600" b="1" dirty="0" err="1">
                <a:latin typeface="Open Sans"/>
                <a:ea typeface="Open Sans"/>
                <a:cs typeface="Open Sans"/>
              </a:rPr>
              <a:t>eneficiary</a:t>
            </a:r>
            <a:r>
              <a:rPr lang="en-CH" sz="2600" b="1" dirty="0">
                <a:latin typeface="Open Sans"/>
                <a:ea typeface="Open Sans"/>
                <a:cs typeface="Open Sans"/>
              </a:rPr>
              <a:t> countries</a:t>
            </a:r>
            <a:r>
              <a:rPr lang="en-CH" sz="2600" dirty="0">
                <a:latin typeface="Open Sans"/>
                <a:ea typeface="Open Sans"/>
                <a:cs typeface="Open Sans"/>
              </a:rPr>
              <a:t> in having access to improved NWP forecast products and </a:t>
            </a:r>
            <a:r>
              <a:rPr lang="en-US" sz="2600" dirty="0">
                <a:latin typeface="Open Sans"/>
                <a:ea typeface="Open Sans"/>
                <a:cs typeface="Open Sans"/>
              </a:rPr>
              <a:t>their effective use </a:t>
            </a:r>
            <a:endParaRPr lang="en-CH" sz="26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7507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55DC56AD-1AC9-BC4F-47BD-607AD9346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16397"/>
              </p:ext>
            </p:extLst>
          </p:nvPr>
        </p:nvGraphicFramePr>
        <p:xfrm>
          <a:off x="646368" y="1844040"/>
          <a:ext cx="10899263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9263">
                  <a:extLst>
                    <a:ext uri="{9D8B030D-6E8A-4147-A177-3AD203B41FA5}">
                      <a16:colId xmlns:a16="http://schemas.microsoft.com/office/drawing/2014/main" val="3273402998"/>
                    </a:ext>
                  </a:extLst>
                </a:gridCol>
              </a:tblGrid>
              <a:tr h="470606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2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Guiding question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13160"/>
                  </a:ext>
                </a:extLst>
              </a:tr>
              <a:tr h="1379812">
                <a:tc>
                  <a:txBody>
                    <a:bodyPr/>
                    <a:lstStyle/>
                    <a:p>
                      <a:pPr marL="11430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2800" b="0" i="0" u="none" strike="noStrike" noProof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  <a:p>
                      <a:pPr marL="11430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What capacity is there to access and use these to underpin services, what kind of training is required?</a:t>
                      </a:r>
                      <a:endParaRPr lang="en-US" sz="280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114300" indent="0"/>
                      <a:endParaRPr lang="en-US" sz="2800" dirty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3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92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13B24AE2-B6A6-DBF9-224A-63C5EB177619}"/>
              </a:ext>
            </a:extLst>
          </p:cNvPr>
          <p:cNvSpPr txBox="1">
            <a:spLocks/>
          </p:cNvSpPr>
          <p:nvPr/>
        </p:nvSpPr>
        <p:spPr>
          <a:xfrm>
            <a:off x="748060" y="64127"/>
            <a:ext cx="10839284" cy="89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>
                <a:ln>
                  <a:noFill/>
                </a:ln>
                <a:solidFill>
                  <a:srgbClr val="0B3D5E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SOFF and GBON compliance: Operational elements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B3D5E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  <p:pic>
        <p:nvPicPr>
          <p:cNvPr id="3" name="Picture 2" descr="INFCOM-2">
            <a:extLst>
              <a:ext uri="{FF2B5EF4-FFF2-40B4-BE49-F238E27FC236}">
                <a16:creationId xmlns:a16="http://schemas.microsoft.com/office/drawing/2014/main" id="{B493F0A4-EA23-F728-DE4C-2FBA6522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846" y="5771214"/>
            <a:ext cx="635348" cy="9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7570DE-4FDB-EC22-37C9-C16D5B9E24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4544" y="955349"/>
          <a:ext cx="10972800" cy="89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01F290-6A42-4E9D-1461-844701067602}"/>
              </a:ext>
            </a:extLst>
          </p:cNvPr>
          <p:cNvSpPr txBox="1"/>
          <p:nvPr/>
        </p:nvSpPr>
        <p:spPr>
          <a:xfrm>
            <a:off x="914400" y="2084892"/>
            <a:ext cx="3124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Gap assessed based on GBON </a:t>
            </a:r>
            <a:r>
              <a:rPr kumimoji="0" lang="en-CH" sz="2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requir</a:t>
            </a:r>
            <a:r>
              <a:rPr kumimoji="0" lang="fr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e</a:t>
            </a:r>
            <a:r>
              <a:rPr kumimoji="0" lang="en-CH" sz="2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ments</a:t>
            </a:r>
            <a:endParaRPr kumimoji="0" lang="en-CH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Contribution Plan aimed at achieving GBON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FD249-C93D-AEE7-052E-1DABCFE77329}"/>
              </a:ext>
            </a:extLst>
          </p:cNvPr>
          <p:cNvSpPr txBox="1"/>
          <p:nvPr/>
        </p:nvSpPr>
        <p:spPr>
          <a:xfrm>
            <a:off x="4219574" y="2084892"/>
            <a:ext cx="36195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Investment towards GBON compliance</a:t>
            </a:r>
          </a:p>
          <a:p>
            <a:pPr marL="3429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Tested at the end of this phase with WDQMS in </a:t>
            </a:r>
            <a:r>
              <a:rPr kumimoji="0" lang="en-CH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commissioning period </a:t>
            </a:r>
          </a:p>
          <a:p>
            <a:pPr marL="3429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Steering Committee decides on extension or additional investment in case of </a:t>
            </a:r>
            <a:r>
              <a:rPr kumimoji="0" lang="en-CH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force majeure </a:t>
            </a: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or unforeseen difficulties hindering GBON compliance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2ACD7-44BF-D9EA-6FF8-2A05B19B6AD9}"/>
              </a:ext>
            </a:extLst>
          </p:cNvPr>
          <p:cNvSpPr txBox="1"/>
          <p:nvPr/>
        </p:nvSpPr>
        <p:spPr>
          <a:xfrm>
            <a:off x="8020050" y="2084892"/>
            <a:ext cx="3124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Result-based finance and peer advisors’ technical assistance </a:t>
            </a: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based on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GBON </a:t>
            </a: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station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compliance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Full </a:t>
            </a: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SOFF Compliance Phase Framework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to be </a:t>
            </a: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co-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developed by SOFF </a:t>
            </a: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and WMO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for a future S</a:t>
            </a: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teering </a:t>
            </a:r>
            <a:r>
              <a:rPr lang="en-US" sz="2000" kern="0">
                <a:solidFill>
                  <a:srgbClr val="000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C</a:t>
            </a:r>
            <a:r>
              <a:rPr kumimoji="0" lang="en-CH" sz="2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ommittee</a:t>
            </a:r>
            <a:r>
              <a:rPr kumimoji="0" lang="en-CH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"/>
              </a:rPr>
              <a:t> decision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214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DD43-3B34-3ADE-72CF-4D5AC79E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2733"/>
            <a:ext cx="11445937" cy="144680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Compliance phase: </a:t>
            </a:r>
            <a:br>
              <a:rPr lang="en-CH"/>
            </a:br>
            <a:r>
              <a:rPr lang="en-US" sz="3600">
                <a:latin typeface="Open Sans"/>
                <a:ea typeface="Open Sans"/>
                <a:cs typeface="Open Sans"/>
              </a:rPr>
              <a:t>The unique element ensuring long-term sustainability of SOFF investments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09848-F7A4-FE0F-A098-63CC2CAA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12" y="2157574"/>
            <a:ext cx="5412862" cy="45000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H" sz="2400" b="1">
                <a:latin typeface="Open Sans"/>
                <a:ea typeface="Open Sans"/>
                <a:cs typeface="Open Sans"/>
              </a:rPr>
              <a:t>Results-based funding</a:t>
            </a:r>
            <a:r>
              <a:rPr lang="en-CH" sz="2400">
                <a:latin typeface="Open Sans"/>
                <a:ea typeface="Open Sans"/>
                <a:cs typeface="Open Sans"/>
              </a:rPr>
              <a:t> provided annually on an open-ended basis</a:t>
            </a:r>
          </a:p>
          <a:p>
            <a:r>
              <a:rPr lang="en-CH" sz="2400" b="1">
                <a:latin typeface="Open Sans"/>
                <a:ea typeface="Open Sans"/>
                <a:cs typeface="Open Sans"/>
              </a:rPr>
              <a:t>NMHS</a:t>
            </a:r>
            <a:r>
              <a:rPr lang="en-CH" sz="2400">
                <a:latin typeface="Open Sans"/>
                <a:ea typeface="Open Sans"/>
                <a:cs typeface="Open Sans"/>
              </a:rPr>
              <a:t> responsible for implementation (operations, maintenance and GBON compliance); alert SOFF Secretariat on potential issues</a:t>
            </a:r>
          </a:p>
          <a:p>
            <a:r>
              <a:rPr lang="en-CH" sz="2400" b="1">
                <a:latin typeface="Open Sans"/>
                <a:ea typeface="Open Sans"/>
                <a:cs typeface="Open Sans"/>
              </a:rPr>
              <a:t>Peer advisors </a:t>
            </a:r>
            <a:r>
              <a:rPr lang="en-CH" sz="2400">
                <a:latin typeface="Open Sans"/>
                <a:ea typeface="Open Sans"/>
                <a:cs typeface="Open Sans"/>
              </a:rPr>
              <a:t>provide on-demand advisory support; inform WMO Technical Authority of issues and progress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E3575-EA7F-E824-E62A-0CC693194A53}"/>
              </a:ext>
            </a:extLst>
          </p:cNvPr>
          <p:cNvSpPr/>
          <p:nvPr/>
        </p:nvSpPr>
        <p:spPr>
          <a:xfrm>
            <a:off x="730826" y="2157574"/>
            <a:ext cx="4738493" cy="450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CH" sz="2400" b="1">
                <a:solidFill>
                  <a:srgbClr val="1859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 5.7 on SOFF &amp; GBON compliance</a:t>
            </a:r>
            <a:endParaRPr lang="en-CH" sz="2400" b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/>
            <a:r>
              <a:rPr lang="en-CH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 Compliance phase </a:t>
            </a:r>
            <a:r>
              <a:rPr lang="en-US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results-based finance and peer advisors’ technical assistance to beneficiary countries to operate and maintain the surface-based observation network and the international sharing of data based on the principle of additionality.</a:t>
            </a:r>
            <a:r>
              <a:rPr lang="en-CH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17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9BD9-E18E-4746-B4A7-37C89B19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H" sz="4000" b="1"/>
              <a:t>Compliance phase features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6403F6-C1EC-D73B-2F6D-3CCFEC83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7808"/>
            <a:ext cx="10579650" cy="4188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Yu Mincho" panose="02020400000000000000" pitchFamily="18" charset="-128"/>
              </a:rPr>
              <a:t>The SOFF Compliance Phase approach is based on 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four key features: </a:t>
            </a:r>
            <a:endParaRPr lang="en-CH" sz="2000" dirty="0"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endParaRPr lang="en-CH" sz="20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0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Results-based finance</a:t>
            </a:r>
            <a:r>
              <a:rPr lang="en-US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SOFF ensures that countries have the means for the sustained generation and international exchange of observational data</a:t>
            </a:r>
            <a:br>
              <a:rPr lang="en-US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CH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0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Predictable long-term finance.</a:t>
            </a:r>
            <a:r>
              <a:rPr lang="en-US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long-term, continuous financial and technical support. </a:t>
            </a:r>
            <a:endParaRPr lang="en-CH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US" sz="2000" b="1" dirty="0">
              <a:solidFill>
                <a:srgbClr val="000000"/>
              </a:solidFill>
              <a:effectLst/>
              <a:latin typeface="Segoe UI" panose="020B05020402040202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0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Technical competency.</a:t>
            </a:r>
            <a:r>
              <a:rPr lang="en-US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countries also have access to advisory services from peer advisors.</a:t>
            </a:r>
            <a:endParaRPr lang="en-CH" sz="20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US" sz="2000" b="1" dirty="0">
              <a:solidFill>
                <a:srgbClr val="000000"/>
              </a:solidFill>
              <a:effectLst/>
              <a:latin typeface="Segoe UI" panose="020B05020402040202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0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Performance monitoring. </a:t>
            </a:r>
            <a:r>
              <a:rPr lang="en-US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Regular, routine monitoring and verification of the performance will be carried out by WMO through the WIGOS Data Quality Monitoring System - WDQMS.</a:t>
            </a:r>
            <a:endParaRPr lang="en-CH" sz="20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6B3611-4489-69E9-AE18-672BE5425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0519" r="7763" b="21545"/>
          <a:stretch>
            <a:fillRect/>
          </a:stretch>
        </p:blipFill>
        <p:spPr>
          <a:xfrm>
            <a:off x="10109771" y="6301842"/>
            <a:ext cx="1897294" cy="37373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2DE5417-4E19-390A-0B20-C06330AA2841}"/>
              </a:ext>
            </a:extLst>
          </p:cNvPr>
          <p:cNvSpPr/>
          <p:nvPr/>
        </p:nvSpPr>
        <p:spPr>
          <a:xfrm>
            <a:off x="8991830" y="794808"/>
            <a:ext cx="914400" cy="3385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SOFF</a:t>
            </a:r>
            <a:endParaRPr lang="en-GB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F4BA6E-F828-6A28-3137-3B0AE8ADA5DE}"/>
              </a:ext>
            </a:extLst>
          </p:cNvPr>
          <p:cNvCxnSpPr/>
          <p:nvPr/>
        </p:nvCxnSpPr>
        <p:spPr>
          <a:xfrm flipV="1">
            <a:off x="9448165" y="1133363"/>
            <a:ext cx="2" cy="502576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3D5A5C-170F-3026-8BF9-BA2B6BA08BC5}"/>
              </a:ext>
            </a:extLst>
          </p:cNvPr>
          <p:cNvSpPr txBox="1"/>
          <p:nvPr/>
        </p:nvSpPr>
        <p:spPr>
          <a:xfrm>
            <a:off x="9481584" y="122726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ptos" panose="020B0004020202020204" pitchFamily="34" charset="0"/>
              </a:rPr>
              <a:t>$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C5E1901-6AB0-15D3-CAE9-7A2F5E05BF01}"/>
              </a:ext>
            </a:extLst>
          </p:cNvPr>
          <p:cNvSpPr/>
          <p:nvPr/>
        </p:nvSpPr>
        <p:spPr>
          <a:xfrm>
            <a:off x="8550390" y="1664036"/>
            <a:ext cx="1795549" cy="5658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Beneficiary</a:t>
            </a:r>
            <a:r>
              <a:rPr lang="en-GB" sz="1600"/>
              <a:t> country / NNHS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C8C3E-0A90-76FC-1028-E35BB0089A41}"/>
              </a:ext>
            </a:extLst>
          </p:cNvPr>
          <p:cNvSpPr/>
          <p:nvPr/>
        </p:nvSpPr>
        <p:spPr>
          <a:xfrm>
            <a:off x="10520503" y="1664036"/>
            <a:ext cx="668747" cy="565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Peer</a:t>
            </a:r>
          </a:p>
          <a:p>
            <a:pPr algn="ctr"/>
            <a:r>
              <a:rPr lang="en-GB" sz="1600"/>
              <a:t>Adv.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47E64A1-E704-4026-9AA1-7593EF0EB03D}"/>
              </a:ext>
            </a:extLst>
          </p:cNvPr>
          <p:cNvSpPr/>
          <p:nvPr/>
        </p:nvSpPr>
        <p:spPr>
          <a:xfrm>
            <a:off x="9254346" y="986325"/>
            <a:ext cx="1570042" cy="1135155"/>
          </a:xfrm>
          <a:prstGeom prst="arc">
            <a:avLst>
              <a:gd name="adj1" fmla="val 16200000"/>
              <a:gd name="adj2" fmla="val 23863"/>
            </a:avLst>
          </a:prstGeom>
          <a:ln w="127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2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9BD9-E18E-4746-B4A7-37C89B19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/>
              <a:t>Preview of </a:t>
            </a:r>
            <a:r>
              <a:rPr lang="en-CH" sz="4000" b="1"/>
              <a:t>Compliance </a:t>
            </a:r>
            <a:r>
              <a:rPr lang="en-CH" sz="4000" b="1" err="1"/>
              <a:t>phas</a:t>
            </a:r>
            <a:r>
              <a:rPr lang="en-US" sz="4000" b="1"/>
              <a:t>e</a:t>
            </a:r>
            <a:endParaRPr lang="en-CH" sz="4000" b="1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6403F6-C1EC-D73B-2F6D-3CCFEC83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52957"/>
            <a:ext cx="10972800" cy="436403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GB" sz="2400" dirty="0">
              <a:latin typeface="Segoe UI"/>
              <a:ea typeface="Open Sans"/>
              <a:cs typeface="Segoe U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latin typeface="Segoe UI"/>
                <a:ea typeface="Open Sans"/>
                <a:cs typeface="Segoe UI"/>
              </a:rPr>
              <a:t>Direct results-based payment from </a:t>
            </a:r>
            <a:r>
              <a:rPr lang="en-GB" sz="2400" b="1" dirty="0">
                <a:latin typeface="Segoe UI"/>
                <a:ea typeface="Open Sans"/>
                <a:cs typeface="Segoe UI"/>
              </a:rPr>
              <a:t>SOFF to Beneficiary country </a:t>
            </a:r>
            <a:r>
              <a:rPr lang="en-GB" sz="2400" dirty="0">
                <a:latin typeface="Segoe UI"/>
                <a:ea typeface="Open Sans"/>
                <a:cs typeface="Segoe UI"/>
              </a:rPr>
              <a:t>(ideally directly to met service)</a:t>
            </a:r>
            <a:endParaRPr lang="en-GB" dirty="0">
              <a:latin typeface="Segoe UI"/>
              <a:ea typeface="Open Sans"/>
              <a:cs typeface="Segoe UI"/>
            </a:endParaRPr>
          </a:p>
          <a:p>
            <a:pPr lvl="1" algn="just">
              <a:lnSpc>
                <a:spcPct val="120000"/>
              </a:lnSpc>
            </a:pPr>
            <a:r>
              <a:rPr lang="en-GB" sz="2300" dirty="0">
                <a:latin typeface="Segoe UI"/>
                <a:ea typeface="Open Sans"/>
                <a:cs typeface="Segoe UI"/>
              </a:rPr>
              <a:t>to cover operations and maintenance, </a:t>
            </a:r>
            <a:r>
              <a:rPr lang="en-GB" sz="2300" b="1" i="1" dirty="0">
                <a:latin typeface="Segoe UI"/>
                <a:ea typeface="Open Sans"/>
                <a:cs typeface="Segoe UI"/>
              </a:rPr>
              <a:t>conceptually - whatever it takes</a:t>
            </a:r>
            <a:r>
              <a:rPr lang="en-GB" sz="2300" dirty="0">
                <a:latin typeface="Segoe UI"/>
                <a:ea typeface="Open Sans"/>
                <a:cs typeface="Segoe UI"/>
              </a:rPr>
              <a:t>: hardware, staff costs, training, inspections, site security/vandalism, maintenance, repair and replacement of equipment, communications, IT costs</a:t>
            </a:r>
            <a:r>
              <a:rPr lang="en-CH" sz="2300" dirty="0">
                <a:latin typeface="Segoe UI"/>
                <a:ea typeface="Open Sans"/>
                <a:cs typeface="Segoe UI"/>
              </a:rPr>
              <a:t>. </a:t>
            </a:r>
            <a:endParaRPr lang="en-GB" sz="2300" dirty="0">
              <a:latin typeface="Segoe UI"/>
              <a:ea typeface="Open Sans"/>
              <a:cs typeface="Segoe UI"/>
            </a:endParaRPr>
          </a:p>
          <a:p>
            <a:pPr lvl="1">
              <a:lnSpc>
                <a:spcPct val="120000"/>
              </a:lnSpc>
            </a:pPr>
            <a:r>
              <a:rPr lang="en-GB" sz="1800" dirty="0">
                <a:latin typeface="Segoe UI"/>
                <a:ea typeface="Open Sans"/>
                <a:cs typeface="Segoe UI"/>
              </a:rPr>
              <a:t>Peer advisory services by need</a:t>
            </a:r>
          </a:p>
          <a:p>
            <a:pPr>
              <a:lnSpc>
                <a:spcPct val="120000"/>
              </a:lnSpc>
            </a:pPr>
            <a:r>
              <a:rPr lang="en-GB" sz="2400" b="1" dirty="0">
                <a:latin typeface="Segoe UI"/>
                <a:ea typeface="Open Sans"/>
                <a:cs typeface="Segoe UI"/>
              </a:rPr>
              <a:t>Expected co-investment </a:t>
            </a:r>
            <a:r>
              <a:rPr lang="en-GB" sz="2400" dirty="0">
                <a:latin typeface="Segoe UI"/>
                <a:ea typeface="Open Sans"/>
                <a:cs typeface="Segoe UI"/>
              </a:rPr>
              <a:t>from Beneficiary country (% to be defined) for co-ownership</a:t>
            </a:r>
          </a:p>
          <a:p>
            <a:pPr>
              <a:lnSpc>
                <a:spcPct val="120000"/>
              </a:lnSpc>
            </a:pPr>
            <a:r>
              <a:rPr lang="en-GB" sz="2400" b="1" dirty="0">
                <a:latin typeface="Segoe UI"/>
                <a:ea typeface="Open Sans"/>
                <a:cs typeface="Segoe UI"/>
              </a:rPr>
              <a:t>Two-way street</a:t>
            </a:r>
            <a:r>
              <a:rPr lang="en-GB" sz="2400" dirty="0">
                <a:latin typeface="Segoe UI"/>
                <a:ea typeface="Open Sans"/>
                <a:cs typeface="Segoe UI"/>
              </a:rPr>
              <a:t>: expected better access to improved prediction products</a:t>
            </a:r>
            <a:r>
              <a:rPr lang="en-CH" sz="2400" dirty="0">
                <a:latin typeface="Segoe UI"/>
                <a:ea typeface="Open Sans"/>
                <a:cs typeface="Segoe UI"/>
              </a:rPr>
              <a:t> (</a:t>
            </a:r>
            <a:r>
              <a:rPr lang="en-CH" sz="2400" dirty="0">
                <a:latin typeface="Segoe UI"/>
                <a:ea typeface="Open Sans"/>
                <a:cs typeface="Segoe UI"/>
                <a:hlinkClick r:id="rId2"/>
              </a:rPr>
              <a:t>ECMWF support to SOFF beneficiary countries</a:t>
            </a:r>
            <a:r>
              <a:rPr lang="en-CH" sz="2400" dirty="0">
                <a:latin typeface="Segoe UI"/>
                <a:ea typeface="Open Sans"/>
                <a:cs typeface="Segoe UI"/>
              </a:rPr>
              <a:t>)</a:t>
            </a:r>
            <a:r>
              <a:rPr lang="en-GB" sz="2400" dirty="0">
                <a:latin typeface="Segoe UI"/>
                <a:ea typeface="Open Sans"/>
                <a:cs typeface="Segoe UI"/>
              </a:rPr>
              <a:t>, but funded by SOFF partners / other projects, with SOFF specializing in the basic observations as a foundation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6B3611-4489-69E9-AE18-672BE5425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0519" r="7763" b="21545"/>
          <a:stretch>
            <a:fillRect/>
          </a:stretch>
        </p:blipFill>
        <p:spPr>
          <a:xfrm>
            <a:off x="10109771" y="6301842"/>
            <a:ext cx="1897294" cy="37373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2DE5417-4E19-390A-0B20-C06330AA2841}"/>
              </a:ext>
            </a:extLst>
          </p:cNvPr>
          <p:cNvSpPr/>
          <p:nvPr/>
        </p:nvSpPr>
        <p:spPr>
          <a:xfrm>
            <a:off x="8991830" y="794808"/>
            <a:ext cx="914400" cy="3385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SOFF</a:t>
            </a:r>
            <a:endParaRPr lang="en-GB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F4BA6E-F828-6A28-3137-3B0AE8ADA5DE}"/>
              </a:ext>
            </a:extLst>
          </p:cNvPr>
          <p:cNvCxnSpPr/>
          <p:nvPr/>
        </p:nvCxnSpPr>
        <p:spPr>
          <a:xfrm flipV="1">
            <a:off x="9448165" y="1133363"/>
            <a:ext cx="2" cy="502576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3D5A5C-170F-3026-8BF9-BA2B6BA08BC5}"/>
              </a:ext>
            </a:extLst>
          </p:cNvPr>
          <p:cNvSpPr txBox="1"/>
          <p:nvPr/>
        </p:nvSpPr>
        <p:spPr>
          <a:xfrm>
            <a:off x="9481584" y="122726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ptos" panose="020B0004020202020204" pitchFamily="34" charset="0"/>
              </a:rPr>
              <a:t>$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C5E1901-6AB0-15D3-CAE9-7A2F5E05BF01}"/>
              </a:ext>
            </a:extLst>
          </p:cNvPr>
          <p:cNvSpPr/>
          <p:nvPr/>
        </p:nvSpPr>
        <p:spPr>
          <a:xfrm>
            <a:off x="8550390" y="1664036"/>
            <a:ext cx="1795549" cy="5658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Beneficiary</a:t>
            </a:r>
            <a:r>
              <a:rPr lang="en-GB" sz="1600"/>
              <a:t> country / NNHS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C8C3E-0A90-76FC-1028-E35BB0089A41}"/>
              </a:ext>
            </a:extLst>
          </p:cNvPr>
          <p:cNvSpPr/>
          <p:nvPr/>
        </p:nvSpPr>
        <p:spPr>
          <a:xfrm>
            <a:off x="10520503" y="1664036"/>
            <a:ext cx="668747" cy="565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Peer</a:t>
            </a:r>
          </a:p>
          <a:p>
            <a:pPr algn="ctr"/>
            <a:r>
              <a:rPr lang="en-GB" sz="1600"/>
              <a:t>Adv.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47E64A1-E704-4026-9AA1-7593EF0EB03D}"/>
              </a:ext>
            </a:extLst>
          </p:cNvPr>
          <p:cNvSpPr/>
          <p:nvPr/>
        </p:nvSpPr>
        <p:spPr>
          <a:xfrm>
            <a:off x="9254346" y="986325"/>
            <a:ext cx="1570042" cy="1135155"/>
          </a:xfrm>
          <a:prstGeom prst="arc">
            <a:avLst>
              <a:gd name="adj1" fmla="val 16200000"/>
              <a:gd name="adj2" fmla="val 23863"/>
            </a:avLst>
          </a:prstGeom>
          <a:ln w="127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6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225AACC-52F2-B2BB-732F-26D863E37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55128"/>
              </p:ext>
            </p:extLst>
          </p:nvPr>
        </p:nvGraphicFramePr>
        <p:xfrm>
          <a:off x="0" y="6461760"/>
          <a:ext cx="12192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273402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20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1316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3690A6E-84A5-978A-D562-755843A04754}"/>
              </a:ext>
            </a:extLst>
          </p:cNvPr>
          <p:cNvSpPr txBox="1">
            <a:spLocks/>
          </p:cNvSpPr>
          <p:nvPr/>
        </p:nvSpPr>
        <p:spPr>
          <a:xfrm>
            <a:off x="650696" y="81767"/>
            <a:ext cx="11191089" cy="146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59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>
                <a:latin typeface="Open Sans"/>
                <a:ea typeface="Open Sans"/>
                <a:cs typeface="Open Sans"/>
              </a:rPr>
              <a:t>Countries' ability to financially contribute to the Compliance phase: results from CHDs </a:t>
            </a:r>
            <a:endParaRPr lang="en-GB" sz="400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953AA49-8A52-A607-0887-D7C111E4B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224" y="1543260"/>
            <a:ext cx="11068994" cy="4754797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63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31CF33E-151E-B85C-E9C6-DDEC424F1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49409"/>
              </p:ext>
            </p:extLst>
          </p:nvPr>
        </p:nvGraphicFramePr>
        <p:xfrm>
          <a:off x="646368" y="2270760"/>
          <a:ext cx="10899263" cy="1680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9263">
                  <a:extLst>
                    <a:ext uri="{9D8B030D-6E8A-4147-A177-3AD203B41FA5}">
                      <a16:colId xmlns:a16="http://schemas.microsoft.com/office/drawing/2014/main" val="3273402998"/>
                    </a:ext>
                  </a:extLst>
                </a:gridCol>
              </a:tblGrid>
              <a:tr h="447014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2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Guiding question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13160"/>
                  </a:ext>
                </a:extLst>
              </a:tr>
              <a:tr h="1162235">
                <a:tc>
                  <a:txBody>
                    <a:bodyPr/>
                    <a:lstStyle/>
                    <a:p>
                      <a:pPr marL="114300" lvl="0" indent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333333"/>
                          </a:solidFill>
                          <a:latin typeface="Segoe UI"/>
                        </a:rPr>
                        <a:t>What level of co-investment (financial or in kind) in GBON compliance is your meteorological service ready to make?</a:t>
                      </a:r>
                      <a:endParaRPr lang="en-US" sz="3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3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EF2609-38CA-5EFD-1480-28C5C3D3B0A0}"/>
              </a:ext>
            </a:extLst>
          </p:cNvPr>
          <p:cNvSpPr txBox="1">
            <a:spLocks/>
          </p:cNvSpPr>
          <p:nvPr/>
        </p:nvSpPr>
        <p:spPr>
          <a:xfrm>
            <a:off x="644463" y="248694"/>
            <a:ext cx="11036573" cy="1466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59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000" dirty="0">
                <a:latin typeface="Open Sans"/>
                <a:ea typeface="Open Sans"/>
                <a:cs typeface="Open Sans"/>
              </a:rPr>
              <a:t>Incentivizing regional efficiency </a:t>
            </a:r>
            <a:r>
              <a:rPr lang="en-CH" sz="4000" dirty="0">
                <a:latin typeface="Open Sans"/>
                <a:ea typeface="Open Sans"/>
                <a:cs typeface="Open Sans"/>
              </a:rPr>
              <a:t>&amp;</a:t>
            </a:r>
            <a:r>
              <a:rPr lang="en-US" sz="4000" dirty="0">
                <a:latin typeface="Open Sans"/>
                <a:ea typeface="Open Sans"/>
                <a:cs typeface="Open Sans"/>
              </a:rPr>
              <a:t> collaboration</a:t>
            </a:r>
            <a:endParaRPr lang="en-GB" sz="40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918DA0-6BBD-514E-DE7E-0E0418B4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63" y="2299693"/>
            <a:ext cx="11040419" cy="46469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latin typeface="Open Sans"/>
                <a:ea typeface="Open Sans"/>
                <a:cs typeface="Open Sans"/>
              </a:rPr>
              <a:t>Peer advisor support</a:t>
            </a:r>
          </a:p>
          <a:p>
            <a:r>
              <a:rPr lang="en-CH" sz="2800" b="1" dirty="0">
                <a:latin typeface="Open Sans"/>
                <a:ea typeface="Open Sans"/>
                <a:cs typeface="Open Sans"/>
              </a:rPr>
              <a:t>Regional WIGOS </a:t>
            </a:r>
            <a:r>
              <a:rPr lang="en-CH" sz="2800" b="1" dirty="0" err="1">
                <a:latin typeface="Open Sans"/>
                <a:ea typeface="Open Sans"/>
                <a:cs typeface="Open Sans"/>
              </a:rPr>
              <a:t>centers</a:t>
            </a:r>
            <a:r>
              <a:rPr lang="en-CH" sz="2800" dirty="0">
                <a:latin typeface="Open Sans"/>
                <a:ea typeface="Open Sans"/>
                <a:cs typeface="Open Sans"/>
              </a:rPr>
              <a:t> support for addressing GBON data performance issues / incidents</a:t>
            </a:r>
            <a:r>
              <a:rPr lang="en-US" sz="2800" dirty="0">
                <a:latin typeface="Open Sans"/>
                <a:ea typeface="Open Sans"/>
                <a:cs typeface="Open Sans"/>
              </a:rPr>
              <a:t>?</a:t>
            </a:r>
            <a:endParaRPr lang="en-US" sz="2800" dirty="0"/>
          </a:p>
          <a:p>
            <a:r>
              <a:rPr lang="en-CH" sz="2800" b="1" dirty="0">
                <a:latin typeface="Open Sans"/>
                <a:ea typeface="Open Sans"/>
                <a:cs typeface="Open Sans"/>
              </a:rPr>
              <a:t>Regional Instrument Centres </a:t>
            </a:r>
            <a:r>
              <a:rPr lang="en-CH" sz="2800" dirty="0">
                <a:latin typeface="Open Sans"/>
                <a:ea typeface="Open Sans"/>
                <a:cs typeface="Open Sans"/>
              </a:rPr>
              <a:t>support for calibration of meteorological instruments</a:t>
            </a:r>
            <a:r>
              <a:rPr lang="en-US" sz="2800" dirty="0">
                <a:latin typeface="Open Sans"/>
                <a:ea typeface="Open Sans"/>
                <a:cs typeface="Open Sans"/>
              </a:rPr>
              <a:t>?</a:t>
            </a:r>
            <a:endParaRPr lang="en-CH" sz="2800" dirty="0">
              <a:latin typeface="Open Sans"/>
              <a:ea typeface="Open Sans"/>
              <a:cs typeface="Open Sans"/>
            </a:endParaRPr>
          </a:p>
          <a:p>
            <a:r>
              <a:rPr lang="en-US" sz="2800" b="1" dirty="0">
                <a:latin typeface="Open Sans"/>
                <a:ea typeface="Open Sans"/>
                <a:cs typeface="Open Sans"/>
              </a:rPr>
              <a:t>Regional operations and maintenance </a:t>
            </a:r>
            <a:r>
              <a:rPr lang="en-US" sz="2800" dirty="0">
                <a:latin typeface="Open Sans"/>
                <a:ea typeface="Open Sans"/>
                <a:cs typeface="Open Sans"/>
              </a:rPr>
              <a:t>support provided by a regional SOFF beneficiary country?</a:t>
            </a:r>
            <a:endParaRPr lang="en-CH" sz="28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6381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21251B2B-67C1-7B17-C0E3-46E55E306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33563"/>
              </p:ext>
            </p:extLst>
          </p:nvPr>
        </p:nvGraphicFramePr>
        <p:xfrm>
          <a:off x="646368" y="2484120"/>
          <a:ext cx="10899263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9263">
                  <a:extLst>
                    <a:ext uri="{9D8B030D-6E8A-4147-A177-3AD203B41FA5}">
                      <a16:colId xmlns:a16="http://schemas.microsoft.com/office/drawing/2014/main" val="3273402998"/>
                    </a:ext>
                  </a:extLst>
                </a:gridCol>
              </a:tblGrid>
              <a:tr h="370003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28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Guiding question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13160"/>
                  </a:ext>
                </a:extLst>
              </a:tr>
              <a:tr h="986257">
                <a:tc>
                  <a:txBody>
                    <a:bodyPr/>
                    <a:lstStyle/>
                    <a:p>
                      <a:pPr marL="114300" indent="0"/>
                      <a:r>
                        <a:rPr lang="en-US" sz="28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While the SOFF Compliance phase will provide support to individual SOFF beneficiary countries, how could additional (sub) regional Compliance phase support be designed?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3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301017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579AAC-16D0-4DF1-801D-5AA4F2E733C6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CB90B6-CD3E-4A22-A3EC-76AC5BA6E226}">
  <ds:schemaRefs>
    <ds:schemaRef ds:uri="ce21bc6c-711a-4065-a01c-a8f0e29e3ad8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679bf0f-1d7e-438f-afa5-6ebf1e20f9b8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PowerPoint_Template_Governance Presentations</Template>
  <TotalTime>0</TotalTime>
  <Words>617</Words>
  <Application>Microsoft Office PowerPoint</Application>
  <PresentationFormat>Widescreen</PresentationFormat>
  <Paragraphs>61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Helvetica Neue</vt:lpstr>
      <vt:lpstr>Open Sans</vt:lpstr>
      <vt:lpstr>Segoe UI</vt:lpstr>
      <vt:lpstr>Segoe UI Semibold</vt:lpstr>
      <vt:lpstr>Symbol</vt:lpstr>
      <vt:lpstr>SOFF Theme</vt:lpstr>
      <vt:lpstr>SOFF Theme_with logo</vt:lpstr>
      <vt:lpstr>Closing the Basic Weather and Climate  Data Gaps in South Asia: Advancing SOFF implementation and creating synergies  Session 6:  SOFF Compliance phase  consultations </vt:lpstr>
      <vt:lpstr>PowerPoint Presentation</vt:lpstr>
      <vt:lpstr>Compliance phase:  The unique element ensuring long-term sustainability of SOFF investments </vt:lpstr>
      <vt:lpstr>Compliance phase features</vt:lpstr>
      <vt:lpstr>Preview of Compliance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Subtitle</dc:title>
  <dc:creator>Ana Heureux</dc:creator>
  <cp:lastModifiedBy>Markus Repnik</cp:lastModifiedBy>
  <cp:revision>6</cp:revision>
  <dcterms:created xsi:type="dcterms:W3CDTF">2024-06-11T15:30:25Z</dcterms:created>
  <dcterms:modified xsi:type="dcterms:W3CDTF">2024-09-26T02:10:37Z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