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9.xml" ContentType="application/vnd.openxmlformats-officedocument.presentationml.slide+xml"/>
  <Override PartName="/ppt/slides/slide22.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405" r:id="rId3"/>
    <p:sldId id="406" r:id="rId4"/>
    <p:sldId id="409" r:id="rId5"/>
    <p:sldId id="407" r:id="rId6"/>
    <p:sldId id="446" r:id="rId7"/>
    <p:sldId id="447" r:id="rId8"/>
    <p:sldId id="448" r:id="rId9"/>
    <p:sldId id="449" r:id="rId10"/>
    <p:sldId id="453" r:id="rId11"/>
    <p:sldId id="450" r:id="rId12"/>
    <p:sldId id="451" r:id="rId13"/>
    <p:sldId id="452" r:id="rId14"/>
    <p:sldId id="430" r:id="rId15"/>
    <p:sldId id="431" r:id="rId16"/>
    <p:sldId id="442" r:id="rId17"/>
    <p:sldId id="445" r:id="rId18"/>
    <p:sldId id="454" r:id="rId19"/>
    <p:sldId id="455" r:id="rId20"/>
    <p:sldId id="456" r:id="rId21"/>
    <p:sldId id="457" r:id="rId22"/>
    <p:sldId id="458" r:id="rId23"/>
    <p:sldId id="459" r:id="rId24"/>
    <p:sldId id="460" r:id="rId25"/>
    <p:sldId id="461" r:id="rId26"/>
    <p:sldId id="462" r:id="rId27"/>
    <p:sldId id="463" r:id="rId28"/>
    <p:sldId id="464" r:id="rId29"/>
    <p:sldId id="361"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5" d="100"/>
          <a:sy n="75" d="100"/>
        </p:scale>
        <p:origin x="-1236" y="6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18A708-1DEC-4E67-AA43-A0B3ADD3EDFC}" type="datetimeFigureOut">
              <a:rPr lang="en-US" smtClean="0"/>
              <a:pPr/>
              <a:t>9/24/2024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DC53DB-144C-4DCB-BD16-ADF86EC1EEE2}" type="slidenum">
              <a:rPr lang="en-US" smtClean="0"/>
              <a:pPr/>
              <a:t>‹#›</a:t>
            </a:fld>
            <a:endParaRPr lang="en-US"/>
          </a:p>
        </p:txBody>
      </p:sp>
    </p:spTree>
    <p:extLst>
      <p:ext uri="{BB962C8B-B14F-4D97-AF65-F5344CB8AC3E}">
        <p14:creationId xmlns:p14="http://schemas.microsoft.com/office/powerpoint/2010/main" xmlns="" val="893263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3" name="Google Shape;13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34" name="Google Shape;134;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a:t>
            </a:fld>
            <a:endParaRPr/>
          </a:p>
        </p:txBody>
      </p:sp>
      <p:sp>
        <p:nvSpPr>
          <p:cNvPr id="5" name="Date Placeholder 4"/>
          <p:cNvSpPr>
            <a:spLocks noGrp="1"/>
          </p:cNvSpPr>
          <p:nvPr>
            <p:ph type="dt" idx="13"/>
          </p:nvPr>
        </p:nvSpPr>
        <p:spPr/>
        <p:txBody>
          <a:bodyPr/>
          <a:lstStyle/>
          <a:p>
            <a:fld id="{E5D7CF70-7326-4F1A-AFAD-22CC1A9438BF}" type="datetimeFigureOut">
              <a:rPr lang="en-IN" smtClean="0"/>
              <a:pPr/>
              <a:t>24-09-2024</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Weakly coupled: Initial conditions are prepared separately by individual</a:t>
            </a:r>
            <a:r>
              <a:rPr lang="en-US" baseline="0" dirty="0" smtClean="0"/>
              <a:t> DA systems (such as 4DVAr for atmosphere, NEMOVAR for ocean etc..), however the background is provided by Couple model.</a:t>
            </a:r>
            <a:endParaRPr lang="en-IN" dirty="0"/>
          </a:p>
        </p:txBody>
      </p:sp>
      <p:sp>
        <p:nvSpPr>
          <p:cNvPr id="4" name="Slide Number Placeholder 3"/>
          <p:cNvSpPr>
            <a:spLocks noGrp="1"/>
          </p:cNvSpPr>
          <p:nvPr>
            <p:ph type="sldNum" sz="quarter" idx="10"/>
          </p:nvPr>
        </p:nvSpPr>
        <p:spPr/>
        <p:txBody>
          <a:bodyPr/>
          <a:lstStyle/>
          <a:p>
            <a:fld id="{847BA913-88CC-4254-98AC-CEC88DD6FDDF}" type="slidenum">
              <a:rPr lang="en-IN" smtClean="0"/>
              <a:pPr/>
              <a:t>25</a:t>
            </a:fld>
            <a:endParaRPr lang="en-IN"/>
          </a:p>
        </p:txBody>
      </p:sp>
    </p:spTree>
    <p:extLst>
      <p:ext uri="{BB962C8B-B14F-4D97-AF65-F5344CB8AC3E}">
        <p14:creationId xmlns:p14="http://schemas.microsoft.com/office/powerpoint/2010/main" xmlns="" val="1853389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C83F71-EAE1-436C-AD3F-98A15BF444EE}" type="datetime1">
              <a:rPr lang="en-US" smtClean="0"/>
              <a:t>9/24/2024</a:t>
            </a:fld>
            <a:endParaRPr lang="en-US"/>
          </a:p>
        </p:txBody>
      </p:sp>
      <p:sp>
        <p:nvSpPr>
          <p:cNvPr id="5" name="Footer Placeholder 4"/>
          <p:cNvSpPr>
            <a:spLocks noGrp="1"/>
          </p:cNvSpPr>
          <p:nvPr>
            <p:ph type="ftr" sz="quarter" idx="11"/>
          </p:nvPr>
        </p:nvSpPr>
        <p:spPr/>
        <p:txBody>
          <a:bodyPr/>
          <a:lstStyle/>
          <a:p>
            <a:r>
              <a:rPr lang="en-US" smtClean="0"/>
              <a:t>WMO Systematic Observation Financing Facility (SOFF) 24-26 Sep 24 Bhutan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EA0A2-0199-44D9-AE33-BB160B6278F8}" type="datetime1">
              <a:rPr lang="en-US" smtClean="0"/>
              <a:t>9/24/2024</a:t>
            </a:fld>
            <a:endParaRPr lang="en-US"/>
          </a:p>
        </p:txBody>
      </p:sp>
      <p:sp>
        <p:nvSpPr>
          <p:cNvPr id="5" name="Footer Placeholder 4"/>
          <p:cNvSpPr>
            <a:spLocks noGrp="1"/>
          </p:cNvSpPr>
          <p:nvPr>
            <p:ph type="ftr" sz="quarter" idx="11"/>
          </p:nvPr>
        </p:nvSpPr>
        <p:spPr/>
        <p:txBody>
          <a:bodyPr/>
          <a:lstStyle/>
          <a:p>
            <a:r>
              <a:rPr lang="en-US" smtClean="0"/>
              <a:t>WMO Systematic Observation Financing Facility (SOFF) 24-26 Sep 24 Bhutan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538C1-408F-42AB-82D1-19A493C5B54E}" type="datetime1">
              <a:rPr lang="en-US" smtClean="0"/>
              <a:t>9/24/2024</a:t>
            </a:fld>
            <a:endParaRPr lang="en-US"/>
          </a:p>
        </p:txBody>
      </p:sp>
      <p:sp>
        <p:nvSpPr>
          <p:cNvPr id="5" name="Footer Placeholder 4"/>
          <p:cNvSpPr>
            <a:spLocks noGrp="1"/>
          </p:cNvSpPr>
          <p:nvPr>
            <p:ph type="ftr" sz="quarter" idx="11"/>
          </p:nvPr>
        </p:nvSpPr>
        <p:spPr/>
        <p:txBody>
          <a:bodyPr/>
          <a:lstStyle/>
          <a:p>
            <a:r>
              <a:rPr lang="en-US" smtClean="0"/>
              <a:t>WMO Systematic Observation Financing Facility (SOFF) 24-26 Sep 24 Bhutan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3" name="Date Placeholder 2"/>
          <p:cNvSpPr>
            <a:spLocks noGrp="1"/>
          </p:cNvSpPr>
          <p:nvPr>
            <p:ph type="dt" sz="half" idx="10"/>
          </p:nvPr>
        </p:nvSpPr>
        <p:spPr>
          <a:xfrm>
            <a:off x="457200" y="6245229"/>
            <a:ext cx="2133600" cy="476250"/>
          </a:xfrm>
          <a:prstGeom prst="rect">
            <a:avLst/>
          </a:prstGeom>
        </p:spPr>
        <p:txBody>
          <a:bodyPr lIns="91409" tIns="45704" rIns="91409" bIns="45704"/>
          <a:lstStyle>
            <a:lvl1pPr>
              <a:defRPr/>
            </a:lvl1pPr>
          </a:lstStyle>
          <a:p>
            <a:pPr>
              <a:defRPr/>
            </a:pPr>
            <a:fld id="{76C8F50E-49FE-4BB7-B68D-B5792791DB7F}" type="datetime1">
              <a:rPr lang="en-US" smtClean="0"/>
              <a:t>9/24/2024</a:t>
            </a:fld>
            <a:endParaRPr lang="en-US"/>
          </a:p>
        </p:txBody>
      </p:sp>
      <p:sp>
        <p:nvSpPr>
          <p:cNvPr id="4" name="Footer Placeholder 3"/>
          <p:cNvSpPr>
            <a:spLocks noGrp="1"/>
          </p:cNvSpPr>
          <p:nvPr>
            <p:ph type="ftr" sz="quarter" idx="11"/>
          </p:nvPr>
        </p:nvSpPr>
        <p:spPr>
          <a:xfrm>
            <a:off x="3124200" y="6245229"/>
            <a:ext cx="2895600" cy="476250"/>
          </a:xfrm>
          <a:prstGeom prst="rect">
            <a:avLst/>
          </a:prstGeom>
        </p:spPr>
        <p:txBody>
          <a:bodyPr lIns="91409" tIns="45704" rIns="91409" bIns="45704"/>
          <a:lstStyle>
            <a:lvl1pPr>
              <a:defRPr/>
            </a:lvl1pPr>
          </a:lstStyle>
          <a:p>
            <a:pPr>
              <a:defRPr/>
            </a:pPr>
            <a:r>
              <a:rPr lang="en-US" smtClean="0"/>
              <a:t>WMO Systematic Observation Financing Facility (SOFF) 24-26 Sep 24 Bhutan</a:t>
            </a:r>
            <a:endParaRPr lang="en-US"/>
          </a:p>
        </p:txBody>
      </p:sp>
      <p:sp>
        <p:nvSpPr>
          <p:cNvPr id="5" name="Slide Number Placeholder 4"/>
          <p:cNvSpPr>
            <a:spLocks noGrp="1"/>
          </p:cNvSpPr>
          <p:nvPr>
            <p:ph type="sldNum" sz="quarter" idx="12"/>
          </p:nvPr>
        </p:nvSpPr>
        <p:spPr>
          <a:xfrm>
            <a:off x="6553200" y="6245229"/>
            <a:ext cx="2133600" cy="476250"/>
          </a:xfrm>
          <a:prstGeom prst="rect">
            <a:avLst/>
          </a:prstGeom>
        </p:spPr>
        <p:txBody>
          <a:bodyPr lIns="91409" tIns="45704" rIns="91409" bIns="45704"/>
          <a:lstStyle>
            <a:lvl1pPr>
              <a:defRPr/>
            </a:lvl1pPr>
          </a:lstStyle>
          <a:p>
            <a:pPr>
              <a:defRPr/>
            </a:pPr>
            <a:fld id="{A0D7DC4C-BC6A-4522-AC10-35294A7D6F0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631114-F61A-42C0-87F7-786671195C9E}" type="datetime1">
              <a:rPr lang="en-US" smtClean="0"/>
              <a:t>9/24/2024</a:t>
            </a:fld>
            <a:endParaRPr lang="en-US"/>
          </a:p>
        </p:txBody>
      </p:sp>
      <p:sp>
        <p:nvSpPr>
          <p:cNvPr id="5" name="Footer Placeholder 4"/>
          <p:cNvSpPr>
            <a:spLocks noGrp="1"/>
          </p:cNvSpPr>
          <p:nvPr>
            <p:ph type="ftr" sz="quarter" idx="11"/>
          </p:nvPr>
        </p:nvSpPr>
        <p:spPr/>
        <p:txBody>
          <a:bodyPr/>
          <a:lstStyle/>
          <a:p>
            <a:r>
              <a:rPr lang="en-US" smtClean="0"/>
              <a:t>WMO Systematic Observation Financing Facility (SOFF) 24-26 Sep 24 Bhutan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FE8152-28D9-4BC1-A0B8-0ABAEF6E654F}" type="datetime1">
              <a:rPr lang="en-US" smtClean="0"/>
              <a:t>9/24/2024</a:t>
            </a:fld>
            <a:endParaRPr lang="en-US"/>
          </a:p>
        </p:txBody>
      </p:sp>
      <p:sp>
        <p:nvSpPr>
          <p:cNvPr id="5" name="Footer Placeholder 4"/>
          <p:cNvSpPr>
            <a:spLocks noGrp="1"/>
          </p:cNvSpPr>
          <p:nvPr>
            <p:ph type="ftr" sz="quarter" idx="11"/>
          </p:nvPr>
        </p:nvSpPr>
        <p:spPr/>
        <p:txBody>
          <a:bodyPr/>
          <a:lstStyle/>
          <a:p>
            <a:r>
              <a:rPr lang="en-US" smtClean="0"/>
              <a:t>WMO Systematic Observation Financing Facility (SOFF) 24-26 Sep 24 Bhutan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BDDD0E-D264-4DB0-8BE1-E680529AFEA6}" type="datetime1">
              <a:rPr lang="en-US" smtClean="0"/>
              <a:t>9/24/2024</a:t>
            </a:fld>
            <a:endParaRPr lang="en-US"/>
          </a:p>
        </p:txBody>
      </p:sp>
      <p:sp>
        <p:nvSpPr>
          <p:cNvPr id="6" name="Footer Placeholder 5"/>
          <p:cNvSpPr>
            <a:spLocks noGrp="1"/>
          </p:cNvSpPr>
          <p:nvPr>
            <p:ph type="ftr" sz="quarter" idx="11"/>
          </p:nvPr>
        </p:nvSpPr>
        <p:spPr/>
        <p:txBody>
          <a:bodyPr/>
          <a:lstStyle/>
          <a:p>
            <a:r>
              <a:rPr lang="en-US" smtClean="0"/>
              <a:t>WMO Systematic Observation Financing Facility (SOFF) 24-26 Sep 24 Bhutan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E37615-D39B-46C4-9D7A-42D52D15F420}" type="datetime1">
              <a:rPr lang="en-US" smtClean="0"/>
              <a:t>9/24/2024</a:t>
            </a:fld>
            <a:endParaRPr lang="en-US"/>
          </a:p>
        </p:txBody>
      </p:sp>
      <p:sp>
        <p:nvSpPr>
          <p:cNvPr id="8" name="Footer Placeholder 7"/>
          <p:cNvSpPr>
            <a:spLocks noGrp="1"/>
          </p:cNvSpPr>
          <p:nvPr>
            <p:ph type="ftr" sz="quarter" idx="11"/>
          </p:nvPr>
        </p:nvSpPr>
        <p:spPr/>
        <p:txBody>
          <a:bodyPr/>
          <a:lstStyle/>
          <a:p>
            <a:r>
              <a:rPr lang="en-US" smtClean="0"/>
              <a:t>WMO Systematic Observation Financing Facility (SOFF) 24-26 Sep 24 Bhutan</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10F6DE-700A-4445-BB1D-CF31A5BF2F0B}" type="datetime1">
              <a:rPr lang="en-US" smtClean="0"/>
              <a:t>9/24/2024</a:t>
            </a:fld>
            <a:endParaRPr lang="en-US"/>
          </a:p>
        </p:txBody>
      </p:sp>
      <p:sp>
        <p:nvSpPr>
          <p:cNvPr id="4" name="Footer Placeholder 3"/>
          <p:cNvSpPr>
            <a:spLocks noGrp="1"/>
          </p:cNvSpPr>
          <p:nvPr>
            <p:ph type="ftr" sz="quarter" idx="11"/>
          </p:nvPr>
        </p:nvSpPr>
        <p:spPr/>
        <p:txBody>
          <a:bodyPr/>
          <a:lstStyle/>
          <a:p>
            <a:r>
              <a:rPr lang="en-US" smtClean="0"/>
              <a:t>WMO Systematic Observation Financing Facility (SOFF) 24-26 Sep 24 Bhutan</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13673-EC9D-41E2-B0F2-9B0F6493E258}" type="datetime1">
              <a:rPr lang="en-US" smtClean="0"/>
              <a:t>9/24/2024</a:t>
            </a:fld>
            <a:endParaRPr lang="en-US"/>
          </a:p>
        </p:txBody>
      </p:sp>
      <p:sp>
        <p:nvSpPr>
          <p:cNvPr id="3" name="Footer Placeholder 2"/>
          <p:cNvSpPr>
            <a:spLocks noGrp="1"/>
          </p:cNvSpPr>
          <p:nvPr>
            <p:ph type="ftr" sz="quarter" idx="11"/>
          </p:nvPr>
        </p:nvSpPr>
        <p:spPr/>
        <p:txBody>
          <a:bodyPr/>
          <a:lstStyle/>
          <a:p>
            <a:r>
              <a:rPr lang="en-US" smtClean="0"/>
              <a:t>WMO Systematic Observation Financing Facility (SOFF) 24-26 Sep 24 Bhutan</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2FDD2D-857F-4027-9444-36AFCFF941B7}" type="datetime1">
              <a:rPr lang="en-US" smtClean="0"/>
              <a:t>9/24/2024</a:t>
            </a:fld>
            <a:endParaRPr lang="en-US"/>
          </a:p>
        </p:txBody>
      </p:sp>
      <p:sp>
        <p:nvSpPr>
          <p:cNvPr id="6" name="Footer Placeholder 5"/>
          <p:cNvSpPr>
            <a:spLocks noGrp="1"/>
          </p:cNvSpPr>
          <p:nvPr>
            <p:ph type="ftr" sz="quarter" idx="11"/>
          </p:nvPr>
        </p:nvSpPr>
        <p:spPr/>
        <p:txBody>
          <a:bodyPr/>
          <a:lstStyle/>
          <a:p>
            <a:r>
              <a:rPr lang="en-US" smtClean="0"/>
              <a:t>WMO Systematic Observation Financing Facility (SOFF) 24-26 Sep 24 Bhutan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D28A22-A63C-4366-8838-1032820E7632}" type="datetime1">
              <a:rPr lang="en-US" smtClean="0"/>
              <a:t>9/24/2024</a:t>
            </a:fld>
            <a:endParaRPr lang="en-US"/>
          </a:p>
        </p:txBody>
      </p:sp>
      <p:sp>
        <p:nvSpPr>
          <p:cNvPr id="6" name="Footer Placeholder 5"/>
          <p:cNvSpPr>
            <a:spLocks noGrp="1"/>
          </p:cNvSpPr>
          <p:nvPr>
            <p:ph type="ftr" sz="quarter" idx="11"/>
          </p:nvPr>
        </p:nvSpPr>
        <p:spPr/>
        <p:txBody>
          <a:bodyPr/>
          <a:lstStyle/>
          <a:p>
            <a:r>
              <a:rPr lang="en-US" smtClean="0"/>
              <a:t>WMO Systematic Observation Financing Facility (SOFF) 24-26 Sep 24 Bhutan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6F7DB-199C-42B0-9F7A-E767980EF3A1}" type="datetime1">
              <a:rPr lang="en-US" smtClean="0"/>
              <a:t>9/24/2024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WMO Systematic Observation Financing Facility (SOFF) 24-26 Sep 24 Bhutan</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2" descr="DATA WEB PORTAL | National Centre for Medium Range Weather ..."/>
          <p:cNvPicPr>
            <a:picLocks noChangeAspect="1" noChangeArrowheads="1"/>
          </p:cNvPicPr>
          <p:nvPr userDrawn="1"/>
        </p:nvPicPr>
        <p:blipFill>
          <a:blip r:embed="rId14" cstate="print"/>
          <a:srcRect/>
          <a:stretch>
            <a:fillRect/>
          </a:stretch>
        </p:blipFill>
        <p:spPr bwMode="auto">
          <a:xfrm>
            <a:off x="25400" y="0"/>
            <a:ext cx="720000" cy="720000"/>
          </a:xfrm>
          <a:prstGeom prst="rect">
            <a:avLst/>
          </a:prstGeom>
          <a:noFill/>
        </p:spPr>
      </p:pic>
      <p:pic>
        <p:nvPicPr>
          <p:cNvPr id="1026" name="Picture 2" descr="https://bimstec.org/wp-content/uploads/2021/08/BIMSTEC_LOGO-300x244.png"/>
          <p:cNvPicPr>
            <a:picLocks noChangeAspect="1" noChangeArrowheads="1"/>
          </p:cNvPicPr>
          <p:nvPr userDrawn="1"/>
        </p:nvPicPr>
        <p:blipFill>
          <a:blip r:embed="rId15" cstate="print">
            <a:extLst>
              <a:ext uri="{28A0092B-C50C-407E-A947-70E740481C1C}">
                <a14:useLocalDpi xmlns:a14="http://schemas.microsoft.com/office/drawing/2010/main" xmlns="" val="0"/>
              </a:ext>
            </a:extLst>
          </a:blip>
          <a:srcRect/>
          <a:stretch>
            <a:fillRect/>
          </a:stretch>
        </p:blipFill>
        <p:spPr bwMode="auto">
          <a:xfrm>
            <a:off x="8224887" y="8467"/>
            <a:ext cx="885246" cy="720000"/>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gif"/></Relationships>
</file>

<file path=ppt/slides/_rels/slide1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41.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98493"/>
            <a:ext cx="8458200" cy="954107"/>
          </a:xfrm>
          <a:prstGeom prst="rect">
            <a:avLst/>
          </a:prstGeom>
          <a:solidFill>
            <a:schemeClr val="accent6">
              <a:lumMod val="20000"/>
              <a:lumOff val="80000"/>
            </a:schemeClr>
          </a:solidFill>
        </p:spPr>
        <p:txBody>
          <a:bodyPr wrap="square">
            <a:spAutoFit/>
          </a:bodyPr>
          <a:lstStyle/>
          <a:p>
            <a:pPr algn="ctr"/>
            <a:r>
              <a:rPr lang="en-US" sz="2800" dirty="0" smtClean="0">
                <a:solidFill>
                  <a:srgbClr val="C00000"/>
                </a:solidFill>
                <a:effectLst>
                  <a:outerShdw blurRad="38100" dist="38100" dir="2700000" algn="tl">
                    <a:srgbClr val="000000">
                      <a:alpha val="43137"/>
                    </a:srgbClr>
                  </a:outerShdw>
                </a:effectLst>
                <a:latin typeface="Book Antiqua" pitchFamily="18" charset="0"/>
              </a:rPr>
              <a:t>BIMSTEC Centre for Weather and Climate (BCWC): Activities and Plans</a:t>
            </a:r>
            <a:endParaRPr lang="en-US" sz="2800" dirty="0">
              <a:solidFill>
                <a:srgbClr val="C00000"/>
              </a:solidFill>
              <a:effectLst>
                <a:outerShdw blurRad="38100" dist="38100" dir="2700000" algn="tl">
                  <a:srgbClr val="000000">
                    <a:alpha val="43137"/>
                  </a:srgbClr>
                </a:outerShdw>
              </a:effectLst>
              <a:latin typeface="Book Antiqua" pitchFamily="18" charset="0"/>
            </a:endParaRPr>
          </a:p>
        </p:txBody>
      </p:sp>
      <p:sp>
        <p:nvSpPr>
          <p:cNvPr id="5" name="Rectangle 4"/>
          <p:cNvSpPr/>
          <p:nvPr/>
        </p:nvSpPr>
        <p:spPr>
          <a:xfrm>
            <a:off x="533400" y="5029200"/>
            <a:ext cx="8055411" cy="1323439"/>
          </a:xfrm>
          <a:prstGeom prst="rect">
            <a:avLst/>
          </a:prstGeom>
          <a:solidFill>
            <a:schemeClr val="accent1">
              <a:lumMod val="20000"/>
              <a:lumOff val="80000"/>
            </a:schemeClr>
          </a:solidFill>
        </p:spPr>
        <p:txBody>
          <a:bodyPr wrap="none">
            <a:spAutoFit/>
          </a:bodyPr>
          <a:lstStyle/>
          <a:p>
            <a:pPr algn="ctr"/>
            <a:r>
              <a:rPr lang="en-US" sz="2000" dirty="0" smtClean="0">
                <a:solidFill>
                  <a:srgbClr val="002060"/>
                </a:solidFill>
                <a:effectLst>
                  <a:outerShdw blurRad="38100" dist="38100" dir="2700000" algn="tl">
                    <a:srgbClr val="000000">
                      <a:alpha val="43137"/>
                    </a:srgbClr>
                  </a:outerShdw>
                </a:effectLst>
                <a:latin typeface="Book Antiqua" pitchFamily="18" charset="0"/>
              </a:rPr>
              <a:t>Dr. V.S. Prasad</a:t>
            </a:r>
          </a:p>
          <a:p>
            <a:pPr algn="ctr"/>
            <a:r>
              <a:rPr lang="en-US" sz="2000" dirty="0" smtClean="0">
                <a:solidFill>
                  <a:srgbClr val="002060"/>
                </a:solidFill>
                <a:effectLst>
                  <a:outerShdw blurRad="38100" dist="38100" dir="2700000" algn="tl">
                    <a:srgbClr val="000000">
                      <a:alpha val="43137"/>
                    </a:srgbClr>
                  </a:outerShdw>
                </a:effectLst>
                <a:latin typeface="Book Antiqua" pitchFamily="18" charset="0"/>
              </a:rPr>
              <a:t>Head / Director</a:t>
            </a:r>
            <a:endParaRPr lang="en-US" sz="2000" dirty="0" smtClean="0">
              <a:solidFill>
                <a:srgbClr val="002060"/>
              </a:solidFill>
              <a:effectLst>
                <a:outerShdw blurRad="38100" dist="38100" dir="2700000" algn="tl">
                  <a:srgbClr val="000000">
                    <a:alpha val="43137"/>
                  </a:srgbClr>
                </a:outerShdw>
              </a:effectLst>
              <a:latin typeface="Book Antiqua" pitchFamily="18" charset="0"/>
            </a:endParaRPr>
          </a:p>
          <a:p>
            <a:pPr algn="ctr"/>
            <a:r>
              <a:rPr lang="en-US" sz="2000" dirty="0" smtClean="0">
                <a:solidFill>
                  <a:srgbClr val="002060"/>
                </a:solidFill>
                <a:effectLst>
                  <a:outerShdw blurRad="38100" dist="38100" dir="2700000" algn="tl">
                    <a:srgbClr val="000000">
                      <a:alpha val="43137"/>
                    </a:srgbClr>
                  </a:outerShdw>
                </a:effectLst>
                <a:latin typeface="Book Antiqua" pitchFamily="18" charset="0"/>
              </a:rPr>
              <a:t>National Centre for Medium Range Weather Forecasting (NCMRWF)</a:t>
            </a:r>
          </a:p>
          <a:p>
            <a:pPr algn="ctr"/>
            <a:r>
              <a:rPr lang="en-US" sz="2000" dirty="0" smtClean="0">
                <a:solidFill>
                  <a:srgbClr val="002060"/>
                </a:solidFill>
                <a:effectLst>
                  <a:outerShdw blurRad="38100" dist="38100" dir="2700000" algn="tl">
                    <a:srgbClr val="000000">
                      <a:alpha val="43137"/>
                    </a:srgbClr>
                  </a:outerShdw>
                </a:effectLst>
                <a:latin typeface="Book Antiqua" pitchFamily="18" charset="0"/>
              </a:rPr>
              <a:t>Ministry of Earth Sciences (</a:t>
            </a:r>
            <a:r>
              <a:rPr lang="en-US" sz="2000" dirty="0" err="1" smtClean="0">
                <a:solidFill>
                  <a:srgbClr val="002060"/>
                </a:solidFill>
                <a:effectLst>
                  <a:outerShdw blurRad="38100" dist="38100" dir="2700000" algn="tl">
                    <a:srgbClr val="000000">
                      <a:alpha val="43137"/>
                    </a:srgbClr>
                  </a:outerShdw>
                </a:effectLst>
                <a:latin typeface="Book Antiqua" pitchFamily="18" charset="0"/>
              </a:rPr>
              <a:t>MoES</a:t>
            </a:r>
            <a:r>
              <a:rPr lang="en-US" sz="2000" dirty="0" smtClean="0">
                <a:solidFill>
                  <a:srgbClr val="002060"/>
                </a:solidFill>
                <a:effectLst>
                  <a:outerShdw blurRad="38100" dist="38100" dir="2700000" algn="tl">
                    <a:srgbClr val="000000">
                      <a:alpha val="43137"/>
                    </a:srgbClr>
                  </a:outerShdw>
                </a:effectLst>
                <a:latin typeface="Book Antiqua" pitchFamily="18" charset="0"/>
              </a:rPr>
              <a:t>), Govt. of India</a:t>
            </a:r>
            <a:endParaRPr lang="en-US" sz="2000" dirty="0">
              <a:solidFill>
                <a:srgbClr val="002060"/>
              </a:solidFill>
              <a:effectLst>
                <a:outerShdw blurRad="38100" dist="38100" dir="2700000" algn="tl">
                  <a:srgbClr val="000000">
                    <a:alpha val="43137"/>
                  </a:srgbClr>
                </a:outerShdw>
              </a:effectLst>
              <a:latin typeface="Book Antiqua" pitchFamily="18" charset="0"/>
            </a:endParaRPr>
          </a:p>
        </p:txBody>
      </p:sp>
      <p:pic>
        <p:nvPicPr>
          <p:cNvPr id="2050" name="Picture 2" desc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43200" y="2057400"/>
            <a:ext cx="3370455" cy="28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61"/>
          <p:cNvPicPr>
            <a:picLocks noChangeAspect="1"/>
          </p:cNvPicPr>
          <p:nvPr/>
        </p:nvPicPr>
        <p:blipFill rotWithShape="1">
          <a:blip r:embed="rId3" cstate="print">
            <a:extLst>
              <a:ext uri="{28A0092B-C50C-407E-A947-70E740481C1C}">
                <a14:useLocalDpi xmlns:a14="http://schemas.microsoft.com/office/drawing/2010/main" xmlns="" val="0"/>
              </a:ext>
            </a:extLst>
          </a:blip>
          <a:srcRect l="65490"/>
          <a:stretch/>
        </p:blipFill>
        <p:spPr bwMode="auto">
          <a:xfrm>
            <a:off x="4191000" y="0"/>
            <a:ext cx="576328" cy="82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7"/>
          <p:cNvGrpSpPr/>
          <p:nvPr/>
        </p:nvGrpSpPr>
        <p:grpSpPr>
          <a:xfrm>
            <a:off x="381000" y="304800"/>
            <a:ext cx="8229600" cy="6400800"/>
            <a:chOff x="381000" y="76200"/>
            <a:chExt cx="8229600" cy="6400800"/>
          </a:xfrm>
        </p:grpSpPr>
        <p:grpSp>
          <p:nvGrpSpPr>
            <p:cNvPr id="3" name="Group 118"/>
            <p:cNvGrpSpPr/>
            <p:nvPr/>
          </p:nvGrpSpPr>
          <p:grpSpPr>
            <a:xfrm>
              <a:off x="381000" y="1066800"/>
              <a:ext cx="7503061" cy="5410200"/>
              <a:chOff x="750335" y="685800"/>
              <a:chExt cx="7732747" cy="6113504"/>
            </a:xfrm>
          </p:grpSpPr>
          <p:grpSp>
            <p:nvGrpSpPr>
              <p:cNvPr id="4" name="Group 107"/>
              <p:cNvGrpSpPr/>
              <p:nvPr/>
            </p:nvGrpSpPr>
            <p:grpSpPr>
              <a:xfrm>
                <a:off x="750335" y="685800"/>
                <a:ext cx="7732747" cy="6113504"/>
                <a:chOff x="-11665" y="609600"/>
                <a:chExt cx="7732747" cy="6113504"/>
              </a:xfrm>
            </p:grpSpPr>
            <p:sp>
              <p:nvSpPr>
                <p:cNvPr id="8" name="TextBox 7"/>
                <p:cNvSpPr txBox="1"/>
                <p:nvPr/>
              </p:nvSpPr>
              <p:spPr>
                <a:xfrm rot="5400000">
                  <a:off x="459433" y="1521768"/>
                  <a:ext cx="1066800" cy="461665"/>
                </a:xfrm>
                <a:prstGeom prst="rect">
                  <a:avLst/>
                </a:prstGeom>
                <a:noFill/>
              </p:spPr>
              <p:txBody>
                <a:bodyPr wrap="square" rtlCol="0">
                  <a:spAutoFit/>
                </a:bodyPr>
                <a:lstStyle/>
                <a:p>
                  <a:r>
                    <a:rPr lang="en-US" sz="1200" b="1" dirty="0">
                      <a:solidFill>
                        <a:srgbClr val="C00000"/>
                      </a:solidFill>
                    </a:rPr>
                    <a:t>NCEP Decoder</a:t>
                  </a:r>
                </a:p>
              </p:txBody>
            </p:sp>
            <p:cxnSp>
              <p:nvCxnSpPr>
                <p:cNvPr id="9" name="Straight Arrow Connector 8"/>
                <p:cNvCxnSpPr/>
                <p:nvPr/>
              </p:nvCxnSpPr>
              <p:spPr>
                <a:xfrm rot="16200000" flipH="1">
                  <a:off x="239108" y="1819879"/>
                  <a:ext cx="1523235" cy="1707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1861351" y="1785443"/>
                  <a:ext cx="1437127" cy="163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3353471" y="1785364"/>
                  <a:ext cx="1437127" cy="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H="1">
                  <a:off x="5002333" y="1785042"/>
                  <a:ext cx="1437127" cy="64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5400000">
                  <a:off x="1912987" y="1549989"/>
                  <a:ext cx="1463798" cy="444078"/>
                </a:xfrm>
                <a:prstGeom prst="rect">
                  <a:avLst/>
                </a:prstGeom>
                <a:noFill/>
              </p:spPr>
              <p:txBody>
                <a:bodyPr wrap="square" rtlCol="0">
                  <a:spAutoFit/>
                </a:bodyPr>
                <a:lstStyle/>
                <a:p>
                  <a:r>
                    <a:rPr lang="en-US" sz="1200" b="1" dirty="0">
                      <a:solidFill>
                        <a:srgbClr val="C00000"/>
                      </a:solidFill>
                    </a:rPr>
                    <a:t>E</a:t>
                  </a:r>
                  <a:r>
                    <a:rPr lang="en-US" sz="1000" b="1" dirty="0">
                      <a:solidFill>
                        <a:srgbClr val="C00000"/>
                      </a:solidFill>
                    </a:rPr>
                    <a:t>CMWF Decoder     </a:t>
                  </a:r>
                </a:p>
                <a:p>
                  <a:r>
                    <a:rPr lang="en-US" sz="1000" b="1" dirty="0">
                      <a:solidFill>
                        <a:srgbClr val="C00000"/>
                      </a:solidFill>
                    </a:rPr>
                    <a:t>/</a:t>
                  </a:r>
                  <a:r>
                    <a:rPr lang="en-US" sz="1000" b="1" dirty="0" err="1">
                      <a:solidFill>
                        <a:srgbClr val="C00000"/>
                      </a:solidFill>
                    </a:rPr>
                    <a:t>ecCodes</a:t>
                  </a:r>
                  <a:endParaRPr lang="en-US" sz="1000" b="1" dirty="0">
                    <a:solidFill>
                      <a:srgbClr val="C00000"/>
                    </a:solidFill>
                  </a:endParaRPr>
                </a:p>
              </p:txBody>
            </p:sp>
            <p:sp>
              <p:nvSpPr>
                <p:cNvPr id="19" name="TextBox 18"/>
                <p:cNvSpPr txBox="1"/>
                <p:nvPr/>
              </p:nvSpPr>
              <p:spPr>
                <a:xfrm rot="5400000">
                  <a:off x="3617274" y="1502461"/>
                  <a:ext cx="1066800" cy="314347"/>
                </a:xfrm>
                <a:prstGeom prst="rect">
                  <a:avLst/>
                </a:prstGeom>
                <a:noFill/>
              </p:spPr>
              <p:txBody>
                <a:bodyPr wrap="square" rtlCol="0">
                  <a:spAutoFit/>
                </a:bodyPr>
                <a:lstStyle/>
                <a:p>
                  <a:r>
                    <a:rPr lang="en-US" sz="1200" b="1" dirty="0">
                      <a:solidFill>
                        <a:srgbClr val="C00000"/>
                      </a:solidFill>
                    </a:rPr>
                    <a:t>h5dump</a:t>
                  </a:r>
                </a:p>
              </p:txBody>
            </p:sp>
            <p:sp>
              <p:nvSpPr>
                <p:cNvPr id="20" name="TextBox 19"/>
                <p:cNvSpPr txBox="1"/>
                <p:nvPr/>
              </p:nvSpPr>
              <p:spPr>
                <a:xfrm rot="5400000">
                  <a:off x="4975761" y="1636092"/>
                  <a:ext cx="1463799" cy="444077"/>
                </a:xfrm>
                <a:prstGeom prst="rect">
                  <a:avLst/>
                </a:prstGeom>
                <a:noFill/>
              </p:spPr>
              <p:txBody>
                <a:bodyPr wrap="square" rtlCol="0">
                  <a:spAutoFit/>
                </a:bodyPr>
                <a:lstStyle/>
                <a:p>
                  <a:r>
                    <a:rPr lang="en-US" sz="1100" b="1" dirty="0">
                      <a:solidFill>
                        <a:srgbClr val="C00000"/>
                      </a:solidFill>
                    </a:rPr>
                    <a:t>AAPP &amp;</a:t>
                  </a:r>
                </a:p>
                <a:p>
                  <a:r>
                    <a:rPr lang="en-US" sz="1100" b="1" dirty="0">
                      <a:solidFill>
                        <a:srgbClr val="C00000"/>
                      </a:solidFill>
                    </a:rPr>
                    <a:t>ECMWF Dec </a:t>
                  </a:r>
                </a:p>
              </p:txBody>
            </p:sp>
            <p:cxnSp>
              <p:nvCxnSpPr>
                <p:cNvPr id="25" name="Straight Arrow Connector 24"/>
                <p:cNvCxnSpPr/>
                <p:nvPr/>
              </p:nvCxnSpPr>
              <p:spPr>
                <a:xfrm>
                  <a:off x="1166327" y="1066801"/>
                  <a:ext cx="1492118" cy="135101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21" idx="2"/>
                  <a:endCxn id="67" idx="1"/>
                </p:cNvCxnSpPr>
                <p:nvPr/>
              </p:nvCxnSpPr>
              <p:spPr>
                <a:xfrm rot="16200000" flipH="1">
                  <a:off x="1429243" y="2192768"/>
                  <a:ext cx="734576" cy="204573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22" idx="2"/>
                </p:cNvCxnSpPr>
                <p:nvPr/>
              </p:nvCxnSpPr>
              <p:spPr>
                <a:xfrm rot="16200000" flipH="1">
                  <a:off x="2671206" y="2678522"/>
                  <a:ext cx="602740" cy="94239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0800000" flipV="1">
                  <a:off x="5014428" y="4808011"/>
                  <a:ext cx="1371600" cy="2076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6" name="Flowchart: Magnetic Disk 65"/>
                <p:cNvSpPr/>
                <p:nvPr/>
              </p:nvSpPr>
              <p:spPr>
                <a:xfrm>
                  <a:off x="3222041" y="5801106"/>
                  <a:ext cx="2027983" cy="921998"/>
                </a:xfrm>
                <a:prstGeom prst="flowChartMagneticDisk">
                  <a:avLst/>
                </a:prstGeom>
                <a:solidFill>
                  <a:schemeClr val="accent3">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NCUM </a:t>
                  </a:r>
                </a:p>
                <a:p>
                  <a:pPr algn="ctr"/>
                  <a:r>
                    <a:rPr lang="en-US" sz="1600" b="1" dirty="0">
                      <a:solidFill>
                        <a:schemeClr val="tx1"/>
                      </a:solidFill>
                    </a:rPr>
                    <a:t>“OBSTORE”  Files</a:t>
                  </a:r>
                </a:p>
              </p:txBody>
            </p:sp>
            <p:sp>
              <p:nvSpPr>
                <p:cNvPr id="42" name="TextBox 41"/>
                <p:cNvSpPr txBox="1"/>
                <p:nvPr/>
              </p:nvSpPr>
              <p:spPr>
                <a:xfrm rot="2169599">
                  <a:off x="1063839" y="1427584"/>
                  <a:ext cx="1608978" cy="486901"/>
                </a:xfrm>
                <a:prstGeom prst="rect">
                  <a:avLst/>
                </a:prstGeom>
                <a:noFill/>
              </p:spPr>
              <p:txBody>
                <a:bodyPr wrap="square" rtlCol="0">
                  <a:spAutoFit/>
                </a:bodyPr>
                <a:lstStyle/>
                <a:p>
                  <a:r>
                    <a:rPr lang="en-US" sz="1200" b="1" dirty="0">
                      <a:solidFill>
                        <a:srgbClr val="C00000"/>
                      </a:solidFill>
                    </a:rPr>
                    <a:t>E</a:t>
                  </a:r>
                  <a:r>
                    <a:rPr lang="en-US" sz="1000" b="1" dirty="0">
                      <a:solidFill>
                        <a:srgbClr val="C00000"/>
                      </a:solidFill>
                    </a:rPr>
                    <a:t>CMWF Decoder /</a:t>
                  </a:r>
                  <a:r>
                    <a:rPr lang="en-US" sz="1000" b="1" dirty="0" err="1">
                      <a:solidFill>
                        <a:srgbClr val="C00000"/>
                      </a:solidFill>
                    </a:rPr>
                    <a:t>ecCodes</a:t>
                  </a:r>
                  <a:endParaRPr lang="en-US" sz="1000" b="1" dirty="0">
                    <a:solidFill>
                      <a:srgbClr val="C00000"/>
                    </a:solidFill>
                  </a:endParaRPr>
                </a:p>
              </p:txBody>
            </p:sp>
            <p:sp>
              <p:nvSpPr>
                <p:cNvPr id="43" name="Flowchart: Decision 42"/>
                <p:cNvSpPr/>
                <p:nvPr/>
              </p:nvSpPr>
              <p:spPr>
                <a:xfrm>
                  <a:off x="3129643" y="4418059"/>
                  <a:ext cx="1981200" cy="841248"/>
                </a:xfrm>
                <a:prstGeom prst="flowChartDecisi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t>
                  </a:r>
                  <a:r>
                    <a:rPr lang="en-US" sz="1200" b="1" dirty="0" err="1">
                      <a:solidFill>
                        <a:schemeClr val="tx1"/>
                      </a:solidFill>
                    </a:rPr>
                    <a:t>Obstore</a:t>
                  </a:r>
                  <a:r>
                    <a:rPr lang="en-US" sz="1200" b="1" dirty="0">
                      <a:solidFill>
                        <a:schemeClr val="tx1"/>
                      </a:solidFill>
                    </a:rPr>
                    <a:t>” Preparation</a:t>
                  </a:r>
                </a:p>
              </p:txBody>
            </p:sp>
            <p:sp>
              <p:nvSpPr>
                <p:cNvPr id="56" name="Rectangle 55"/>
                <p:cNvSpPr/>
                <p:nvPr/>
              </p:nvSpPr>
              <p:spPr>
                <a:xfrm>
                  <a:off x="5056413" y="609600"/>
                  <a:ext cx="1371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NESDIS/</a:t>
                  </a:r>
                </a:p>
                <a:p>
                  <a:pPr algn="ctr"/>
                  <a:r>
                    <a:rPr lang="en-US" sz="1600" b="1" dirty="0" err="1"/>
                    <a:t>EUMETCast</a:t>
                  </a:r>
                  <a:endParaRPr lang="en-US" sz="1600" b="1" dirty="0"/>
                </a:p>
              </p:txBody>
            </p:sp>
            <p:sp>
              <p:nvSpPr>
                <p:cNvPr id="58" name="Rectangle 57"/>
                <p:cNvSpPr/>
                <p:nvPr/>
              </p:nvSpPr>
              <p:spPr>
                <a:xfrm>
                  <a:off x="1794586" y="609600"/>
                  <a:ext cx="1371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EUMETCast</a:t>
                  </a:r>
                  <a:endParaRPr lang="en-US" sz="1600" b="1" dirty="0"/>
                </a:p>
              </p:txBody>
            </p:sp>
            <p:sp>
              <p:nvSpPr>
                <p:cNvPr id="61" name="Rectangle 60"/>
                <p:cNvSpPr/>
                <p:nvPr/>
              </p:nvSpPr>
              <p:spPr>
                <a:xfrm>
                  <a:off x="-11665" y="609600"/>
                  <a:ext cx="1371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GTS</a:t>
                  </a:r>
                </a:p>
              </p:txBody>
            </p:sp>
            <p:sp>
              <p:nvSpPr>
                <p:cNvPr id="67" name="Flowchart: Decision 66"/>
                <p:cNvSpPr/>
                <p:nvPr/>
              </p:nvSpPr>
              <p:spPr>
                <a:xfrm>
                  <a:off x="2819400" y="3200400"/>
                  <a:ext cx="2743200" cy="765048"/>
                </a:xfrm>
                <a:prstGeom prst="flowChartDecisi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Write  Observations as per  Element List</a:t>
                  </a:r>
                </a:p>
              </p:txBody>
            </p:sp>
            <p:sp>
              <p:nvSpPr>
                <p:cNvPr id="85" name="Rectangle 84"/>
                <p:cNvSpPr/>
                <p:nvPr/>
              </p:nvSpPr>
              <p:spPr>
                <a:xfrm>
                  <a:off x="6349482" y="4570462"/>
                  <a:ext cx="1371600" cy="4572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Header Files</a:t>
                  </a:r>
                </a:p>
              </p:txBody>
            </p:sp>
          </p:grpSp>
          <p:cxnSp>
            <p:nvCxnSpPr>
              <p:cNvPr id="113" name="Straight Arrow Connector 112"/>
              <p:cNvCxnSpPr/>
              <p:nvPr/>
            </p:nvCxnSpPr>
            <p:spPr>
              <a:xfrm rot="16200000" flipH="1">
                <a:off x="4645544" y="5585118"/>
                <a:ext cx="533401" cy="64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533400" y="76200"/>
              <a:ext cx="8077200" cy="461665"/>
            </a:xfrm>
            <a:prstGeom prst="rect">
              <a:avLst/>
            </a:prstGeom>
            <a:solidFill>
              <a:srgbClr val="CDBFDF"/>
            </a:solidFill>
          </p:spPr>
          <p:txBody>
            <a:bodyPr wrap="square" rtlCol="0">
              <a:spAutoFit/>
            </a:bodyPr>
            <a:lstStyle/>
            <a:p>
              <a:pPr algn="ctr"/>
              <a:r>
                <a:rPr lang="en-US" sz="2400" b="1" dirty="0"/>
                <a:t>Improved NCUM Observation Pre-processing System</a:t>
              </a:r>
            </a:p>
          </p:txBody>
        </p:sp>
        <p:sp>
          <p:nvSpPr>
            <p:cNvPr id="121" name="Rectangle 120"/>
            <p:cNvSpPr/>
            <p:nvPr/>
          </p:nvSpPr>
          <p:spPr>
            <a:xfrm>
              <a:off x="457200" y="2514600"/>
              <a:ext cx="1371600" cy="533400"/>
            </a:xfrm>
            <a:prstGeom prst="rect">
              <a:avLst/>
            </a:prstGeom>
            <a:solidFill>
              <a:srgbClr val="DDD9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  WMO ASCII and BUFR</a:t>
              </a:r>
            </a:p>
          </p:txBody>
        </p:sp>
        <p:sp>
          <p:nvSpPr>
            <p:cNvPr id="122" name="Rectangle 121"/>
            <p:cNvSpPr/>
            <p:nvPr/>
          </p:nvSpPr>
          <p:spPr>
            <a:xfrm>
              <a:off x="2133600" y="2514600"/>
              <a:ext cx="1371600" cy="533400"/>
            </a:xfrm>
            <a:prstGeom prst="rect">
              <a:avLst/>
            </a:prstGeom>
            <a:solidFill>
              <a:srgbClr val="DDD9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 BUFR</a:t>
              </a:r>
            </a:p>
          </p:txBody>
        </p:sp>
        <p:sp>
          <p:nvSpPr>
            <p:cNvPr id="124" name="Rectangle 123"/>
            <p:cNvSpPr/>
            <p:nvPr/>
          </p:nvSpPr>
          <p:spPr>
            <a:xfrm>
              <a:off x="5334000" y="2514600"/>
              <a:ext cx="1371600" cy="533400"/>
            </a:xfrm>
            <a:prstGeom prst="rect">
              <a:avLst/>
            </a:prstGeom>
            <a:solidFill>
              <a:srgbClr val="DDD9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 BUFR</a:t>
              </a:r>
            </a:p>
          </p:txBody>
        </p:sp>
        <p:cxnSp>
          <p:nvCxnSpPr>
            <p:cNvPr id="41" name="Straight Arrow Connector 40"/>
            <p:cNvCxnSpPr/>
            <p:nvPr/>
          </p:nvCxnSpPr>
          <p:spPr>
            <a:xfrm rot="16200000" flipH="1">
              <a:off x="4183268" y="4274307"/>
              <a:ext cx="472038" cy="62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53" name="Straight Arrow Connector 52"/>
          <p:cNvCxnSpPr/>
          <p:nvPr/>
        </p:nvCxnSpPr>
        <p:spPr>
          <a:xfrm rot="16200000" flipH="1">
            <a:off x="4183894" y="3421267"/>
            <a:ext cx="472038" cy="62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3733800" y="2743200"/>
            <a:ext cx="1371600" cy="533400"/>
          </a:xfrm>
          <a:prstGeom prst="rect">
            <a:avLst/>
          </a:prstGeom>
          <a:solidFill>
            <a:srgbClr val="DDD9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rPr>
              <a:t>hdf</a:t>
            </a:r>
            <a:endParaRPr lang="en-US" sz="1400" b="1" dirty="0">
              <a:solidFill>
                <a:schemeClr val="tx1"/>
              </a:solidFill>
            </a:endParaRPr>
          </a:p>
        </p:txBody>
      </p:sp>
      <p:sp>
        <p:nvSpPr>
          <p:cNvPr id="55" name="Rectangle 54"/>
          <p:cNvSpPr/>
          <p:nvPr/>
        </p:nvSpPr>
        <p:spPr>
          <a:xfrm>
            <a:off x="3733800" y="1295400"/>
            <a:ext cx="1330859" cy="404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IMD/</a:t>
            </a:r>
          </a:p>
          <a:p>
            <a:pPr algn="ctr"/>
            <a:r>
              <a:rPr lang="en-US" sz="1600" b="1" dirty="0"/>
              <a:t>ISRO</a:t>
            </a:r>
          </a:p>
        </p:txBody>
      </p:sp>
      <p:cxnSp>
        <p:nvCxnSpPr>
          <p:cNvPr id="60" name="Straight Arrow Connector 59"/>
          <p:cNvCxnSpPr/>
          <p:nvPr/>
        </p:nvCxnSpPr>
        <p:spPr>
          <a:xfrm rot="5400000">
            <a:off x="5257799" y="3048001"/>
            <a:ext cx="457202" cy="91440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rot="5400000">
            <a:off x="7145730" y="1993805"/>
            <a:ext cx="944074" cy="461665"/>
          </a:xfrm>
          <a:prstGeom prst="rect">
            <a:avLst/>
          </a:prstGeom>
          <a:noFill/>
        </p:spPr>
        <p:txBody>
          <a:bodyPr wrap="square" rtlCol="0">
            <a:spAutoFit/>
          </a:bodyPr>
          <a:lstStyle/>
          <a:p>
            <a:r>
              <a:rPr lang="en-US" sz="1200" b="1" dirty="0">
                <a:solidFill>
                  <a:srgbClr val="C00000"/>
                </a:solidFill>
              </a:rPr>
              <a:t>UKMO Decoder </a:t>
            </a:r>
          </a:p>
        </p:txBody>
      </p:sp>
      <p:cxnSp>
        <p:nvCxnSpPr>
          <p:cNvPr id="71" name="Straight Arrow Connector 70"/>
          <p:cNvCxnSpPr/>
          <p:nvPr/>
        </p:nvCxnSpPr>
        <p:spPr>
          <a:xfrm rot="5400000">
            <a:off x="6934200" y="2362201"/>
            <a:ext cx="1371602" cy="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6934200" y="1295400"/>
            <a:ext cx="1330859" cy="404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NESDIS</a:t>
            </a:r>
          </a:p>
        </p:txBody>
      </p:sp>
      <p:cxnSp>
        <p:nvCxnSpPr>
          <p:cNvPr id="73" name="Straight Arrow Connector 72"/>
          <p:cNvCxnSpPr>
            <a:endCxn id="67" idx="3"/>
          </p:cNvCxnSpPr>
          <p:nvPr/>
        </p:nvCxnSpPr>
        <p:spPr>
          <a:xfrm rot="10800000" flipV="1">
            <a:off x="5789692" y="3276598"/>
            <a:ext cx="1830309" cy="65007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6934200" y="2743200"/>
            <a:ext cx="1371600" cy="533400"/>
          </a:xfrm>
          <a:prstGeom prst="rect">
            <a:avLst/>
          </a:prstGeom>
          <a:solidFill>
            <a:srgbClr val="DDD9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BUFR</a:t>
            </a:r>
          </a:p>
        </p:txBody>
      </p:sp>
    </p:spTree>
    <p:extLst>
      <p:ext uri="{BB962C8B-B14F-4D97-AF65-F5344CB8AC3E}">
        <p14:creationId xmlns:p14="http://schemas.microsoft.com/office/powerpoint/2010/main" xmlns="" val="40262686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0"/>
            <a:ext cx="7086600" cy="369332"/>
          </a:xfrm>
          <a:prstGeom prst="rect">
            <a:avLst/>
          </a:prstGeom>
          <a:noFill/>
        </p:spPr>
        <p:txBody>
          <a:bodyPr wrap="square" rtlCol="0">
            <a:spAutoFit/>
          </a:bodyPr>
          <a:lstStyle/>
          <a:p>
            <a:pPr algn="ctr"/>
            <a:r>
              <a:rPr lang="en-US" b="1" dirty="0" smtClean="0">
                <a:solidFill>
                  <a:srgbClr val="0000FF"/>
                </a:solidFill>
              </a:rPr>
              <a:t>Indian Satellite Data added to the NCMRWF NWP system: Timeline</a:t>
            </a:r>
            <a:endParaRPr lang="en-US" b="1" dirty="0">
              <a:solidFill>
                <a:srgbClr val="0000FF"/>
              </a:solidFill>
            </a:endParaRPr>
          </a:p>
        </p:txBody>
      </p:sp>
      <p:cxnSp>
        <p:nvCxnSpPr>
          <p:cNvPr id="10" name="Curved Connector 9"/>
          <p:cNvCxnSpPr/>
          <p:nvPr/>
        </p:nvCxnSpPr>
        <p:spPr>
          <a:xfrm rot="5400000" flipH="1" flipV="1">
            <a:off x="2171700" y="1257300"/>
            <a:ext cx="6096000" cy="4648200"/>
          </a:xfrm>
          <a:prstGeom prst="curvedConnector3">
            <a:avLst>
              <a:gd name="adj1" fmla="val 67515"/>
            </a:avLst>
          </a:prstGeom>
          <a:ln w="508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1266" name="Picture 2" descr="https://www.ioccg.org/newsarchive/March2009/OCEANSAT_2_sm.jpg"/>
          <p:cNvPicPr>
            <a:picLocks noChangeAspect="1" noChangeArrowheads="1"/>
          </p:cNvPicPr>
          <p:nvPr/>
        </p:nvPicPr>
        <p:blipFill>
          <a:blip r:embed="rId2" cstate="print"/>
          <a:srcRect/>
          <a:stretch>
            <a:fillRect/>
          </a:stretch>
        </p:blipFill>
        <p:spPr bwMode="auto">
          <a:xfrm>
            <a:off x="2133600" y="4403841"/>
            <a:ext cx="762000" cy="1234965"/>
          </a:xfrm>
          <a:prstGeom prst="rect">
            <a:avLst/>
          </a:prstGeom>
          <a:noFill/>
        </p:spPr>
      </p:pic>
      <p:pic>
        <p:nvPicPr>
          <p:cNvPr id="11268" name="Picture 4" descr="INSAT-3D Reaches Intermediate Orbit | TopNews Arab Emirates"/>
          <p:cNvPicPr>
            <a:picLocks noChangeAspect="1" noChangeArrowheads="1"/>
          </p:cNvPicPr>
          <p:nvPr/>
        </p:nvPicPr>
        <p:blipFill>
          <a:blip r:embed="rId3" cstate="print"/>
          <a:srcRect/>
          <a:stretch>
            <a:fillRect/>
          </a:stretch>
        </p:blipFill>
        <p:spPr bwMode="auto">
          <a:xfrm>
            <a:off x="3581400" y="4045809"/>
            <a:ext cx="1371600" cy="962527"/>
          </a:xfrm>
          <a:prstGeom prst="rect">
            <a:avLst/>
          </a:prstGeom>
          <a:noFill/>
        </p:spPr>
      </p:pic>
      <p:pic>
        <p:nvPicPr>
          <p:cNvPr id="11270" name="Picture 6" descr="Megha-Tropiques Successfully Completes Seven Years in Orbit « Asian ..."/>
          <p:cNvPicPr>
            <a:picLocks noChangeAspect="1" noChangeArrowheads="1"/>
          </p:cNvPicPr>
          <p:nvPr/>
        </p:nvPicPr>
        <p:blipFill>
          <a:blip r:embed="rId4" cstate="print"/>
          <a:srcRect/>
          <a:stretch>
            <a:fillRect/>
          </a:stretch>
        </p:blipFill>
        <p:spPr bwMode="auto">
          <a:xfrm>
            <a:off x="2362200" y="2743200"/>
            <a:ext cx="1295400" cy="1061482"/>
          </a:xfrm>
          <a:prstGeom prst="rect">
            <a:avLst/>
          </a:prstGeom>
          <a:noFill/>
        </p:spPr>
      </p:pic>
      <p:pic>
        <p:nvPicPr>
          <p:cNvPr id="11272" name="Picture 8" descr="LIVE: SCATSat-1/Alsat-2B - PSLV C35 - September 26, 2016 (03:42 UTC)"/>
          <p:cNvPicPr>
            <a:picLocks noChangeAspect="1" noChangeArrowheads="1"/>
          </p:cNvPicPr>
          <p:nvPr/>
        </p:nvPicPr>
        <p:blipFill>
          <a:blip r:embed="rId5"/>
          <a:srcRect/>
          <a:stretch>
            <a:fillRect/>
          </a:stretch>
        </p:blipFill>
        <p:spPr bwMode="auto">
          <a:xfrm>
            <a:off x="5105400" y="2590806"/>
            <a:ext cx="1295400" cy="970183"/>
          </a:xfrm>
          <a:prstGeom prst="rect">
            <a:avLst/>
          </a:prstGeom>
          <a:noFill/>
        </p:spPr>
      </p:pic>
      <p:pic>
        <p:nvPicPr>
          <p:cNvPr id="11274" name="Picture 10" descr="INSAT-3DR lancé avec succès par GSLV-F05 - 4ASpace"/>
          <p:cNvPicPr>
            <a:picLocks noChangeAspect="1" noChangeArrowheads="1"/>
          </p:cNvPicPr>
          <p:nvPr/>
        </p:nvPicPr>
        <p:blipFill>
          <a:blip r:embed="rId6"/>
          <a:srcRect/>
          <a:stretch>
            <a:fillRect/>
          </a:stretch>
        </p:blipFill>
        <p:spPr bwMode="auto">
          <a:xfrm>
            <a:off x="4191002" y="1524000"/>
            <a:ext cx="1541329" cy="914400"/>
          </a:xfrm>
          <a:prstGeom prst="rect">
            <a:avLst/>
          </a:prstGeom>
          <a:noFill/>
        </p:spPr>
      </p:pic>
      <p:pic>
        <p:nvPicPr>
          <p:cNvPr id="11278" name="Picture 14" descr="EOS-6 (Oceansat-3) | PSLV-XL | Everyday Astronaut"/>
          <p:cNvPicPr>
            <a:picLocks noChangeAspect="1" noChangeArrowheads="1"/>
          </p:cNvPicPr>
          <p:nvPr/>
        </p:nvPicPr>
        <p:blipFill>
          <a:blip r:embed="rId7" cstate="print"/>
          <a:srcRect/>
          <a:stretch>
            <a:fillRect/>
          </a:stretch>
        </p:blipFill>
        <p:spPr bwMode="auto">
          <a:xfrm>
            <a:off x="7467600" y="1066806"/>
            <a:ext cx="1219200" cy="1013023"/>
          </a:xfrm>
          <a:prstGeom prst="rect">
            <a:avLst/>
          </a:prstGeom>
          <a:noFill/>
        </p:spPr>
      </p:pic>
      <p:pic>
        <p:nvPicPr>
          <p:cNvPr id="11280" name="Picture 16" descr="https://space.skyrocket.de/img_sat/eos-07__1.jpg"/>
          <p:cNvPicPr>
            <a:picLocks noChangeAspect="1" noChangeArrowheads="1"/>
          </p:cNvPicPr>
          <p:nvPr/>
        </p:nvPicPr>
        <p:blipFill>
          <a:blip r:embed="rId8" cstate="print"/>
          <a:srcRect/>
          <a:stretch>
            <a:fillRect/>
          </a:stretch>
        </p:blipFill>
        <p:spPr bwMode="auto">
          <a:xfrm>
            <a:off x="5943600" y="381000"/>
            <a:ext cx="1371600" cy="932688"/>
          </a:xfrm>
          <a:prstGeom prst="rect">
            <a:avLst/>
          </a:prstGeom>
          <a:noFill/>
        </p:spPr>
      </p:pic>
      <p:sp>
        <p:nvSpPr>
          <p:cNvPr id="43" name="TextBox 42"/>
          <p:cNvSpPr txBox="1"/>
          <p:nvPr/>
        </p:nvSpPr>
        <p:spPr>
          <a:xfrm>
            <a:off x="304800" y="4861035"/>
            <a:ext cx="1828800" cy="338554"/>
          </a:xfrm>
          <a:prstGeom prst="rect">
            <a:avLst/>
          </a:prstGeom>
          <a:noFill/>
        </p:spPr>
        <p:txBody>
          <a:bodyPr wrap="square" rtlCol="0">
            <a:spAutoFit/>
          </a:bodyPr>
          <a:lstStyle/>
          <a:p>
            <a:r>
              <a:rPr lang="en-US" sz="1600" b="1" dirty="0" smtClean="0">
                <a:solidFill>
                  <a:srgbClr val="0000FF"/>
                </a:solidFill>
              </a:rPr>
              <a:t>Oceansat-2 (2012)</a:t>
            </a:r>
            <a:endParaRPr lang="en-US" sz="1600" b="1" dirty="0">
              <a:solidFill>
                <a:srgbClr val="0000FF"/>
              </a:solidFill>
            </a:endParaRPr>
          </a:p>
        </p:txBody>
      </p:sp>
      <p:sp>
        <p:nvSpPr>
          <p:cNvPr id="44" name="TextBox 43"/>
          <p:cNvSpPr txBox="1"/>
          <p:nvPr/>
        </p:nvSpPr>
        <p:spPr>
          <a:xfrm>
            <a:off x="5029200" y="4114800"/>
            <a:ext cx="2133600" cy="784830"/>
          </a:xfrm>
          <a:prstGeom prst="rect">
            <a:avLst/>
          </a:prstGeom>
          <a:noFill/>
        </p:spPr>
        <p:txBody>
          <a:bodyPr wrap="square" rtlCol="0">
            <a:spAutoFit/>
          </a:bodyPr>
          <a:lstStyle/>
          <a:p>
            <a:r>
              <a:rPr lang="en-US" sz="1500" b="1" dirty="0" smtClean="0">
                <a:solidFill>
                  <a:srgbClr val="FF0000"/>
                </a:solidFill>
              </a:rPr>
              <a:t>INSAT-3D  radiances (Imager &amp; Sounder) and AMVs (2013-2014)</a:t>
            </a:r>
            <a:endParaRPr lang="en-US" sz="1500" b="1" dirty="0">
              <a:solidFill>
                <a:srgbClr val="FF0000"/>
              </a:solidFill>
            </a:endParaRPr>
          </a:p>
        </p:txBody>
      </p:sp>
      <p:sp>
        <p:nvSpPr>
          <p:cNvPr id="45" name="TextBox 44"/>
          <p:cNvSpPr txBox="1"/>
          <p:nvPr/>
        </p:nvSpPr>
        <p:spPr>
          <a:xfrm>
            <a:off x="0" y="2514606"/>
            <a:ext cx="2819400" cy="323165"/>
          </a:xfrm>
          <a:prstGeom prst="rect">
            <a:avLst/>
          </a:prstGeom>
          <a:noFill/>
        </p:spPr>
        <p:txBody>
          <a:bodyPr wrap="square" rtlCol="0">
            <a:spAutoFit/>
          </a:bodyPr>
          <a:lstStyle/>
          <a:p>
            <a:r>
              <a:rPr lang="en-US" sz="1500" b="1" dirty="0" smtClean="0">
                <a:solidFill>
                  <a:srgbClr val="00B050"/>
                </a:solidFill>
              </a:rPr>
              <a:t>Megha-Tropiques SAPHIR (2014)</a:t>
            </a:r>
            <a:endParaRPr lang="en-US" sz="1500" b="1" dirty="0">
              <a:solidFill>
                <a:srgbClr val="00B050"/>
              </a:solidFill>
            </a:endParaRPr>
          </a:p>
        </p:txBody>
      </p:sp>
      <p:sp>
        <p:nvSpPr>
          <p:cNvPr id="46" name="TextBox 45"/>
          <p:cNvSpPr txBox="1"/>
          <p:nvPr/>
        </p:nvSpPr>
        <p:spPr>
          <a:xfrm>
            <a:off x="6400800" y="2895606"/>
            <a:ext cx="1828800" cy="323165"/>
          </a:xfrm>
          <a:prstGeom prst="rect">
            <a:avLst/>
          </a:prstGeom>
          <a:noFill/>
        </p:spPr>
        <p:txBody>
          <a:bodyPr wrap="square" rtlCol="0">
            <a:spAutoFit/>
          </a:bodyPr>
          <a:lstStyle/>
          <a:p>
            <a:r>
              <a:rPr lang="en-US" sz="1500" b="1" dirty="0" smtClean="0">
                <a:solidFill>
                  <a:srgbClr val="0000FF"/>
                </a:solidFill>
              </a:rPr>
              <a:t>Scatsat-1 (2017)</a:t>
            </a:r>
            <a:endParaRPr lang="en-US" sz="1500" b="1" dirty="0">
              <a:solidFill>
                <a:srgbClr val="0000FF"/>
              </a:solidFill>
            </a:endParaRPr>
          </a:p>
        </p:txBody>
      </p:sp>
      <p:sp>
        <p:nvSpPr>
          <p:cNvPr id="47" name="TextBox 46"/>
          <p:cNvSpPr txBox="1"/>
          <p:nvPr/>
        </p:nvSpPr>
        <p:spPr>
          <a:xfrm>
            <a:off x="1905000" y="1600202"/>
            <a:ext cx="2362200" cy="323165"/>
          </a:xfrm>
          <a:prstGeom prst="rect">
            <a:avLst/>
          </a:prstGeom>
          <a:noFill/>
        </p:spPr>
        <p:txBody>
          <a:bodyPr wrap="square" rtlCol="0">
            <a:spAutoFit/>
          </a:bodyPr>
          <a:lstStyle/>
          <a:p>
            <a:r>
              <a:rPr lang="en-US" sz="1500" b="1" dirty="0" smtClean="0">
                <a:solidFill>
                  <a:srgbClr val="FF0000"/>
                </a:solidFill>
              </a:rPr>
              <a:t>INSAT-3DR AMVs (2017)</a:t>
            </a:r>
            <a:endParaRPr lang="en-US" sz="1500" b="1" dirty="0">
              <a:solidFill>
                <a:srgbClr val="FF0000"/>
              </a:solidFill>
            </a:endParaRPr>
          </a:p>
        </p:txBody>
      </p:sp>
      <p:sp>
        <p:nvSpPr>
          <p:cNvPr id="48" name="TextBox 47"/>
          <p:cNvSpPr txBox="1"/>
          <p:nvPr/>
        </p:nvSpPr>
        <p:spPr>
          <a:xfrm>
            <a:off x="7086600" y="2057406"/>
            <a:ext cx="1828800" cy="323165"/>
          </a:xfrm>
          <a:prstGeom prst="rect">
            <a:avLst/>
          </a:prstGeom>
          <a:noFill/>
        </p:spPr>
        <p:txBody>
          <a:bodyPr wrap="square" rtlCol="0">
            <a:spAutoFit/>
          </a:bodyPr>
          <a:lstStyle/>
          <a:p>
            <a:r>
              <a:rPr lang="en-US" sz="1500" b="1" dirty="0" smtClean="0">
                <a:solidFill>
                  <a:srgbClr val="0000FF"/>
                </a:solidFill>
              </a:rPr>
              <a:t>Oceansat-3 (2023)</a:t>
            </a:r>
            <a:endParaRPr lang="en-US" sz="1500" b="1" dirty="0">
              <a:solidFill>
                <a:srgbClr val="0000FF"/>
              </a:solidFill>
            </a:endParaRPr>
          </a:p>
        </p:txBody>
      </p:sp>
      <p:sp>
        <p:nvSpPr>
          <p:cNvPr id="49" name="TextBox 48"/>
          <p:cNvSpPr txBox="1"/>
          <p:nvPr/>
        </p:nvSpPr>
        <p:spPr>
          <a:xfrm>
            <a:off x="3581400" y="381006"/>
            <a:ext cx="2286000" cy="323165"/>
          </a:xfrm>
          <a:prstGeom prst="rect">
            <a:avLst/>
          </a:prstGeom>
          <a:noFill/>
        </p:spPr>
        <p:txBody>
          <a:bodyPr wrap="square" rtlCol="0">
            <a:spAutoFit/>
          </a:bodyPr>
          <a:lstStyle/>
          <a:p>
            <a:r>
              <a:rPr lang="en-US" sz="1500" b="1" dirty="0" smtClean="0">
                <a:solidFill>
                  <a:srgbClr val="00B050"/>
                </a:solidFill>
              </a:rPr>
              <a:t>Microsat-2B (2023 </a:t>
            </a:r>
            <a:r>
              <a:rPr lang="en-US" sz="1500" b="1" dirty="0" err="1" smtClean="0">
                <a:solidFill>
                  <a:srgbClr val="00B050"/>
                </a:solidFill>
              </a:rPr>
              <a:t>expt</a:t>
            </a:r>
            <a:r>
              <a:rPr lang="en-US" sz="1500" b="1" dirty="0" smtClean="0">
                <a:solidFill>
                  <a:srgbClr val="00B050"/>
                </a:solidFill>
              </a:rPr>
              <a:t>)</a:t>
            </a:r>
            <a:endParaRPr lang="en-US" sz="1500" b="1" dirty="0">
              <a:solidFill>
                <a:srgbClr val="00B050"/>
              </a:solidFill>
            </a:endParaRPr>
          </a:p>
        </p:txBody>
      </p:sp>
      <p:pic>
        <p:nvPicPr>
          <p:cNvPr id="4100" name="Picture 4" descr="Kalpana 1 - Alchetron, The Free Social Encyclopedia"/>
          <p:cNvPicPr>
            <a:picLocks noChangeAspect="1" noChangeArrowheads="1"/>
          </p:cNvPicPr>
          <p:nvPr/>
        </p:nvPicPr>
        <p:blipFill>
          <a:blip r:embed="rId9" cstate="print"/>
          <a:srcRect/>
          <a:stretch>
            <a:fillRect/>
          </a:stretch>
        </p:blipFill>
        <p:spPr bwMode="auto">
          <a:xfrm>
            <a:off x="3048002" y="5867400"/>
            <a:ext cx="1423191" cy="914400"/>
          </a:xfrm>
          <a:prstGeom prst="rect">
            <a:avLst/>
          </a:prstGeom>
          <a:noFill/>
        </p:spPr>
      </p:pic>
      <p:sp>
        <p:nvSpPr>
          <p:cNvPr id="20" name="TextBox 19"/>
          <p:cNvSpPr txBox="1"/>
          <p:nvPr/>
        </p:nvSpPr>
        <p:spPr>
          <a:xfrm>
            <a:off x="4572000" y="6027009"/>
            <a:ext cx="2819400" cy="323165"/>
          </a:xfrm>
          <a:prstGeom prst="rect">
            <a:avLst/>
          </a:prstGeom>
          <a:noFill/>
        </p:spPr>
        <p:txBody>
          <a:bodyPr wrap="square" rtlCol="0">
            <a:spAutoFit/>
          </a:bodyPr>
          <a:lstStyle/>
          <a:p>
            <a:r>
              <a:rPr lang="en-US" sz="1500" b="1" dirty="0" err="1" smtClean="0">
                <a:solidFill>
                  <a:srgbClr val="FF0000"/>
                </a:solidFill>
              </a:rPr>
              <a:t>Kalpana</a:t>
            </a:r>
            <a:r>
              <a:rPr lang="en-US" sz="1500" b="1" dirty="0" smtClean="0">
                <a:solidFill>
                  <a:srgbClr val="FF0000"/>
                </a:solidFill>
              </a:rPr>
              <a:t> AMVs (2009-2010)</a:t>
            </a:r>
            <a:endParaRPr lang="en-US" sz="1500" b="1" dirty="0">
              <a:solidFill>
                <a:srgbClr val="FF0000"/>
              </a:solidFill>
            </a:endParaRPr>
          </a:p>
        </p:txBody>
      </p:sp>
      <p:sp>
        <p:nvSpPr>
          <p:cNvPr id="21" name="TextBox 20"/>
          <p:cNvSpPr txBox="1"/>
          <p:nvPr/>
        </p:nvSpPr>
        <p:spPr>
          <a:xfrm>
            <a:off x="4648200" y="6352407"/>
            <a:ext cx="2057400" cy="461665"/>
          </a:xfrm>
          <a:prstGeom prst="rect">
            <a:avLst/>
          </a:prstGeom>
          <a:noFill/>
        </p:spPr>
        <p:txBody>
          <a:bodyPr wrap="square" rtlCol="0">
            <a:spAutoFit/>
          </a:bodyPr>
          <a:lstStyle/>
          <a:p>
            <a:r>
              <a:rPr lang="en-US" sz="1200" b="1" dirty="0" smtClean="0"/>
              <a:t>Das Gupta and </a:t>
            </a:r>
            <a:r>
              <a:rPr lang="en-US" sz="1200" b="1" dirty="0" err="1" smtClean="0"/>
              <a:t>Rani</a:t>
            </a:r>
            <a:r>
              <a:rPr lang="en-US" sz="1200" b="1" dirty="0" smtClean="0"/>
              <a:t> (2013) </a:t>
            </a:r>
          </a:p>
          <a:p>
            <a:r>
              <a:rPr lang="en-US" sz="1200" b="1" dirty="0" err="1" smtClean="0"/>
              <a:t>Rani</a:t>
            </a:r>
            <a:r>
              <a:rPr lang="en-US" sz="1200" b="1" dirty="0" smtClean="0"/>
              <a:t> and Das Gupta (2013)</a:t>
            </a:r>
            <a:endParaRPr lang="en-US" sz="1200" b="1" dirty="0"/>
          </a:p>
        </p:txBody>
      </p:sp>
      <p:sp>
        <p:nvSpPr>
          <p:cNvPr id="22" name="TextBox 21"/>
          <p:cNvSpPr txBox="1"/>
          <p:nvPr/>
        </p:nvSpPr>
        <p:spPr>
          <a:xfrm>
            <a:off x="76200" y="5257806"/>
            <a:ext cx="3886200" cy="646331"/>
          </a:xfrm>
          <a:prstGeom prst="rect">
            <a:avLst/>
          </a:prstGeom>
          <a:noFill/>
        </p:spPr>
        <p:txBody>
          <a:bodyPr wrap="square" rtlCol="0">
            <a:spAutoFit/>
          </a:bodyPr>
          <a:lstStyle/>
          <a:p>
            <a:r>
              <a:rPr lang="en-US" sz="1200" b="1" dirty="0" smtClean="0"/>
              <a:t>Prasad et al., (2013)</a:t>
            </a:r>
          </a:p>
          <a:p>
            <a:r>
              <a:rPr lang="en-US" sz="1200" b="1" dirty="0" err="1" smtClean="0"/>
              <a:t>Rani</a:t>
            </a:r>
            <a:r>
              <a:rPr lang="en-US" sz="1200" b="1" dirty="0" smtClean="0"/>
              <a:t> and Das Gupta (2013) </a:t>
            </a:r>
          </a:p>
          <a:p>
            <a:r>
              <a:rPr lang="en-US" sz="1200" b="1" dirty="0" err="1" smtClean="0"/>
              <a:t>Rani</a:t>
            </a:r>
            <a:r>
              <a:rPr lang="en-US" sz="1200" b="1" dirty="0" smtClean="0"/>
              <a:t>  et al., (2014)</a:t>
            </a:r>
          </a:p>
        </p:txBody>
      </p:sp>
      <p:sp>
        <p:nvSpPr>
          <p:cNvPr id="23" name="TextBox 22"/>
          <p:cNvSpPr txBox="1"/>
          <p:nvPr/>
        </p:nvSpPr>
        <p:spPr>
          <a:xfrm>
            <a:off x="7010400" y="4038606"/>
            <a:ext cx="1981200" cy="646331"/>
          </a:xfrm>
          <a:prstGeom prst="rect">
            <a:avLst/>
          </a:prstGeom>
          <a:noFill/>
        </p:spPr>
        <p:txBody>
          <a:bodyPr wrap="square" rtlCol="0">
            <a:spAutoFit/>
          </a:bodyPr>
          <a:lstStyle/>
          <a:p>
            <a:r>
              <a:rPr lang="en-US" sz="1200" b="1" dirty="0" smtClean="0"/>
              <a:t>Prasad et al.,(2014)</a:t>
            </a:r>
          </a:p>
          <a:p>
            <a:r>
              <a:rPr lang="en-US" sz="1200" b="1" dirty="0" err="1" smtClean="0"/>
              <a:t>Rani</a:t>
            </a:r>
            <a:r>
              <a:rPr lang="en-US" sz="1200" b="1" dirty="0" smtClean="0"/>
              <a:t> et al., (2016, 2019) </a:t>
            </a:r>
          </a:p>
          <a:p>
            <a:r>
              <a:rPr lang="en-US" sz="1200" b="1" dirty="0" smtClean="0"/>
              <a:t>Sharma et al., (2021)</a:t>
            </a:r>
          </a:p>
        </p:txBody>
      </p:sp>
      <p:sp>
        <p:nvSpPr>
          <p:cNvPr id="24" name="TextBox 23"/>
          <p:cNvSpPr txBox="1"/>
          <p:nvPr/>
        </p:nvSpPr>
        <p:spPr>
          <a:xfrm>
            <a:off x="152400" y="2819406"/>
            <a:ext cx="1981200" cy="830997"/>
          </a:xfrm>
          <a:prstGeom prst="rect">
            <a:avLst/>
          </a:prstGeom>
          <a:noFill/>
        </p:spPr>
        <p:txBody>
          <a:bodyPr wrap="square" rtlCol="0">
            <a:spAutoFit/>
          </a:bodyPr>
          <a:lstStyle/>
          <a:p>
            <a:r>
              <a:rPr lang="en-US" sz="1200" b="1" dirty="0" smtClean="0"/>
              <a:t>Singh et al., (2015)</a:t>
            </a:r>
          </a:p>
          <a:p>
            <a:r>
              <a:rPr lang="en-US" sz="1200" b="1" dirty="0" err="1" smtClean="0"/>
              <a:t>Rani</a:t>
            </a:r>
            <a:r>
              <a:rPr lang="en-US" sz="1200" b="1" dirty="0" smtClean="0"/>
              <a:t> et al., (2016) </a:t>
            </a:r>
          </a:p>
          <a:p>
            <a:r>
              <a:rPr lang="en-US" sz="1200" b="1" dirty="0" smtClean="0"/>
              <a:t>Doherty et al., (2018)</a:t>
            </a:r>
          </a:p>
          <a:p>
            <a:r>
              <a:rPr lang="en-US" sz="1200" b="1" dirty="0" smtClean="0"/>
              <a:t>Kumar et al., (2018)</a:t>
            </a:r>
          </a:p>
        </p:txBody>
      </p:sp>
      <p:sp>
        <p:nvSpPr>
          <p:cNvPr id="25" name="TextBox 24"/>
          <p:cNvSpPr txBox="1"/>
          <p:nvPr/>
        </p:nvSpPr>
        <p:spPr>
          <a:xfrm>
            <a:off x="6400800" y="3124206"/>
            <a:ext cx="1981200" cy="461665"/>
          </a:xfrm>
          <a:prstGeom prst="rect">
            <a:avLst/>
          </a:prstGeom>
          <a:noFill/>
        </p:spPr>
        <p:txBody>
          <a:bodyPr wrap="square" rtlCol="0">
            <a:spAutoFit/>
          </a:bodyPr>
          <a:lstStyle/>
          <a:p>
            <a:r>
              <a:rPr lang="en-US" sz="1200" b="1" dirty="0" err="1" smtClean="0"/>
              <a:t>Johny</a:t>
            </a:r>
            <a:r>
              <a:rPr lang="en-US" sz="1200" b="1" dirty="0" smtClean="0"/>
              <a:t>  et al., (2019) </a:t>
            </a:r>
          </a:p>
          <a:p>
            <a:r>
              <a:rPr lang="en-US" sz="1200" b="1" dirty="0" err="1" smtClean="0"/>
              <a:t>Bushair</a:t>
            </a:r>
            <a:r>
              <a:rPr lang="en-US" sz="1200" b="1" dirty="0" smtClean="0"/>
              <a:t> et al., (2021)</a:t>
            </a:r>
          </a:p>
        </p:txBody>
      </p:sp>
      <p:sp>
        <p:nvSpPr>
          <p:cNvPr id="26" name="TextBox 25"/>
          <p:cNvSpPr txBox="1"/>
          <p:nvPr/>
        </p:nvSpPr>
        <p:spPr>
          <a:xfrm>
            <a:off x="1981200" y="1905003"/>
            <a:ext cx="1981200" cy="276999"/>
          </a:xfrm>
          <a:prstGeom prst="rect">
            <a:avLst/>
          </a:prstGeom>
          <a:noFill/>
        </p:spPr>
        <p:txBody>
          <a:bodyPr wrap="square" rtlCol="0">
            <a:spAutoFit/>
          </a:bodyPr>
          <a:lstStyle/>
          <a:p>
            <a:r>
              <a:rPr lang="en-US" sz="1200" b="1" dirty="0" smtClean="0"/>
              <a:t>Sharma et al., (2021)</a:t>
            </a:r>
          </a:p>
        </p:txBody>
      </p:sp>
      <p:sp>
        <p:nvSpPr>
          <p:cNvPr id="27" name="TextBox 26"/>
          <p:cNvSpPr txBox="1"/>
          <p:nvPr/>
        </p:nvSpPr>
        <p:spPr>
          <a:xfrm>
            <a:off x="3733800" y="685804"/>
            <a:ext cx="1981200" cy="646331"/>
          </a:xfrm>
          <a:prstGeom prst="rect">
            <a:avLst/>
          </a:prstGeom>
          <a:noFill/>
        </p:spPr>
        <p:txBody>
          <a:bodyPr wrap="square" rtlCol="0">
            <a:spAutoFit/>
          </a:bodyPr>
          <a:lstStyle/>
          <a:p>
            <a:r>
              <a:rPr lang="en-US" sz="1200" b="1" dirty="0" smtClean="0"/>
              <a:t>Prasad et al., (2023)</a:t>
            </a:r>
          </a:p>
          <a:p>
            <a:r>
              <a:rPr lang="en-US" sz="1200" b="1" dirty="0" err="1" smtClean="0"/>
              <a:t>Rani</a:t>
            </a:r>
            <a:r>
              <a:rPr lang="en-US" sz="1200" b="1" dirty="0" smtClean="0"/>
              <a:t> et al., (2023)</a:t>
            </a:r>
          </a:p>
          <a:p>
            <a:r>
              <a:rPr lang="en-US" sz="1200" b="1" dirty="0" smtClean="0"/>
              <a:t>Gupta et al., (2023)</a:t>
            </a:r>
          </a:p>
        </p:txBody>
      </p:sp>
      <p:sp>
        <p:nvSpPr>
          <p:cNvPr id="28" name="TextBox 27"/>
          <p:cNvSpPr txBox="1"/>
          <p:nvPr/>
        </p:nvSpPr>
        <p:spPr>
          <a:xfrm>
            <a:off x="7162800" y="2357741"/>
            <a:ext cx="1981200" cy="461665"/>
          </a:xfrm>
          <a:prstGeom prst="rect">
            <a:avLst/>
          </a:prstGeom>
          <a:noFill/>
        </p:spPr>
        <p:txBody>
          <a:bodyPr wrap="square" rtlCol="0">
            <a:spAutoFit/>
          </a:bodyPr>
          <a:lstStyle/>
          <a:p>
            <a:r>
              <a:rPr lang="en-US" sz="1200" b="1" dirty="0" err="1" smtClean="0">
                <a:solidFill>
                  <a:schemeClr val="accent6">
                    <a:lumMod val="50000"/>
                  </a:schemeClr>
                </a:solidFill>
              </a:rPr>
              <a:t>Sankhala</a:t>
            </a:r>
            <a:r>
              <a:rPr lang="en-US" sz="1200" b="1" dirty="0" smtClean="0">
                <a:solidFill>
                  <a:schemeClr val="accent6">
                    <a:lumMod val="50000"/>
                  </a:schemeClr>
                </a:solidFill>
              </a:rPr>
              <a:t> et al., (2023)</a:t>
            </a:r>
          </a:p>
          <a:p>
            <a:r>
              <a:rPr lang="en-US" sz="1200" b="1" dirty="0" err="1" smtClean="0">
                <a:solidFill>
                  <a:schemeClr val="accent6">
                    <a:lumMod val="50000"/>
                  </a:schemeClr>
                </a:solidFill>
              </a:rPr>
              <a:t>Srinivas</a:t>
            </a:r>
            <a:r>
              <a:rPr lang="en-US" sz="1200" b="1" dirty="0" smtClean="0">
                <a:solidFill>
                  <a:schemeClr val="accent6">
                    <a:lumMod val="50000"/>
                  </a:schemeClr>
                </a:solidFill>
              </a:rPr>
              <a:t> et al., (2023)</a:t>
            </a:r>
          </a:p>
        </p:txBody>
      </p:sp>
      <p:pic>
        <p:nvPicPr>
          <p:cNvPr id="30" name="Picture 21"/>
          <p:cNvPicPr>
            <a:picLocks noChangeAspect="1" noChangeArrowheads="1"/>
          </p:cNvPicPr>
          <p:nvPr/>
        </p:nvPicPr>
        <p:blipFill>
          <a:blip r:embed="rId10" cstate="print">
            <a:extLst>
              <a:ext uri="{28A0092B-C50C-407E-A947-70E740481C1C}">
                <a14:useLocalDpi xmlns="" xmlns:a14="http://schemas.microsoft.com/office/drawing/2010/main" val="0"/>
              </a:ext>
            </a:extLst>
          </a:blip>
          <a:srcRect l="9283" t="8958" r="7318" b="14896"/>
          <a:stretch>
            <a:fillRect/>
          </a:stretch>
        </p:blipFill>
        <p:spPr bwMode="auto">
          <a:xfrm>
            <a:off x="71439" y="46589"/>
            <a:ext cx="842962" cy="932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 xmlns:a16="http://schemas.microsoft.com/office/drawing/2014/main" id="{E2C98C29-5C9C-301E-F097-49E31118555F}"/>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7231" y="127592"/>
            <a:ext cx="3739040" cy="6730409"/>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 xmlns:a16="http://schemas.microsoft.com/office/drawing/2014/main" id="{DA3EC45E-179C-B8BA-2C67-B2C0AFD07FFD}"/>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8889" b="11403"/>
          <a:stretch/>
        </p:blipFill>
        <p:spPr>
          <a:xfrm>
            <a:off x="8685081" y="80626"/>
            <a:ext cx="409132" cy="615053"/>
          </a:xfrm>
          <a:prstGeom prst="rect">
            <a:avLst/>
          </a:prstGeom>
        </p:spPr>
      </p:pic>
      <p:pic>
        <p:nvPicPr>
          <p:cNvPr id="6" name="Content Placeholder 7" descr="NI_2024-09-1200.gif"/>
          <p:cNvPicPr>
            <a:picLocks noChangeAspect="1"/>
          </p:cNvPicPr>
          <p:nvPr/>
        </p:nvPicPr>
        <p:blipFill>
          <a:blip r:embed="rId4"/>
          <a:stretch>
            <a:fillRect/>
          </a:stretch>
        </p:blipFill>
        <p:spPr>
          <a:xfrm>
            <a:off x="3474421" y="-118719"/>
            <a:ext cx="3868340" cy="3668412"/>
          </a:xfrm>
          <a:prstGeom prst="rect">
            <a:avLst/>
          </a:prstGeom>
        </p:spPr>
      </p:pic>
      <p:pic>
        <p:nvPicPr>
          <p:cNvPr id="7" name="Content Placeholder 8" descr="NI_2024-09-1200comp.png"/>
          <p:cNvPicPr>
            <a:picLocks noChangeAspect="1"/>
          </p:cNvPicPr>
          <p:nvPr/>
        </p:nvPicPr>
        <p:blipFill>
          <a:blip r:embed="rId5"/>
          <a:stretch>
            <a:fillRect/>
          </a:stretch>
        </p:blipFill>
        <p:spPr>
          <a:xfrm>
            <a:off x="5769178" y="3379303"/>
            <a:ext cx="3374822" cy="3200400"/>
          </a:xfrm>
          <a:prstGeom prst="rect">
            <a:avLst/>
          </a:prstGeom>
        </p:spPr>
      </p:pic>
      <p:sp>
        <p:nvSpPr>
          <p:cNvPr id="8" name="Rectangle 7"/>
          <p:cNvSpPr/>
          <p:nvPr/>
        </p:nvSpPr>
        <p:spPr>
          <a:xfrm>
            <a:off x="4482913" y="3244334"/>
            <a:ext cx="237566" cy="369332"/>
          </a:xfrm>
          <a:prstGeom prst="rect">
            <a:avLst/>
          </a:prstGeom>
        </p:spPr>
        <p:txBody>
          <a:bodyPr wrap="none">
            <a:spAutoFit/>
          </a:bodyPr>
          <a:lstStyle/>
          <a:p>
            <a:r>
              <a:rPr lang="en-US" dirty="0" smtClean="0"/>
              <a:t> </a:t>
            </a:r>
            <a:endParaRPr lang="en-US" dirty="0"/>
          </a:p>
        </p:txBody>
      </p:sp>
    </p:spTree>
    <p:extLst>
      <p:ext uri="{BB962C8B-B14F-4D97-AF65-F5344CB8AC3E}">
        <p14:creationId xmlns="" xmlns:p14="http://schemas.microsoft.com/office/powerpoint/2010/main" val="3615662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19520" y="629795"/>
            <a:ext cx="7662481" cy="5999607"/>
          </a:xfrm>
          <a:prstGeom prst="rect">
            <a:avLst/>
          </a:prstGeom>
        </p:spPr>
      </p:pic>
    </p:spTree>
    <p:extLst>
      <p:ext uri="{BB962C8B-B14F-4D97-AF65-F5344CB8AC3E}">
        <p14:creationId xmlns="" xmlns:p14="http://schemas.microsoft.com/office/powerpoint/2010/main" val="25262296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lob:https://web.whatsapp.com/70955a45-0391-4659-b043-a7ea2a2237d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5575" y="625200"/>
            <a:ext cx="3840000" cy="288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43400" y="625200"/>
            <a:ext cx="3840000" cy="2880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52400" y="3749400"/>
            <a:ext cx="3840000" cy="2880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343400" y="3749400"/>
            <a:ext cx="3840000" cy="2880000"/>
          </a:xfrm>
          <a:prstGeom prst="rect">
            <a:avLst/>
          </a:prstGeom>
        </p:spPr>
      </p:pic>
      <p:sp>
        <p:nvSpPr>
          <p:cNvPr id="7" name="Rectangle 6"/>
          <p:cNvSpPr/>
          <p:nvPr/>
        </p:nvSpPr>
        <p:spPr>
          <a:xfrm>
            <a:off x="838200" y="1752600"/>
            <a:ext cx="7345200" cy="2286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838200" y="4953000"/>
            <a:ext cx="7345200" cy="2286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7696200" y="3453825"/>
            <a:ext cx="1447800" cy="584775"/>
          </a:xfrm>
          <a:prstGeom prst="rect">
            <a:avLst/>
          </a:prstGeom>
          <a:noFill/>
        </p:spPr>
        <p:txBody>
          <a:bodyPr wrap="square" rtlCol="0">
            <a:spAutoFit/>
          </a:bodyPr>
          <a:lstStyle/>
          <a:p>
            <a:r>
              <a:rPr lang="en-IN" sz="1600" b="1" dirty="0" smtClean="0"/>
              <a:t>Forecast valid on 2</a:t>
            </a:r>
            <a:r>
              <a:rPr lang="en-IN" sz="1600" b="1" baseline="30000" dirty="0" smtClean="0"/>
              <a:t>nd</a:t>
            </a:r>
            <a:r>
              <a:rPr lang="en-IN" sz="1600" b="1" dirty="0" smtClean="0"/>
              <a:t> Aug</a:t>
            </a:r>
            <a:endParaRPr lang="en-IN" sz="1600" b="1" dirty="0"/>
          </a:p>
        </p:txBody>
      </p:sp>
      <p:cxnSp>
        <p:nvCxnSpPr>
          <p:cNvPr id="11" name="Straight Arrow Connector 10"/>
          <p:cNvCxnSpPr/>
          <p:nvPr/>
        </p:nvCxnSpPr>
        <p:spPr>
          <a:xfrm flipH="1" flipV="1">
            <a:off x="7391400" y="1981200"/>
            <a:ext cx="1295400" cy="1472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696200" y="4038600"/>
            <a:ext cx="609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263170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191000" y="80687"/>
            <a:ext cx="3840000" cy="2880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8748" y="84000"/>
            <a:ext cx="3840000" cy="2880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5008" y="3657600"/>
            <a:ext cx="3840000" cy="2880000"/>
          </a:xfrm>
          <a:prstGeom prst="rect">
            <a:avLst/>
          </a:prstGeom>
        </p:spPr>
      </p:pic>
    </p:spTree>
    <p:extLst>
      <p:ext uri="{BB962C8B-B14F-4D97-AF65-F5344CB8AC3E}">
        <p14:creationId xmlns:p14="http://schemas.microsoft.com/office/powerpoint/2010/main" xmlns="" val="2886660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Users : Renewable Energy Sector</a:t>
            </a:r>
            <a:endParaRPr lang="en-US" b="1" dirty="0">
              <a:solidFill>
                <a:srgbClr val="0070C0"/>
              </a:solidFill>
            </a:endParaRPr>
          </a:p>
        </p:txBody>
      </p:sp>
      <p:sp>
        <p:nvSpPr>
          <p:cNvPr id="3" name="Content Placeholder 2"/>
          <p:cNvSpPr>
            <a:spLocks noGrp="1"/>
          </p:cNvSpPr>
          <p:nvPr>
            <p:ph idx="1"/>
          </p:nvPr>
        </p:nvSpPr>
        <p:spPr>
          <a:xfrm>
            <a:off x="4378698" y="1455973"/>
            <a:ext cx="4460502" cy="4351338"/>
          </a:xfrm>
        </p:spPr>
        <p:txBody>
          <a:bodyPr>
            <a:normAutofit fontScale="92500" lnSpcReduction="10000"/>
          </a:bodyPr>
          <a:lstStyle/>
          <a:p>
            <a:r>
              <a:rPr lang="en-US" sz="2400" b="1" dirty="0" smtClean="0">
                <a:solidFill>
                  <a:srgbClr val="FF0000"/>
                </a:solidFill>
              </a:rPr>
              <a:t>Private Companies</a:t>
            </a:r>
          </a:p>
          <a:p>
            <a:pPr lvl="1"/>
            <a:r>
              <a:rPr lang="en-US" sz="2000" b="1" dirty="0" err="1" smtClean="0">
                <a:solidFill>
                  <a:srgbClr val="00B050"/>
                </a:solidFill>
              </a:rPr>
              <a:t>Manikaran</a:t>
            </a:r>
            <a:r>
              <a:rPr lang="en-US" sz="2000" b="1" dirty="0" smtClean="0">
                <a:solidFill>
                  <a:srgbClr val="00B050"/>
                </a:solidFill>
              </a:rPr>
              <a:t> Wind Power Ltd, Delhi </a:t>
            </a:r>
          </a:p>
          <a:p>
            <a:pPr lvl="1"/>
            <a:r>
              <a:rPr lang="en-US" sz="2000" b="1" dirty="0" err="1" smtClean="0">
                <a:solidFill>
                  <a:srgbClr val="00B050"/>
                </a:solidFill>
              </a:rPr>
              <a:t>Energon</a:t>
            </a:r>
            <a:r>
              <a:rPr lang="en-US" sz="2000" b="1" dirty="0" smtClean="0">
                <a:solidFill>
                  <a:srgbClr val="00B050"/>
                </a:solidFill>
              </a:rPr>
              <a:t> Power Resources </a:t>
            </a:r>
            <a:r>
              <a:rPr lang="en-US" sz="2000" b="1" dirty="0" err="1" smtClean="0">
                <a:solidFill>
                  <a:srgbClr val="00B050"/>
                </a:solidFill>
              </a:rPr>
              <a:t>Pvt</a:t>
            </a:r>
            <a:r>
              <a:rPr lang="en-US" sz="2000" b="1" dirty="0" smtClean="0">
                <a:solidFill>
                  <a:srgbClr val="00B050"/>
                </a:solidFill>
              </a:rPr>
              <a:t> Ltd.  </a:t>
            </a:r>
          </a:p>
          <a:p>
            <a:pPr lvl="1"/>
            <a:r>
              <a:rPr lang="en-US" sz="2000" b="1" dirty="0" err="1" smtClean="0">
                <a:solidFill>
                  <a:srgbClr val="00B050"/>
                </a:solidFill>
              </a:rPr>
              <a:t>ReConnect</a:t>
            </a:r>
            <a:r>
              <a:rPr lang="en-US" sz="2000" b="1" dirty="0" smtClean="0">
                <a:solidFill>
                  <a:srgbClr val="00B050"/>
                </a:solidFill>
              </a:rPr>
              <a:t> Energy </a:t>
            </a:r>
          </a:p>
          <a:p>
            <a:pPr lvl="1"/>
            <a:r>
              <a:rPr lang="en-US" sz="2000" b="1" dirty="0" smtClean="0">
                <a:solidFill>
                  <a:srgbClr val="00B050"/>
                </a:solidFill>
              </a:rPr>
              <a:t>KREATE Energy  </a:t>
            </a:r>
          </a:p>
          <a:p>
            <a:pPr lvl="1"/>
            <a:r>
              <a:rPr lang="en-US" sz="2000" b="1" dirty="0" err="1" smtClean="0">
                <a:solidFill>
                  <a:srgbClr val="00B050"/>
                </a:solidFill>
              </a:rPr>
              <a:t>Algo</a:t>
            </a:r>
            <a:r>
              <a:rPr lang="en-US" sz="2000" b="1" dirty="0" smtClean="0">
                <a:solidFill>
                  <a:srgbClr val="00B050"/>
                </a:solidFill>
              </a:rPr>
              <a:t> Engines </a:t>
            </a:r>
          </a:p>
          <a:p>
            <a:pPr lvl="1"/>
            <a:r>
              <a:rPr lang="en-US" sz="2000" b="1" dirty="0" smtClean="0">
                <a:solidFill>
                  <a:srgbClr val="00B050"/>
                </a:solidFill>
              </a:rPr>
              <a:t>Leap Green Energy </a:t>
            </a:r>
          </a:p>
          <a:p>
            <a:pPr lvl="1"/>
            <a:r>
              <a:rPr lang="en-US" sz="2000" b="1" dirty="0" err="1" smtClean="0">
                <a:solidFill>
                  <a:srgbClr val="00B050"/>
                </a:solidFill>
              </a:rPr>
              <a:t>Greenko</a:t>
            </a:r>
            <a:r>
              <a:rPr lang="en-US" sz="2000" b="1" dirty="0" smtClean="0">
                <a:solidFill>
                  <a:srgbClr val="00B050"/>
                </a:solidFill>
              </a:rPr>
              <a:t>  Energy </a:t>
            </a:r>
            <a:r>
              <a:rPr lang="en-US" sz="2000" b="1" dirty="0" err="1" smtClean="0">
                <a:solidFill>
                  <a:srgbClr val="00B050"/>
                </a:solidFill>
              </a:rPr>
              <a:t>Pvt</a:t>
            </a:r>
            <a:r>
              <a:rPr lang="en-US" sz="2000" b="1" dirty="0" smtClean="0">
                <a:solidFill>
                  <a:srgbClr val="00B050"/>
                </a:solidFill>
              </a:rPr>
              <a:t> Ltd </a:t>
            </a:r>
          </a:p>
          <a:p>
            <a:pPr lvl="1"/>
            <a:r>
              <a:rPr lang="en-US" sz="2000" b="1" dirty="0" err="1" smtClean="0">
                <a:solidFill>
                  <a:srgbClr val="00B050"/>
                </a:solidFill>
              </a:rPr>
              <a:t>Utopus</a:t>
            </a:r>
            <a:r>
              <a:rPr lang="en-US" sz="2000" b="1" dirty="0" smtClean="0">
                <a:solidFill>
                  <a:srgbClr val="00B050"/>
                </a:solidFill>
              </a:rPr>
              <a:t> Insights India Pvt. Ltd </a:t>
            </a:r>
          </a:p>
          <a:p>
            <a:pPr lvl="1"/>
            <a:r>
              <a:rPr lang="en-US" sz="2000" b="1" dirty="0" smtClean="0">
                <a:solidFill>
                  <a:srgbClr val="00B050"/>
                </a:solidFill>
              </a:rPr>
              <a:t>Climate Connect/</a:t>
            </a:r>
            <a:r>
              <a:rPr lang="en-US" sz="2000" b="1" dirty="0" err="1" smtClean="0">
                <a:solidFill>
                  <a:srgbClr val="00B050"/>
                </a:solidFill>
              </a:rPr>
              <a:t>ReNew</a:t>
            </a:r>
            <a:r>
              <a:rPr lang="en-US" sz="2000" b="1" dirty="0" smtClean="0">
                <a:solidFill>
                  <a:srgbClr val="00B050"/>
                </a:solidFill>
              </a:rPr>
              <a:t> Power</a:t>
            </a:r>
          </a:p>
          <a:p>
            <a:pPr lvl="1"/>
            <a:r>
              <a:rPr lang="en-US" sz="2000" b="1" dirty="0" smtClean="0">
                <a:solidFill>
                  <a:srgbClr val="00B050"/>
                </a:solidFill>
              </a:rPr>
              <a:t>Tomorrow.io</a:t>
            </a:r>
          </a:p>
          <a:p>
            <a:pPr lvl="1"/>
            <a:r>
              <a:rPr lang="en-US" sz="2000" b="1" dirty="0" smtClean="0">
                <a:solidFill>
                  <a:srgbClr val="00B050"/>
                </a:solidFill>
              </a:rPr>
              <a:t>Adani Green Energy</a:t>
            </a:r>
          </a:p>
          <a:p>
            <a:pPr lvl="1"/>
            <a:r>
              <a:rPr lang="en-US" sz="2000" b="1" dirty="0" err="1" smtClean="0">
                <a:solidFill>
                  <a:srgbClr val="00B050"/>
                </a:solidFill>
              </a:rPr>
              <a:t>Solarad</a:t>
            </a:r>
            <a:endParaRPr lang="en-US" sz="2000" b="1" dirty="0" smtClean="0">
              <a:solidFill>
                <a:srgbClr val="00B050"/>
              </a:solidFill>
            </a:endParaRPr>
          </a:p>
          <a:p>
            <a:pPr lvl="1"/>
            <a:endParaRPr lang="en-US" sz="2000" b="1" dirty="0">
              <a:solidFill>
                <a:srgbClr val="00B050"/>
              </a:solidFill>
            </a:endParaRPr>
          </a:p>
        </p:txBody>
      </p:sp>
      <p:sp>
        <p:nvSpPr>
          <p:cNvPr id="4" name="Content Placeholder 2"/>
          <p:cNvSpPr txBox="1">
            <a:spLocks/>
          </p:cNvSpPr>
          <p:nvPr/>
        </p:nvSpPr>
        <p:spPr>
          <a:xfrm>
            <a:off x="182393" y="1579190"/>
            <a:ext cx="3954294" cy="4607601"/>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FF0000"/>
                </a:solidFill>
                <a:effectLst/>
                <a:uLnTx/>
                <a:uFillTx/>
                <a:latin typeface="+mn-lt"/>
                <a:ea typeface="+mn-ea"/>
                <a:cs typeface="+mn-cs"/>
              </a:rPr>
              <a:t>Government/Public Sector/State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B050"/>
                </a:solidFill>
                <a:effectLst/>
                <a:uLnTx/>
                <a:uFillTx/>
                <a:latin typeface="+mn-lt"/>
                <a:ea typeface="+mn-ea"/>
                <a:cs typeface="+mn-cs"/>
              </a:rPr>
              <a:t>National Institute of Wind Energy (NIWE)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b="1" dirty="0" smtClean="0">
                <a:solidFill>
                  <a:srgbClr val="00B050"/>
                </a:solidFill>
              </a:rPr>
              <a:t>Tamil Nadu (State Load Dispatch Centre)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B050"/>
                </a:solidFill>
                <a:effectLst/>
                <a:uLnTx/>
                <a:uFillTx/>
                <a:latin typeface="+mn-lt"/>
                <a:ea typeface="+mn-ea"/>
                <a:cs typeface="+mn-cs"/>
              </a:rPr>
              <a:t>GRID-India (POSOCO)</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b="1" dirty="0" smtClean="0">
                <a:solidFill>
                  <a:srgbClr val="00B050"/>
                </a:solidFill>
              </a:rPr>
              <a:t>CEA</a:t>
            </a:r>
            <a:endParaRPr kumimoji="0" lang="en-US" sz="2000" b="1" i="0" u="none" strike="noStrike" kern="1200" cap="none" spc="0" normalizeH="0" baseline="0" noProof="0" dirty="0" smtClean="0">
              <a:ln>
                <a:noFill/>
              </a:ln>
              <a:solidFill>
                <a:srgbClr val="00B050"/>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smtClean="0">
              <a:ln>
                <a:noFill/>
              </a:ln>
              <a:solidFill>
                <a:srgbClr val="00B050"/>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B050"/>
              </a:solidFill>
              <a:effectLst/>
              <a:uLnTx/>
              <a:uFillTx/>
              <a:latin typeface="+mn-lt"/>
              <a:ea typeface="+mn-ea"/>
              <a:cs typeface="+mn-cs"/>
            </a:endParaRPr>
          </a:p>
        </p:txBody>
      </p:sp>
    </p:spTree>
    <p:extLst>
      <p:ext uri="{BB962C8B-B14F-4D97-AF65-F5344CB8AC3E}">
        <p14:creationId xmlns:p14="http://schemas.microsoft.com/office/powerpoint/2010/main" xmlns="" val="21491964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smtClean="0">
                <a:solidFill>
                  <a:srgbClr val="0070C0"/>
                </a:solidFill>
              </a:rPr>
              <a:t>Other Users</a:t>
            </a:r>
            <a:endParaRPr lang="en-US" b="1" dirty="0">
              <a:solidFill>
                <a:srgbClr val="0070C0"/>
              </a:solidFill>
            </a:endParaRPr>
          </a:p>
        </p:txBody>
      </p:sp>
      <p:sp>
        <p:nvSpPr>
          <p:cNvPr id="3" name="Content Placeholder 2"/>
          <p:cNvSpPr>
            <a:spLocks noGrp="1"/>
          </p:cNvSpPr>
          <p:nvPr>
            <p:ph idx="1"/>
          </p:nvPr>
        </p:nvSpPr>
        <p:spPr>
          <a:xfrm>
            <a:off x="457200" y="685800"/>
            <a:ext cx="8534400" cy="4857403"/>
          </a:xfrm>
        </p:spPr>
        <p:txBody>
          <a:bodyPr>
            <a:noAutofit/>
          </a:bodyPr>
          <a:lstStyle/>
          <a:p>
            <a:r>
              <a:rPr lang="en-US" sz="1800" b="1" dirty="0" smtClean="0">
                <a:solidFill>
                  <a:srgbClr val="0070C0"/>
                </a:solidFill>
              </a:rPr>
              <a:t>Indian Air Force, Indian Navy, Coast Guard</a:t>
            </a:r>
          </a:p>
          <a:p>
            <a:r>
              <a:rPr lang="en-US" sz="1800" b="1" dirty="0" smtClean="0">
                <a:solidFill>
                  <a:srgbClr val="0070C0"/>
                </a:solidFill>
              </a:rPr>
              <a:t>GSI (Landslides)</a:t>
            </a:r>
          </a:p>
          <a:p>
            <a:r>
              <a:rPr lang="en-US" sz="1800" b="1" dirty="0" smtClean="0">
                <a:solidFill>
                  <a:srgbClr val="0070C0"/>
                </a:solidFill>
              </a:rPr>
              <a:t>Hydrological Applications</a:t>
            </a:r>
          </a:p>
          <a:p>
            <a:pPr lvl="1"/>
            <a:r>
              <a:rPr lang="en-US" sz="1600" b="1" dirty="0" smtClean="0">
                <a:solidFill>
                  <a:srgbClr val="00B050"/>
                </a:solidFill>
              </a:rPr>
              <a:t>IMD’s CRIS River Basins Portal</a:t>
            </a:r>
          </a:p>
          <a:p>
            <a:pPr lvl="1"/>
            <a:r>
              <a:rPr lang="en-US" sz="1600" b="1" dirty="0" smtClean="0">
                <a:solidFill>
                  <a:srgbClr val="00B050"/>
                </a:solidFill>
              </a:rPr>
              <a:t>CWC, NHP (Ensemble Discharge for over 50 Basins and sub-basins)</a:t>
            </a:r>
          </a:p>
          <a:p>
            <a:pPr lvl="1"/>
            <a:r>
              <a:rPr lang="en-US" sz="1600" b="1" dirty="0" smtClean="0">
                <a:solidFill>
                  <a:srgbClr val="00B050"/>
                </a:solidFill>
              </a:rPr>
              <a:t>SDMA (Kerala, AP, TN and Telangana)</a:t>
            </a:r>
          </a:p>
          <a:p>
            <a:pPr lvl="1"/>
            <a:r>
              <a:rPr lang="en-US" sz="1600" b="1" dirty="0" smtClean="0">
                <a:solidFill>
                  <a:srgbClr val="00B050"/>
                </a:solidFill>
              </a:rPr>
              <a:t>NE SAC, </a:t>
            </a:r>
            <a:r>
              <a:rPr lang="en-US" sz="1600" b="1" dirty="0" err="1" smtClean="0">
                <a:solidFill>
                  <a:srgbClr val="00B050"/>
                </a:solidFill>
              </a:rPr>
              <a:t>Gawhati</a:t>
            </a:r>
            <a:endParaRPr lang="en-US" sz="1600" b="1" dirty="0" smtClean="0">
              <a:solidFill>
                <a:srgbClr val="00B050"/>
              </a:solidFill>
            </a:endParaRPr>
          </a:p>
          <a:p>
            <a:pPr lvl="1"/>
            <a:r>
              <a:rPr lang="en-US" sz="1600" b="1" dirty="0" err="1" smtClean="0">
                <a:solidFill>
                  <a:srgbClr val="00B050"/>
                </a:solidFill>
              </a:rPr>
              <a:t>Bhakra</a:t>
            </a:r>
            <a:r>
              <a:rPr lang="en-US" sz="1600" b="1" dirty="0" smtClean="0">
                <a:solidFill>
                  <a:srgbClr val="00B050"/>
                </a:solidFill>
              </a:rPr>
              <a:t> Beas Management Board (BBMB)</a:t>
            </a:r>
          </a:p>
          <a:p>
            <a:pPr lvl="1"/>
            <a:r>
              <a:rPr lang="en-US" sz="1600" b="1" dirty="0" smtClean="0">
                <a:solidFill>
                  <a:srgbClr val="00B050"/>
                </a:solidFill>
              </a:rPr>
              <a:t>Krishna-</a:t>
            </a:r>
            <a:r>
              <a:rPr lang="en-US" sz="1600" b="1" dirty="0" err="1" smtClean="0">
                <a:solidFill>
                  <a:srgbClr val="00B050"/>
                </a:solidFill>
              </a:rPr>
              <a:t>Bhima</a:t>
            </a:r>
            <a:r>
              <a:rPr lang="en-US" sz="1600" b="1" dirty="0" smtClean="0">
                <a:solidFill>
                  <a:srgbClr val="00B050"/>
                </a:solidFill>
              </a:rPr>
              <a:t> basin Study Division (BSD), Ministry of Irrigation, Govt. of </a:t>
            </a:r>
            <a:r>
              <a:rPr lang="en-US" sz="1600" b="1" dirty="0" err="1" smtClean="0">
                <a:solidFill>
                  <a:srgbClr val="00B050"/>
                </a:solidFill>
              </a:rPr>
              <a:t>Maharastra</a:t>
            </a:r>
            <a:endParaRPr lang="en-US" sz="1600" b="1" dirty="0" smtClean="0">
              <a:solidFill>
                <a:srgbClr val="00B050"/>
              </a:solidFill>
            </a:endParaRPr>
          </a:p>
          <a:p>
            <a:pPr lvl="1"/>
            <a:r>
              <a:rPr lang="en-US" sz="1600" b="1" dirty="0" smtClean="0">
                <a:solidFill>
                  <a:srgbClr val="00B050"/>
                </a:solidFill>
              </a:rPr>
              <a:t>IIT-Madras &amp; TN SDMA</a:t>
            </a:r>
          </a:p>
          <a:p>
            <a:pPr lvl="1"/>
            <a:r>
              <a:rPr lang="en-US" sz="1600" b="1" dirty="0" smtClean="0">
                <a:solidFill>
                  <a:srgbClr val="00B050"/>
                </a:solidFill>
              </a:rPr>
              <a:t>KSNDMC (Karnataka)</a:t>
            </a:r>
          </a:p>
          <a:p>
            <a:r>
              <a:rPr lang="en-US" sz="1800" b="1" dirty="0" err="1" smtClean="0">
                <a:solidFill>
                  <a:srgbClr val="0070C0"/>
                </a:solidFill>
              </a:rPr>
              <a:t>IISc</a:t>
            </a:r>
            <a:r>
              <a:rPr lang="en-US" sz="1800" b="1" dirty="0" smtClean="0">
                <a:solidFill>
                  <a:srgbClr val="0070C0"/>
                </a:solidFill>
              </a:rPr>
              <a:t> : Forecasting application for Runways </a:t>
            </a:r>
          </a:p>
          <a:p>
            <a:r>
              <a:rPr lang="en-US" sz="1800" b="1" dirty="0" smtClean="0">
                <a:solidFill>
                  <a:srgbClr val="0070C0"/>
                </a:solidFill>
              </a:rPr>
              <a:t>CEA: Central Electricity Authority (RE Applications)</a:t>
            </a:r>
          </a:p>
          <a:p>
            <a:r>
              <a:rPr lang="en-US" sz="1800" b="1" dirty="0" smtClean="0">
                <a:solidFill>
                  <a:srgbClr val="0070C0"/>
                </a:solidFill>
              </a:rPr>
              <a:t>NPCIL : NCMRWF Data for nuclear emergency warning systems</a:t>
            </a:r>
          </a:p>
          <a:p>
            <a:pPr lvl="1"/>
            <a:r>
              <a:rPr lang="en-US" sz="1600" b="1" dirty="0" smtClean="0">
                <a:solidFill>
                  <a:srgbClr val="00B050"/>
                </a:solidFill>
              </a:rPr>
              <a:t>NCMRWF-NPCIL MOU (April 2019)</a:t>
            </a:r>
          </a:p>
          <a:p>
            <a:pPr lvl="1"/>
            <a:r>
              <a:rPr lang="en-US" sz="1600" b="1" dirty="0" smtClean="0">
                <a:solidFill>
                  <a:srgbClr val="00B050"/>
                </a:solidFill>
              </a:rPr>
              <a:t>Nine (9) nuclear power plants all over India</a:t>
            </a:r>
          </a:p>
          <a:p>
            <a:pPr lvl="1"/>
            <a:endParaRPr lang="en-US" sz="1600" b="1" dirty="0" smtClean="0">
              <a:solidFill>
                <a:srgbClr val="00B050"/>
              </a:solidFill>
            </a:endParaRPr>
          </a:p>
        </p:txBody>
      </p:sp>
    </p:spTree>
    <p:extLst>
      <p:ext uri="{BB962C8B-B14F-4D97-AF65-F5344CB8AC3E}">
        <p14:creationId xmlns:p14="http://schemas.microsoft.com/office/powerpoint/2010/main" xmlns="" val="4043196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lstStyle/>
          <a:p>
            <a:r>
              <a:rPr lang="en-US" b="1" dirty="0">
                <a:solidFill>
                  <a:srgbClr val="C0504D"/>
                </a:solidFill>
              </a:rPr>
              <a:t>NCMRWF Reanalysis</a:t>
            </a:r>
          </a:p>
        </p:txBody>
      </p:sp>
      <p:sp>
        <p:nvSpPr>
          <p:cNvPr id="3" name="Content Placeholder 2"/>
          <p:cNvSpPr>
            <a:spLocks noGrp="1"/>
          </p:cNvSpPr>
          <p:nvPr>
            <p:ph idx="1"/>
          </p:nvPr>
        </p:nvSpPr>
        <p:spPr/>
        <p:txBody>
          <a:bodyPr>
            <a:normAutofit fontScale="92500" lnSpcReduction="10000"/>
          </a:bodyPr>
          <a:lstStyle/>
          <a:p>
            <a:r>
              <a:rPr lang="en-US" b="1" dirty="0"/>
              <a:t>IMDAA  Reanalysis </a:t>
            </a:r>
            <a:r>
              <a:rPr lang="en-US" dirty="0"/>
              <a:t>- high resolution (12km, 1-hourly) </a:t>
            </a:r>
            <a:r>
              <a:rPr lang="en-US" u="sng" dirty="0"/>
              <a:t>Regional</a:t>
            </a:r>
            <a:r>
              <a:rPr lang="en-US" dirty="0"/>
              <a:t> reanalysis over India, from 1979 to </a:t>
            </a:r>
            <a:r>
              <a:rPr lang="en-US" dirty="0" smtClean="0"/>
              <a:t>2020 and IMDAA like from 2020 onwards</a:t>
            </a:r>
            <a:endParaRPr lang="en-US" dirty="0"/>
          </a:p>
          <a:p>
            <a:r>
              <a:rPr lang="en-US" b="1" dirty="0"/>
              <a:t>NGFS </a:t>
            </a:r>
            <a:r>
              <a:rPr lang="en-US" b="1" dirty="0" err="1"/>
              <a:t>Reanlaysis</a:t>
            </a:r>
            <a:r>
              <a:rPr lang="en-US" dirty="0"/>
              <a:t> - High resolution (25km, 6-hourly) </a:t>
            </a:r>
            <a:r>
              <a:rPr lang="en-US" u="sng" dirty="0"/>
              <a:t>Global</a:t>
            </a:r>
            <a:r>
              <a:rPr lang="en-US" dirty="0"/>
              <a:t> reanalysis, from 1999 to </a:t>
            </a:r>
            <a:r>
              <a:rPr lang="en-US" dirty="0" smtClean="0"/>
              <a:t>2019.</a:t>
            </a:r>
            <a:endParaRPr lang="en-US" dirty="0"/>
          </a:p>
          <a:p>
            <a:pPr>
              <a:buNone/>
            </a:pPr>
            <a:r>
              <a:rPr lang="en-US" dirty="0"/>
              <a:t> </a:t>
            </a:r>
          </a:p>
          <a:p>
            <a:pPr algn="ctr">
              <a:buNone/>
            </a:pPr>
            <a:r>
              <a:rPr lang="en-US" b="1" dirty="0"/>
              <a:t>These Reanalysis products are available at </a:t>
            </a:r>
          </a:p>
          <a:p>
            <a:pPr algn="ctr">
              <a:buNone/>
            </a:pPr>
            <a:r>
              <a:rPr lang="en-US" b="1" dirty="0"/>
              <a:t>NCMRWF REANALYSIS DATA SERVICES portal</a:t>
            </a:r>
            <a:endParaRPr lang="en-US" dirty="0"/>
          </a:p>
          <a:p>
            <a:pPr algn="ctr">
              <a:buNone/>
            </a:pPr>
            <a:r>
              <a:rPr lang="en-US" dirty="0">
                <a:solidFill>
                  <a:srgbClr val="C00000"/>
                </a:solidFill>
              </a:rPr>
              <a:t>https://rds.ncmrwf.gov.in/</a:t>
            </a:r>
          </a:p>
        </p:txBody>
      </p:sp>
    </p:spTree>
    <p:extLst>
      <p:ext uri="{BB962C8B-B14F-4D97-AF65-F5344CB8AC3E}">
        <p14:creationId xmlns="" xmlns:p14="http://schemas.microsoft.com/office/powerpoint/2010/main" val="91383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73901C8-D624-41E3-BB4A-283264902ABC}"/>
              </a:ext>
            </a:extLst>
          </p:cNvPr>
          <p:cNvPicPr/>
          <p:nvPr/>
        </p:nvPicPr>
        <p:blipFill>
          <a:blip r:embed="rId2"/>
          <a:srcRect l="22755" t="8981" r="23512" b="15401"/>
          <a:stretch>
            <a:fillRect/>
          </a:stretch>
        </p:blipFill>
        <p:spPr>
          <a:xfrm>
            <a:off x="-8261" y="1774404"/>
            <a:ext cx="4065225" cy="3833870"/>
          </a:xfrm>
          <a:prstGeom prst="rect">
            <a:avLst/>
          </a:prstGeom>
        </p:spPr>
      </p:pic>
      <p:sp>
        <p:nvSpPr>
          <p:cNvPr id="3" name="TextBox 2"/>
          <p:cNvSpPr txBox="1"/>
          <p:nvPr/>
        </p:nvSpPr>
        <p:spPr>
          <a:xfrm>
            <a:off x="1066801" y="1312741"/>
            <a:ext cx="2239178" cy="461665"/>
          </a:xfrm>
          <a:prstGeom prst="rect">
            <a:avLst/>
          </a:prstGeom>
          <a:noFill/>
        </p:spPr>
        <p:txBody>
          <a:bodyPr wrap="square" rtlCol="0">
            <a:spAutoFit/>
          </a:bodyPr>
          <a:lstStyle/>
          <a:p>
            <a:r>
              <a:rPr lang="en-US" sz="2400" b="1" dirty="0">
                <a:solidFill>
                  <a:schemeClr val="tx2">
                    <a:lumMod val="60000"/>
                    <a:lumOff val="40000"/>
                  </a:schemeClr>
                </a:solidFill>
              </a:rPr>
              <a:t>IMDAA Domain</a:t>
            </a:r>
          </a:p>
        </p:txBody>
      </p:sp>
      <p:graphicFrame>
        <p:nvGraphicFramePr>
          <p:cNvPr id="5" name="Table 4"/>
          <p:cNvGraphicFramePr>
            <a:graphicFrameLocks noGrp="1"/>
          </p:cNvGraphicFramePr>
          <p:nvPr/>
        </p:nvGraphicFramePr>
        <p:xfrm>
          <a:off x="4035958" y="1143001"/>
          <a:ext cx="4955642" cy="4575115"/>
        </p:xfrm>
        <a:graphic>
          <a:graphicData uri="http://schemas.openxmlformats.org/drawingml/2006/table">
            <a:tbl>
              <a:tblPr/>
              <a:tblGrid>
                <a:gridCol w="1724928">
                  <a:extLst>
                    <a:ext uri="{9D8B030D-6E8A-4147-A177-3AD203B41FA5}">
                      <a16:colId xmlns:a16="http://schemas.microsoft.com/office/drawing/2014/main" xmlns="" val="20000"/>
                    </a:ext>
                  </a:extLst>
                </a:gridCol>
                <a:gridCol w="3230714">
                  <a:extLst>
                    <a:ext uri="{9D8B030D-6E8A-4147-A177-3AD203B41FA5}">
                      <a16:colId xmlns:a16="http://schemas.microsoft.com/office/drawing/2014/main" xmlns="" val="20001"/>
                    </a:ext>
                  </a:extLst>
                </a:gridCol>
              </a:tblGrid>
              <a:tr h="417727">
                <a:tc>
                  <a:txBody>
                    <a:bodyPr/>
                    <a:lstStyle/>
                    <a:p>
                      <a:pPr marL="0" marR="0" algn="l">
                        <a:lnSpc>
                          <a:spcPct val="115000"/>
                        </a:lnSpc>
                        <a:spcBef>
                          <a:spcPts val="0"/>
                        </a:spcBef>
                        <a:spcAft>
                          <a:spcPts val="0"/>
                        </a:spcAft>
                      </a:pPr>
                      <a:r>
                        <a:rPr lang="en-US" sz="1200" b="1" dirty="0">
                          <a:solidFill>
                            <a:srgbClr val="000099"/>
                          </a:solidFill>
                          <a:latin typeface="+mn-lt"/>
                          <a:ea typeface="Times New Roman"/>
                        </a:rPr>
                        <a:t>Period</a:t>
                      </a:r>
                      <a:endParaRPr lang="en-US" sz="1200" dirty="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500" b="1" dirty="0">
                          <a:solidFill>
                            <a:srgbClr val="000099"/>
                          </a:solidFill>
                          <a:latin typeface="+mn-lt"/>
                          <a:ea typeface="Times New Roman"/>
                        </a:rPr>
                        <a:t>1979 – 2020 (40 + 2 years)</a:t>
                      </a:r>
                      <a:endParaRPr lang="en-US" sz="1500" dirty="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42237">
                <a:tc>
                  <a:txBody>
                    <a:bodyPr/>
                    <a:lstStyle/>
                    <a:p>
                      <a:pPr marL="0" marR="0" algn="l">
                        <a:lnSpc>
                          <a:spcPct val="115000"/>
                        </a:lnSpc>
                        <a:spcBef>
                          <a:spcPts val="0"/>
                        </a:spcBef>
                        <a:spcAft>
                          <a:spcPts val="0"/>
                        </a:spcAft>
                      </a:pPr>
                      <a:r>
                        <a:rPr lang="en-US" sz="1200" b="1">
                          <a:solidFill>
                            <a:srgbClr val="000099"/>
                          </a:solidFill>
                          <a:latin typeface="+mn-lt"/>
                          <a:ea typeface="Times New Roman"/>
                        </a:rPr>
                        <a:t>Domain</a:t>
                      </a:r>
                      <a:endParaRPr lang="en-US" sz="120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dirty="0">
                          <a:solidFill>
                            <a:srgbClr val="000099"/>
                          </a:solidFill>
                          <a:latin typeface="+mn-lt"/>
                          <a:ea typeface="Times New Roman"/>
                        </a:rPr>
                        <a:t>30 - 120˚ E,  15˚ S to 45˚ N</a:t>
                      </a:r>
                      <a:endParaRPr lang="en-US" sz="1200" dirty="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18855">
                <a:tc>
                  <a:txBody>
                    <a:bodyPr/>
                    <a:lstStyle/>
                    <a:p>
                      <a:pPr marL="0" marR="0" algn="l">
                        <a:lnSpc>
                          <a:spcPct val="115000"/>
                        </a:lnSpc>
                        <a:spcBef>
                          <a:spcPts val="0"/>
                        </a:spcBef>
                        <a:spcAft>
                          <a:spcPts val="0"/>
                        </a:spcAft>
                      </a:pPr>
                      <a:r>
                        <a:rPr lang="en-US" sz="1200" b="1">
                          <a:solidFill>
                            <a:srgbClr val="000099"/>
                          </a:solidFill>
                          <a:latin typeface="+mn-lt"/>
                          <a:ea typeface="Times New Roman"/>
                        </a:rPr>
                        <a:t>Lateral Boundary Condition (LBC)</a:t>
                      </a:r>
                      <a:endParaRPr lang="en-US" sz="120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dirty="0">
                          <a:solidFill>
                            <a:srgbClr val="000099"/>
                          </a:solidFill>
                          <a:latin typeface="+mn-lt"/>
                          <a:ea typeface="Times New Roman"/>
                        </a:rPr>
                        <a:t>ERA-Interim</a:t>
                      </a:r>
                      <a:endParaRPr lang="en-US" sz="1200" dirty="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57556">
                <a:tc>
                  <a:txBody>
                    <a:bodyPr/>
                    <a:lstStyle/>
                    <a:p>
                      <a:pPr marL="0" marR="0" algn="l">
                        <a:lnSpc>
                          <a:spcPct val="115000"/>
                        </a:lnSpc>
                        <a:spcBef>
                          <a:spcPts val="0"/>
                        </a:spcBef>
                        <a:spcAft>
                          <a:spcPts val="0"/>
                        </a:spcAft>
                      </a:pPr>
                      <a:r>
                        <a:rPr lang="en-US" sz="1200" b="1" dirty="0">
                          <a:solidFill>
                            <a:srgbClr val="000099"/>
                          </a:solidFill>
                          <a:latin typeface="+mn-lt"/>
                          <a:ea typeface="Times New Roman"/>
                        </a:rPr>
                        <a:t>Data Assimilation Method</a:t>
                      </a:r>
                      <a:endParaRPr lang="en-US" sz="1200" dirty="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500" b="1" dirty="0">
                          <a:solidFill>
                            <a:srgbClr val="000099"/>
                          </a:solidFill>
                          <a:latin typeface="+mn-lt"/>
                          <a:ea typeface="Times New Roman"/>
                        </a:rPr>
                        <a:t>4D-Var (Atmosphere)</a:t>
                      </a:r>
                    </a:p>
                    <a:p>
                      <a:pPr marL="0" marR="0" algn="l">
                        <a:lnSpc>
                          <a:spcPct val="115000"/>
                        </a:lnSpc>
                        <a:spcBef>
                          <a:spcPts val="0"/>
                        </a:spcBef>
                        <a:spcAft>
                          <a:spcPts val="0"/>
                        </a:spcAft>
                      </a:pPr>
                      <a:r>
                        <a:rPr lang="en-US" sz="1200" b="1" dirty="0">
                          <a:solidFill>
                            <a:srgbClr val="000099"/>
                          </a:solidFill>
                          <a:latin typeface="+mn-lt"/>
                          <a:ea typeface="Times New Roman"/>
                        </a:rPr>
                        <a:t>Simplified Extended Kalman Filter </a:t>
                      </a:r>
                      <a:r>
                        <a:rPr lang="en-US" sz="1200" b="1" baseline="0" dirty="0">
                          <a:solidFill>
                            <a:srgbClr val="000099"/>
                          </a:solidFill>
                          <a:latin typeface="+mn-lt"/>
                          <a:ea typeface="Times New Roman"/>
                        </a:rPr>
                        <a:t>method  for Soil Moisture</a:t>
                      </a:r>
                      <a:endParaRPr lang="en-US" sz="1200" dirty="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60819">
                <a:tc>
                  <a:txBody>
                    <a:bodyPr/>
                    <a:lstStyle/>
                    <a:p>
                      <a:pPr marL="0" marR="0" algn="l">
                        <a:lnSpc>
                          <a:spcPct val="115000"/>
                        </a:lnSpc>
                        <a:spcBef>
                          <a:spcPts val="0"/>
                        </a:spcBef>
                        <a:spcAft>
                          <a:spcPts val="0"/>
                        </a:spcAft>
                      </a:pPr>
                      <a:r>
                        <a:rPr lang="en-US" sz="1200" b="1">
                          <a:solidFill>
                            <a:srgbClr val="000099"/>
                          </a:solidFill>
                          <a:latin typeface="+mn-lt"/>
                          <a:ea typeface="Times New Roman"/>
                        </a:rPr>
                        <a:t>Atmospheric Model </a:t>
                      </a:r>
                      <a:endParaRPr lang="en-US" sz="120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dirty="0">
                          <a:solidFill>
                            <a:srgbClr val="000099"/>
                          </a:solidFill>
                          <a:latin typeface="+mn-lt"/>
                          <a:ea typeface="Times New Roman"/>
                        </a:rPr>
                        <a:t>Unified Model</a:t>
                      </a:r>
                      <a:endParaRPr lang="en-US" sz="1200" dirty="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35554">
                <a:tc>
                  <a:txBody>
                    <a:bodyPr/>
                    <a:lstStyle/>
                    <a:p>
                      <a:pPr marL="0" marR="0" algn="l">
                        <a:lnSpc>
                          <a:spcPct val="115000"/>
                        </a:lnSpc>
                        <a:spcBef>
                          <a:spcPts val="0"/>
                        </a:spcBef>
                        <a:spcAft>
                          <a:spcPts val="0"/>
                        </a:spcAft>
                      </a:pPr>
                      <a:r>
                        <a:rPr lang="en-US" sz="1200" b="1">
                          <a:solidFill>
                            <a:srgbClr val="000099"/>
                          </a:solidFill>
                          <a:latin typeface="+mn-lt"/>
                          <a:ea typeface="Times New Roman"/>
                        </a:rPr>
                        <a:t>Horizontal Resolution</a:t>
                      </a:r>
                      <a:endParaRPr lang="en-US" sz="120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dirty="0">
                          <a:solidFill>
                            <a:srgbClr val="000099"/>
                          </a:solidFill>
                          <a:latin typeface="+mn-lt"/>
                          <a:ea typeface="Times New Roman"/>
                        </a:rPr>
                        <a:t>12 km (~0.11˚)</a:t>
                      </a:r>
                      <a:endParaRPr lang="en-US" sz="1200" dirty="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30750">
                <a:tc>
                  <a:txBody>
                    <a:bodyPr/>
                    <a:lstStyle/>
                    <a:p>
                      <a:pPr marL="0" marR="0" algn="l">
                        <a:lnSpc>
                          <a:spcPct val="115000"/>
                        </a:lnSpc>
                        <a:spcBef>
                          <a:spcPts val="0"/>
                        </a:spcBef>
                        <a:spcAft>
                          <a:spcPts val="0"/>
                        </a:spcAft>
                      </a:pPr>
                      <a:r>
                        <a:rPr lang="en-US" sz="1200" b="1">
                          <a:solidFill>
                            <a:srgbClr val="000099"/>
                          </a:solidFill>
                          <a:latin typeface="+mn-lt"/>
                          <a:ea typeface="Times New Roman"/>
                        </a:rPr>
                        <a:t>Vertical Resolution</a:t>
                      </a:r>
                      <a:endParaRPr lang="en-US" sz="120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dirty="0">
                          <a:solidFill>
                            <a:srgbClr val="000099"/>
                          </a:solidFill>
                          <a:latin typeface="+mn-lt"/>
                          <a:ea typeface="Times New Roman"/>
                        </a:rPr>
                        <a:t>63 model levels (</a:t>
                      </a:r>
                      <a:r>
                        <a:rPr lang="en-US" sz="1200" b="1" dirty="0" err="1">
                          <a:solidFill>
                            <a:srgbClr val="000099"/>
                          </a:solidFill>
                          <a:latin typeface="+mn-lt"/>
                          <a:ea typeface="Times New Roman"/>
                        </a:rPr>
                        <a:t>upto</a:t>
                      </a:r>
                      <a:r>
                        <a:rPr lang="en-US" sz="1200" b="1" dirty="0">
                          <a:solidFill>
                            <a:srgbClr val="000099"/>
                          </a:solidFill>
                          <a:latin typeface="+mn-lt"/>
                          <a:ea typeface="Times New Roman"/>
                        </a:rPr>
                        <a:t> ~ 40 km altitude)</a:t>
                      </a:r>
                      <a:endParaRPr lang="en-US" sz="1200" dirty="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422732">
                <a:tc>
                  <a:txBody>
                    <a:bodyPr/>
                    <a:lstStyle/>
                    <a:p>
                      <a:pPr marL="0" marR="0" algn="l">
                        <a:lnSpc>
                          <a:spcPct val="115000"/>
                        </a:lnSpc>
                        <a:spcBef>
                          <a:spcPts val="0"/>
                        </a:spcBef>
                        <a:spcAft>
                          <a:spcPts val="0"/>
                        </a:spcAft>
                      </a:pPr>
                      <a:r>
                        <a:rPr lang="en-US" sz="1200" b="1" kern="1200" dirty="0">
                          <a:solidFill>
                            <a:srgbClr val="000099"/>
                          </a:solidFill>
                          <a:latin typeface="+mn-lt"/>
                          <a:ea typeface="Times New Roman"/>
                          <a:cs typeface="+mn-cs"/>
                        </a:rPr>
                        <a:t>Observation Source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kern="1200" dirty="0">
                          <a:solidFill>
                            <a:srgbClr val="000099"/>
                          </a:solidFill>
                          <a:latin typeface="+mn-lt"/>
                          <a:ea typeface="Times New Roman"/>
                          <a:cs typeface="+mn-cs"/>
                        </a:rPr>
                        <a:t>ECMWF, NCMRWF, UK Met Office, IMD</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088885">
                <a:tc>
                  <a:txBody>
                    <a:bodyPr/>
                    <a:lstStyle/>
                    <a:p>
                      <a:pPr marL="0" marR="0" algn="l">
                        <a:lnSpc>
                          <a:spcPct val="115000"/>
                        </a:lnSpc>
                        <a:spcBef>
                          <a:spcPts val="0"/>
                        </a:spcBef>
                        <a:spcAft>
                          <a:spcPts val="0"/>
                        </a:spcAft>
                      </a:pPr>
                      <a:r>
                        <a:rPr lang="en-US" sz="1200" b="1" dirty="0">
                          <a:solidFill>
                            <a:srgbClr val="000099"/>
                          </a:solidFill>
                          <a:latin typeface="+mn-lt"/>
                          <a:ea typeface="Times New Roman"/>
                        </a:rPr>
                        <a:t>Surface</a:t>
                      </a:r>
                      <a:endParaRPr lang="en-US" sz="1200" dirty="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b="1" u="sng" dirty="0">
                          <a:solidFill>
                            <a:srgbClr val="000099"/>
                          </a:solidFill>
                          <a:latin typeface="+mn-lt"/>
                          <a:ea typeface="Times New Roman"/>
                        </a:rPr>
                        <a:t>Soil Moisture Analysis </a:t>
                      </a:r>
                    </a:p>
                    <a:p>
                      <a:pPr marL="0" marR="0" indent="0" algn="l" defTabSz="914400" rtl="0" eaLnBrk="1" fontAlgn="auto" latinLnBrk="0" hangingPunct="1">
                        <a:lnSpc>
                          <a:spcPct val="115000"/>
                        </a:lnSpc>
                        <a:spcBef>
                          <a:spcPts val="0"/>
                        </a:spcBef>
                        <a:spcAft>
                          <a:spcPts val="0"/>
                        </a:spcAft>
                        <a:buClrTx/>
                        <a:buSzTx/>
                        <a:buFontTx/>
                        <a:buNone/>
                        <a:tabLst/>
                        <a:defRPr/>
                      </a:pPr>
                      <a:r>
                        <a:rPr lang="en-US" sz="1200" b="1" dirty="0">
                          <a:solidFill>
                            <a:srgbClr val="000099"/>
                          </a:solidFill>
                          <a:latin typeface="+mn-lt"/>
                          <a:ea typeface="Times New Roman"/>
                        </a:rPr>
                        <a:t> </a:t>
                      </a:r>
                      <a:r>
                        <a:rPr lang="en-US" sz="1200" b="0" u="none" dirty="0">
                          <a:solidFill>
                            <a:schemeClr val="tx1"/>
                          </a:solidFill>
                          <a:latin typeface="+mn-lt"/>
                          <a:ea typeface="Times New Roman"/>
                        </a:rPr>
                        <a:t>S</a:t>
                      </a:r>
                      <a:r>
                        <a:rPr lang="en-US" sz="1200" b="1" u="sng" dirty="0">
                          <a:solidFill>
                            <a:srgbClr val="000099"/>
                          </a:solidFill>
                          <a:latin typeface="+mn-lt"/>
                          <a:ea typeface="Times New Roman"/>
                        </a:rPr>
                        <a:t>ea</a:t>
                      </a:r>
                      <a:r>
                        <a:rPr lang="en-US" sz="1200" b="1" u="sng" baseline="0" dirty="0">
                          <a:solidFill>
                            <a:srgbClr val="000099"/>
                          </a:solidFill>
                          <a:latin typeface="+mn-lt"/>
                          <a:ea typeface="Times New Roman"/>
                        </a:rPr>
                        <a:t> Surface Temperature: </a:t>
                      </a:r>
                      <a:r>
                        <a:rPr lang="en-US" sz="1200" b="1" dirty="0">
                          <a:solidFill>
                            <a:srgbClr val="000099"/>
                          </a:solidFill>
                          <a:latin typeface="+mn-lt"/>
                          <a:ea typeface="Times New Roman"/>
                        </a:rPr>
                        <a:t>HadSST2, OSTIA analysis</a:t>
                      </a:r>
                      <a:endParaRPr lang="en-US" sz="1200" dirty="0">
                        <a:latin typeface="+mn-lt"/>
                        <a:ea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6" name="Rectangle 5"/>
          <p:cNvSpPr/>
          <p:nvPr/>
        </p:nvSpPr>
        <p:spPr>
          <a:xfrm>
            <a:off x="228600" y="329749"/>
            <a:ext cx="6981078" cy="523220"/>
          </a:xfrm>
          <a:prstGeom prst="rect">
            <a:avLst/>
          </a:prstGeom>
          <a:solidFill>
            <a:schemeClr val="accent1">
              <a:lumMod val="20000"/>
              <a:lumOff val="80000"/>
            </a:schemeClr>
          </a:solidFill>
        </p:spPr>
        <p:txBody>
          <a:bodyPr wrap="none">
            <a:spAutoFit/>
          </a:bodyPr>
          <a:lstStyle/>
          <a:p>
            <a:r>
              <a:rPr lang="en-US" sz="2800" b="1" dirty="0">
                <a:solidFill>
                  <a:schemeClr val="accent2"/>
                </a:solidFill>
              </a:rPr>
              <a:t>IMDAA Regional Reanalysis : Salient Features </a:t>
            </a:r>
          </a:p>
        </p:txBody>
      </p:sp>
      <p:sp>
        <p:nvSpPr>
          <p:cNvPr id="7" name="Rectangle 6">
            <a:extLst>
              <a:ext uri="{FF2B5EF4-FFF2-40B4-BE49-F238E27FC236}">
                <a16:creationId xmlns:a16="http://schemas.microsoft.com/office/drawing/2014/main" xmlns="" id="{417DD084-FA0C-4189-98E2-6BAD461C15A6}"/>
              </a:ext>
            </a:extLst>
          </p:cNvPr>
          <p:cNvSpPr/>
          <p:nvPr/>
        </p:nvSpPr>
        <p:spPr>
          <a:xfrm>
            <a:off x="228600" y="5791202"/>
            <a:ext cx="6285952" cy="954107"/>
          </a:xfrm>
          <a:prstGeom prst="rect">
            <a:avLst/>
          </a:prstGeom>
          <a:solidFill>
            <a:schemeClr val="accent1">
              <a:lumMod val="20000"/>
              <a:lumOff val="80000"/>
            </a:schemeClr>
          </a:solidFill>
        </p:spPr>
        <p:txBody>
          <a:bodyPr wrap="none">
            <a:spAutoFit/>
          </a:bodyPr>
          <a:lstStyle/>
          <a:p>
            <a:r>
              <a:rPr lang="en-US" sz="2800" b="1" dirty="0">
                <a:solidFill>
                  <a:srgbClr val="00B0F0"/>
                </a:solidFill>
              </a:rPr>
              <a:t>Register / Download Free from NCMRWF</a:t>
            </a:r>
          </a:p>
          <a:p>
            <a:pPr algn="ctr"/>
            <a:r>
              <a:rPr lang="en-IN" sz="2800" dirty="0">
                <a:solidFill>
                  <a:srgbClr val="FF0000"/>
                </a:solidFill>
              </a:rPr>
              <a:t>https://rds.ncmrwf.gov.in</a:t>
            </a:r>
            <a:endParaRPr lang="en-US" sz="2800" b="1" dirty="0">
              <a:solidFill>
                <a:srgbClr val="FF0000"/>
              </a:solidFill>
            </a:endParaRPr>
          </a:p>
        </p:txBody>
      </p:sp>
      <p:pic>
        <p:nvPicPr>
          <p:cNvPr id="8" name="Picture 7">
            <a:extLst>
              <a:ext uri="{FF2B5EF4-FFF2-40B4-BE49-F238E27FC236}">
                <a16:creationId xmlns:a16="http://schemas.microsoft.com/office/drawing/2014/main" xmlns="" id="{0334BFB2-7E98-4071-8E81-562F997E4985}"/>
              </a:ext>
            </a:extLst>
          </p:cNvPr>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8313738" y="76200"/>
            <a:ext cx="754062" cy="1017588"/>
          </a:xfrm>
          <a:prstGeom prst="rect">
            <a:avLst/>
          </a:prstGeom>
          <a:noFill/>
          <a:ln w="9525">
            <a:noFill/>
            <a:miter lim="800000"/>
            <a:headEnd/>
            <a:tailEnd/>
          </a:ln>
        </p:spPr>
      </p:pic>
      <p:sp>
        <p:nvSpPr>
          <p:cNvPr id="2" name="TextBox 1">
            <a:extLst>
              <a:ext uri="{FF2B5EF4-FFF2-40B4-BE49-F238E27FC236}">
                <a16:creationId xmlns:a16="http://schemas.microsoft.com/office/drawing/2014/main" xmlns="" id="{7461DE47-E056-4FDE-ABBC-D5DDF2E858F4}"/>
              </a:ext>
            </a:extLst>
          </p:cNvPr>
          <p:cNvSpPr txBox="1"/>
          <p:nvPr/>
        </p:nvSpPr>
        <p:spPr>
          <a:xfrm>
            <a:off x="7010401" y="6096000"/>
            <a:ext cx="1373325" cy="369332"/>
          </a:xfrm>
          <a:prstGeom prst="rect">
            <a:avLst/>
          </a:prstGeom>
          <a:noFill/>
        </p:spPr>
        <p:txBody>
          <a:bodyPr wrap="none" rtlCol="0">
            <a:spAutoFit/>
          </a:bodyPr>
          <a:lstStyle/>
          <a:p>
            <a:r>
              <a:rPr lang="en-US" dirty="0"/>
              <a:t>18,000 users</a:t>
            </a:r>
            <a:endParaRPr lang="en-IN" dirty="0"/>
          </a:p>
        </p:txBody>
      </p:sp>
    </p:spTree>
    <p:extLst>
      <p:ext uri="{BB962C8B-B14F-4D97-AF65-F5344CB8AC3E}">
        <p14:creationId xmlns="" xmlns:p14="http://schemas.microsoft.com/office/powerpoint/2010/main" val="3410984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Objectives of BCWC</a:t>
            </a:r>
            <a:endParaRPr lang="en-IN" dirty="0"/>
          </a:p>
        </p:txBody>
      </p:sp>
      <p:sp>
        <p:nvSpPr>
          <p:cNvPr id="3" name="Content Placeholder 2"/>
          <p:cNvSpPr>
            <a:spLocks noGrp="1"/>
          </p:cNvSpPr>
          <p:nvPr>
            <p:ph idx="1"/>
          </p:nvPr>
        </p:nvSpPr>
        <p:spPr>
          <a:xfrm>
            <a:off x="457200" y="1295400"/>
            <a:ext cx="8229600" cy="4525963"/>
          </a:xfrm>
          <a:solidFill>
            <a:schemeClr val="accent1">
              <a:lumMod val="20000"/>
              <a:lumOff val="80000"/>
            </a:schemeClr>
          </a:solidFill>
        </p:spPr>
        <p:txBody>
          <a:bodyPr>
            <a:noAutofit/>
          </a:bodyPr>
          <a:lstStyle/>
          <a:p>
            <a:r>
              <a:rPr lang="en-US" sz="2000" b="1" dirty="0" smtClean="0">
                <a:solidFill>
                  <a:srgbClr val="0070C0"/>
                </a:solidFill>
              </a:rPr>
              <a:t>Establishment </a:t>
            </a:r>
            <a:r>
              <a:rPr lang="en-US" sz="2000" b="1" dirty="0">
                <a:solidFill>
                  <a:srgbClr val="0070C0"/>
                </a:solidFill>
              </a:rPr>
              <a:t>of BIMSTEC </a:t>
            </a:r>
            <a:r>
              <a:rPr lang="en-US" sz="2000" b="1" dirty="0" err="1">
                <a:solidFill>
                  <a:srgbClr val="0070C0"/>
                </a:solidFill>
              </a:rPr>
              <a:t>centre</a:t>
            </a:r>
            <a:r>
              <a:rPr lang="en-US" sz="2000" b="1" dirty="0">
                <a:solidFill>
                  <a:srgbClr val="0070C0"/>
                </a:solidFill>
              </a:rPr>
              <a:t> for Weather and Climate (BCWC) at NCMRWF, Noida.</a:t>
            </a:r>
          </a:p>
          <a:p>
            <a:r>
              <a:rPr lang="en-US" sz="2000" b="1" dirty="0" smtClean="0">
                <a:solidFill>
                  <a:srgbClr val="0070C0"/>
                </a:solidFill>
              </a:rPr>
              <a:t>Preparation </a:t>
            </a:r>
            <a:r>
              <a:rPr lang="en-US" sz="2000" b="1" dirty="0">
                <a:solidFill>
                  <a:srgbClr val="0070C0"/>
                </a:solidFill>
              </a:rPr>
              <a:t>and dissemination of weather and climate products for societal applications to BIMSTEC member countries; Develop Customized Models</a:t>
            </a:r>
          </a:p>
          <a:p>
            <a:r>
              <a:rPr lang="en-US" sz="2000" b="1" dirty="0" smtClean="0">
                <a:solidFill>
                  <a:srgbClr val="0070C0"/>
                </a:solidFill>
              </a:rPr>
              <a:t>Augmentation </a:t>
            </a:r>
            <a:r>
              <a:rPr lang="en-US" sz="2000" b="1" dirty="0">
                <a:solidFill>
                  <a:srgbClr val="0070C0"/>
                </a:solidFill>
              </a:rPr>
              <a:t>of HPC and storage systems at BCWC/NCMRWF for generating the weather and climate products</a:t>
            </a:r>
          </a:p>
          <a:p>
            <a:r>
              <a:rPr lang="en-US" sz="2000" b="1" dirty="0" smtClean="0">
                <a:solidFill>
                  <a:srgbClr val="0070C0"/>
                </a:solidFill>
              </a:rPr>
              <a:t>Capacity </a:t>
            </a:r>
            <a:r>
              <a:rPr lang="en-US" sz="2000" b="1" dirty="0">
                <a:solidFill>
                  <a:srgbClr val="0070C0"/>
                </a:solidFill>
              </a:rPr>
              <a:t>building in the field of weather and climate in the BIMSTEC region through training programs, workshops and award of research fellowships for the scientists in the BIMSTEC region. (Augment Observations over BIMSTEC Region)</a:t>
            </a:r>
            <a:endParaRPr lang="en-IN" sz="2000" b="1" dirty="0">
              <a:solidFill>
                <a:srgbClr val="0070C0"/>
              </a:solidFill>
            </a:endParaRPr>
          </a:p>
        </p:txBody>
      </p:sp>
    </p:spTree>
    <p:extLst>
      <p:ext uri="{BB962C8B-B14F-4D97-AF65-F5344CB8AC3E}">
        <p14:creationId xmlns:p14="http://schemas.microsoft.com/office/powerpoint/2010/main" xmlns="" val="18904855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p:nvPr/>
        </p:nvCxnSpPr>
        <p:spPr>
          <a:xfrm>
            <a:off x="5929323" y="5572140"/>
            <a:ext cx="714380"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 name="Group 17"/>
          <p:cNvGrpSpPr/>
          <p:nvPr/>
        </p:nvGrpSpPr>
        <p:grpSpPr>
          <a:xfrm>
            <a:off x="500035" y="191870"/>
            <a:ext cx="8406285" cy="6549179"/>
            <a:chOff x="500034" y="191869"/>
            <a:chExt cx="8406285" cy="6549179"/>
          </a:xfrm>
        </p:grpSpPr>
        <p:pic>
          <p:nvPicPr>
            <p:cNvPr id="2" name="Picture 1" descr="Fig2_coldwave_notion_19cases.png"/>
            <p:cNvPicPr preferRelativeResize="0">
              <a:picLocks noChangeAspect="1"/>
            </p:cNvPicPr>
            <p:nvPr/>
          </p:nvPicPr>
          <p:blipFill>
            <a:blip r:embed="rId2" cstate="print"/>
            <a:stretch>
              <a:fillRect/>
            </a:stretch>
          </p:blipFill>
          <p:spPr>
            <a:xfrm>
              <a:off x="5143504" y="928670"/>
              <a:ext cx="3762815" cy="2880000"/>
            </a:xfrm>
            <a:prstGeom prst="rect">
              <a:avLst/>
            </a:prstGeom>
          </p:spPr>
        </p:pic>
        <p:pic>
          <p:nvPicPr>
            <p:cNvPr id="3" name="Picture 2" descr="E:\NCMRWF\works\IJCplots\IJCplots\Fig2_heatwave_notion.png"/>
            <p:cNvPicPr>
              <a:picLocks noChangeAspect="1" noChangeArrowheads="1"/>
            </p:cNvPicPr>
            <p:nvPr/>
          </p:nvPicPr>
          <p:blipFill>
            <a:blip r:embed="rId3" cstate="print"/>
            <a:srcRect r="2773"/>
            <a:stretch>
              <a:fillRect/>
            </a:stretch>
          </p:blipFill>
          <p:spPr bwMode="auto">
            <a:xfrm>
              <a:off x="500034" y="928670"/>
              <a:ext cx="3658460" cy="2880000"/>
            </a:xfrm>
            <a:prstGeom prst="rect">
              <a:avLst/>
            </a:prstGeom>
            <a:noFill/>
          </p:spPr>
        </p:pic>
        <p:pic>
          <p:nvPicPr>
            <p:cNvPr id="4" name="Content Placeholder 3" descr="Prob_Distribution_png_format.png"/>
            <p:cNvPicPr>
              <a:picLocks noChangeAspect="1"/>
            </p:cNvPicPr>
            <p:nvPr/>
          </p:nvPicPr>
          <p:blipFill>
            <a:blip r:embed="rId4" cstate="print"/>
            <a:stretch>
              <a:fillRect/>
            </a:stretch>
          </p:blipFill>
          <p:spPr>
            <a:xfrm>
              <a:off x="2857488" y="3861048"/>
              <a:ext cx="3088798" cy="2880000"/>
            </a:xfrm>
            <a:prstGeom prst="rect">
              <a:avLst/>
            </a:prstGeom>
          </p:spPr>
        </p:pic>
        <p:sp>
          <p:nvSpPr>
            <p:cNvPr id="5" name="TextBox 4"/>
            <p:cNvSpPr txBox="1"/>
            <p:nvPr/>
          </p:nvSpPr>
          <p:spPr>
            <a:xfrm>
              <a:off x="879999" y="191869"/>
              <a:ext cx="7004866" cy="646331"/>
            </a:xfrm>
            <a:prstGeom prst="rect">
              <a:avLst/>
            </a:prstGeom>
            <a:noFill/>
          </p:spPr>
          <p:txBody>
            <a:bodyPr wrap="none" rtlCol="0">
              <a:spAutoFit/>
            </a:bodyPr>
            <a:lstStyle/>
            <a:p>
              <a:r>
                <a:rPr lang="en-US" b="1" dirty="0">
                  <a:solidFill>
                    <a:srgbClr val="C00000"/>
                  </a:solidFill>
                </a:rPr>
                <a:t>NCMRWF Global Reanalysis 1999-2018 (continued)</a:t>
              </a:r>
              <a:r>
                <a:rPr lang="en-US" b="1" dirty="0">
                  <a:solidFill>
                    <a:schemeClr val="accent4"/>
                  </a:solidFill>
                </a:rPr>
                <a:t>, 6hr </a:t>
              </a:r>
              <a:r>
                <a:rPr lang="en-US" b="1" dirty="0" err="1">
                  <a:solidFill>
                    <a:schemeClr val="accent4"/>
                  </a:solidFill>
                </a:rPr>
                <a:t>ly</a:t>
              </a:r>
              <a:r>
                <a:rPr lang="en-US" b="1" dirty="0">
                  <a:solidFill>
                    <a:schemeClr val="accent4"/>
                  </a:solidFill>
                </a:rPr>
                <a:t>, 23 km grid: </a:t>
              </a:r>
            </a:p>
            <a:p>
              <a:r>
                <a:rPr lang="en-US" b="1" dirty="0">
                  <a:solidFill>
                    <a:schemeClr val="accent4"/>
                  </a:solidFill>
                </a:rPr>
                <a:t>For </a:t>
              </a:r>
              <a:r>
                <a:rPr lang="en-US" dirty="0"/>
                <a:t>research in identifying  Extreme weather events &amp; other Applications</a:t>
              </a:r>
              <a:endParaRPr lang="en-US" b="1" dirty="0">
                <a:solidFill>
                  <a:schemeClr val="accent4"/>
                </a:solidFill>
              </a:endParaRPr>
            </a:p>
          </p:txBody>
        </p:sp>
        <p:cxnSp>
          <p:nvCxnSpPr>
            <p:cNvPr id="7" name="Straight Arrow Connector 6"/>
            <p:cNvCxnSpPr/>
            <p:nvPr/>
          </p:nvCxnSpPr>
          <p:spPr>
            <a:xfrm rot="5400000">
              <a:off x="785786" y="4000504"/>
              <a:ext cx="857256"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0034" y="4643446"/>
              <a:ext cx="1444563" cy="400110"/>
            </a:xfrm>
            <a:prstGeom prst="rect">
              <a:avLst/>
            </a:prstGeom>
            <a:noFill/>
          </p:spPr>
          <p:txBody>
            <a:bodyPr wrap="none" rtlCol="0">
              <a:spAutoFit/>
            </a:bodyPr>
            <a:lstStyle/>
            <a:p>
              <a:r>
                <a:rPr lang="en-US" sz="2000" b="1" dirty="0">
                  <a:solidFill>
                    <a:srgbClr val="FF0000"/>
                  </a:solidFill>
                </a:rPr>
                <a:t>Heat Waves</a:t>
              </a:r>
            </a:p>
          </p:txBody>
        </p:sp>
        <p:cxnSp>
          <p:nvCxnSpPr>
            <p:cNvPr id="12" name="Straight Arrow Connector 11"/>
            <p:cNvCxnSpPr/>
            <p:nvPr/>
          </p:nvCxnSpPr>
          <p:spPr>
            <a:xfrm rot="16200000" flipH="1">
              <a:off x="6858016" y="4000504"/>
              <a:ext cx="714380"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572396" y="4714884"/>
              <a:ext cx="1288238" cy="369332"/>
            </a:xfrm>
            <a:prstGeom prst="rect">
              <a:avLst/>
            </a:prstGeom>
            <a:noFill/>
          </p:spPr>
          <p:txBody>
            <a:bodyPr wrap="none" rtlCol="0">
              <a:spAutoFit/>
            </a:bodyPr>
            <a:lstStyle/>
            <a:p>
              <a:r>
                <a:rPr lang="en-US" b="1" dirty="0">
                  <a:solidFill>
                    <a:srgbClr val="00B050"/>
                  </a:solidFill>
                </a:rPr>
                <a:t>Cold Waves</a:t>
              </a:r>
            </a:p>
          </p:txBody>
        </p:sp>
        <p:sp>
          <p:nvSpPr>
            <p:cNvPr id="17" name="TextBox 16"/>
            <p:cNvSpPr txBox="1"/>
            <p:nvPr/>
          </p:nvSpPr>
          <p:spPr>
            <a:xfrm>
              <a:off x="6786578" y="5929330"/>
              <a:ext cx="1751313" cy="369332"/>
            </a:xfrm>
            <a:prstGeom prst="rect">
              <a:avLst/>
            </a:prstGeom>
            <a:noFill/>
          </p:spPr>
          <p:txBody>
            <a:bodyPr wrap="none" rtlCol="0">
              <a:spAutoFit/>
            </a:bodyPr>
            <a:lstStyle/>
            <a:p>
              <a:r>
                <a:rPr lang="en-US" b="1" dirty="0">
                  <a:solidFill>
                    <a:srgbClr val="0070C0"/>
                  </a:solidFill>
                </a:rPr>
                <a:t>Extreme Rainfall</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p:cNvCxnSpPr/>
          <p:nvPr/>
        </p:nvCxnSpPr>
        <p:spPr>
          <a:xfrm flipH="1">
            <a:off x="2857500" y="3657604"/>
            <a:ext cx="1123950" cy="917575"/>
          </a:xfrm>
          <a:prstGeom prst="straightConnector1">
            <a:avLst/>
          </a:prstGeom>
          <a:ln w="88900">
            <a:headEnd type="arrow"/>
            <a:tailEnd type="arrow"/>
          </a:ln>
        </p:spPr>
        <p:style>
          <a:lnRef idx="1">
            <a:schemeClr val="accent1"/>
          </a:lnRef>
          <a:fillRef idx="0">
            <a:schemeClr val="accent1"/>
          </a:fillRef>
          <a:effectRef idx="0">
            <a:schemeClr val="accent1"/>
          </a:effectRef>
          <a:fontRef idx="minor">
            <a:schemeClr val="tx1"/>
          </a:fontRef>
        </p:style>
      </p:cxnSp>
      <p:grpSp>
        <p:nvGrpSpPr>
          <p:cNvPr id="2" name="Group 19"/>
          <p:cNvGrpSpPr/>
          <p:nvPr/>
        </p:nvGrpSpPr>
        <p:grpSpPr>
          <a:xfrm>
            <a:off x="228600" y="2"/>
            <a:ext cx="8115300" cy="6771618"/>
            <a:chOff x="228600" y="2"/>
            <a:chExt cx="8115300" cy="6771618"/>
          </a:xfrm>
        </p:grpSpPr>
        <p:pic>
          <p:nvPicPr>
            <p:cNvPr id="4" name="Picture 13" descr="E:\project\ncmrwf\progress_report_presentations\poster\clouds.jpg"/>
            <p:cNvPicPr>
              <a:picLocks noChangeAspect="1" noChangeArrowheads="1"/>
            </p:cNvPicPr>
            <p:nvPr/>
          </p:nvPicPr>
          <p:blipFill>
            <a:blip r:embed="rId2" cstate="print"/>
            <a:srcRect/>
            <a:stretch>
              <a:fillRect/>
            </a:stretch>
          </p:blipFill>
          <p:spPr bwMode="auto">
            <a:xfrm>
              <a:off x="1314450" y="533401"/>
              <a:ext cx="2314575" cy="2521250"/>
            </a:xfrm>
            <a:prstGeom prst="rect">
              <a:avLst/>
            </a:prstGeom>
            <a:noFill/>
            <a:ln w="9525">
              <a:noFill/>
              <a:miter lim="800000"/>
              <a:headEnd/>
              <a:tailEnd/>
            </a:ln>
          </p:spPr>
        </p:pic>
        <p:pic>
          <p:nvPicPr>
            <p:cNvPr id="5" name="Picture 16" descr="E:\project\ncmrwf\progress_report_presentations\poster\jules.jpg"/>
            <p:cNvPicPr>
              <a:picLocks noChangeAspect="1" noChangeArrowheads="1"/>
            </p:cNvPicPr>
            <p:nvPr/>
          </p:nvPicPr>
          <p:blipFill>
            <a:blip r:embed="rId3" cstate="print"/>
            <a:srcRect/>
            <a:stretch>
              <a:fillRect/>
            </a:stretch>
          </p:blipFill>
          <p:spPr bwMode="auto">
            <a:xfrm>
              <a:off x="5319951" y="685801"/>
              <a:ext cx="2681050" cy="2203133"/>
            </a:xfrm>
            <a:prstGeom prst="rect">
              <a:avLst/>
            </a:prstGeom>
            <a:noFill/>
            <a:ln w="9525">
              <a:noFill/>
              <a:miter lim="800000"/>
              <a:headEnd/>
              <a:tailEnd/>
            </a:ln>
          </p:spPr>
        </p:pic>
        <p:pic>
          <p:nvPicPr>
            <p:cNvPr id="6" name="Picture 1"/>
            <p:cNvPicPr>
              <a:picLocks noChangeAspect="1" noChangeArrowheads="1"/>
            </p:cNvPicPr>
            <p:nvPr/>
          </p:nvPicPr>
          <p:blipFill>
            <a:blip r:embed="rId4" cstate="print"/>
            <a:srcRect l="27509" t="53522" r="51541" b="15616"/>
            <a:stretch>
              <a:fillRect/>
            </a:stretch>
          </p:blipFill>
          <p:spPr bwMode="auto">
            <a:xfrm>
              <a:off x="1657355" y="3476628"/>
              <a:ext cx="1987506" cy="2864352"/>
            </a:xfrm>
            <a:prstGeom prst="rect">
              <a:avLst/>
            </a:prstGeom>
            <a:noFill/>
            <a:ln w="9525">
              <a:noFill/>
              <a:miter lim="800000"/>
              <a:headEnd/>
              <a:tailEnd/>
            </a:ln>
          </p:spPr>
        </p:pic>
        <p:pic>
          <p:nvPicPr>
            <p:cNvPr id="7" name="Picture 15" descr="E:\project\ncmrwf\progress_report_presentations\poster\sea_ice.jpg"/>
            <p:cNvPicPr>
              <a:picLocks noChangeAspect="1" noChangeArrowheads="1"/>
            </p:cNvPicPr>
            <p:nvPr/>
          </p:nvPicPr>
          <p:blipFill>
            <a:blip r:embed="rId5" cstate="print"/>
            <a:srcRect/>
            <a:stretch>
              <a:fillRect/>
            </a:stretch>
          </p:blipFill>
          <p:spPr bwMode="auto">
            <a:xfrm>
              <a:off x="5516770" y="4114802"/>
              <a:ext cx="2255630" cy="1981197"/>
            </a:xfrm>
            <a:prstGeom prst="rect">
              <a:avLst/>
            </a:prstGeom>
            <a:noFill/>
            <a:ln w="9525">
              <a:noFill/>
              <a:miter lim="800000"/>
              <a:headEnd/>
              <a:tailEnd/>
            </a:ln>
          </p:spPr>
        </p:pic>
        <p:sp>
          <p:nvSpPr>
            <p:cNvPr id="8" name="Oval 7"/>
            <p:cNvSpPr/>
            <p:nvPr/>
          </p:nvSpPr>
          <p:spPr>
            <a:xfrm>
              <a:off x="3429002" y="3048000"/>
              <a:ext cx="2715768" cy="10668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solidFill>
                    <a:schemeClr val="accent4">
                      <a:lumMod val="75000"/>
                    </a:schemeClr>
                  </a:solidFill>
                </a:rPr>
                <a:t>Coupler, OASIS</a:t>
              </a:r>
            </a:p>
          </p:txBody>
        </p:sp>
        <p:sp>
          <p:nvSpPr>
            <p:cNvPr id="9" name="TextBox 8"/>
            <p:cNvSpPr txBox="1"/>
            <p:nvPr/>
          </p:nvSpPr>
          <p:spPr>
            <a:xfrm>
              <a:off x="1143000" y="2"/>
              <a:ext cx="2514600" cy="523220"/>
            </a:xfrm>
            <a:prstGeom prst="rect">
              <a:avLst/>
            </a:prstGeom>
            <a:solidFill>
              <a:schemeClr val="accent6">
                <a:lumMod val="60000"/>
                <a:lumOff val="40000"/>
              </a:schemeClr>
            </a:solidFill>
          </p:spPr>
          <p:txBody>
            <a:bodyPr wrap="square">
              <a:spAutoFit/>
            </a:bodyPr>
            <a:lstStyle/>
            <a:p>
              <a:pPr>
                <a:defRPr/>
              </a:pPr>
              <a:r>
                <a:rPr lang="en-US" sz="2800" b="1" dirty="0" err="1">
                  <a:solidFill>
                    <a:schemeClr val="bg2">
                      <a:lumMod val="25000"/>
                    </a:schemeClr>
                  </a:solidFill>
                  <a:latin typeface="Arial" pitchFamily="34" charset="0"/>
                  <a:cs typeface="Arial" pitchFamily="34" charset="0"/>
                </a:rPr>
                <a:t>Atmos</a:t>
              </a:r>
              <a:r>
                <a:rPr lang="en-US" sz="2800" b="1" dirty="0">
                  <a:solidFill>
                    <a:schemeClr val="bg2">
                      <a:lumMod val="25000"/>
                    </a:schemeClr>
                  </a:solidFill>
                  <a:latin typeface="Arial" pitchFamily="34" charset="0"/>
                  <a:cs typeface="Arial" pitchFamily="34" charset="0"/>
                </a:rPr>
                <a:t> NCUM</a:t>
              </a:r>
            </a:p>
          </p:txBody>
        </p:sp>
        <p:sp>
          <p:nvSpPr>
            <p:cNvPr id="10" name="TextBox 9"/>
            <p:cNvSpPr txBox="1"/>
            <p:nvPr/>
          </p:nvSpPr>
          <p:spPr>
            <a:xfrm>
              <a:off x="5257800" y="6248400"/>
              <a:ext cx="3086100" cy="523220"/>
            </a:xfrm>
            <a:prstGeom prst="rect">
              <a:avLst/>
            </a:prstGeom>
            <a:solidFill>
              <a:schemeClr val="accent6">
                <a:lumMod val="60000"/>
                <a:lumOff val="40000"/>
              </a:schemeClr>
            </a:solidFill>
          </p:spPr>
          <p:txBody>
            <a:bodyPr wrap="square">
              <a:spAutoFit/>
            </a:bodyPr>
            <a:lstStyle/>
            <a:p>
              <a:pPr>
                <a:defRPr/>
              </a:pPr>
              <a:r>
                <a:rPr lang="en-US" sz="2800" b="1" dirty="0">
                  <a:solidFill>
                    <a:schemeClr val="tx2"/>
                  </a:solidFill>
                  <a:latin typeface="Arial" pitchFamily="34" charset="0"/>
                  <a:cs typeface="Arial" pitchFamily="34" charset="0"/>
                </a:rPr>
                <a:t>Sea Ice CICE 4.3</a:t>
              </a:r>
            </a:p>
          </p:txBody>
        </p:sp>
        <p:sp>
          <p:nvSpPr>
            <p:cNvPr id="11" name="TextBox 10"/>
            <p:cNvSpPr txBox="1"/>
            <p:nvPr/>
          </p:nvSpPr>
          <p:spPr>
            <a:xfrm>
              <a:off x="228600" y="6172200"/>
              <a:ext cx="3143250" cy="523220"/>
            </a:xfrm>
            <a:prstGeom prst="rect">
              <a:avLst/>
            </a:prstGeom>
            <a:solidFill>
              <a:schemeClr val="accent6">
                <a:lumMod val="60000"/>
                <a:lumOff val="40000"/>
              </a:schemeClr>
            </a:solidFill>
          </p:spPr>
          <p:txBody>
            <a:bodyPr wrap="square">
              <a:spAutoFit/>
            </a:bodyPr>
            <a:lstStyle/>
            <a:p>
              <a:pPr algn="ctr">
                <a:defRPr/>
              </a:pPr>
              <a:r>
                <a:rPr lang="en-US" sz="2800" b="1" dirty="0">
                  <a:solidFill>
                    <a:schemeClr val="tx2"/>
                  </a:solidFill>
                  <a:latin typeface="Arial" pitchFamily="34" charset="0"/>
                  <a:cs typeface="Arial" pitchFamily="34" charset="0"/>
                </a:rPr>
                <a:t>Ocean. NEMO 3.4</a:t>
              </a:r>
            </a:p>
          </p:txBody>
        </p:sp>
        <p:sp>
          <p:nvSpPr>
            <p:cNvPr id="12" name="TextBox 11"/>
            <p:cNvSpPr txBox="1"/>
            <p:nvPr/>
          </p:nvSpPr>
          <p:spPr>
            <a:xfrm>
              <a:off x="5105400" y="76200"/>
              <a:ext cx="3143250" cy="523220"/>
            </a:xfrm>
            <a:prstGeom prst="rect">
              <a:avLst/>
            </a:prstGeom>
            <a:solidFill>
              <a:schemeClr val="accent6">
                <a:lumMod val="60000"/>
                <a:lumOff val="40000"/>
              </a:schemeClr>
            </a:solidFill>
          </p:spPr>
          <p:txBody>
            <a:bodyPr wrap="square">
              <a:spAutoFit/>
            </a:bodyPr>
            <a:lstStyle/>
            <a:p>
              <a:pPr>
                <a:defRPr/>
              </a:pPr>
              <a:r>
                <a:rPr lang="en-US" sz="2800" b="1" dirty="0">
                  <a:solidFill>
                    <a:schemeClr val="bg2">
                      <a:lumMod val="25000"/>
                    </a:schemeClr>
                  </a:solidFill>
                  <a:latin typeface="Arial" pitchFamily="34" charset="0"/>
                  <a:cs typeface="Arial" pitchFamily="34" charset="0"/>
                </a:rPr>
                <a:t>LS Model, JULES</a:t>
              </a:r>
            </a:p>
          </p:txBody>
        </p:sp>
        <p:cxnSp>
          <p:nvCxnSpPr>
            <p:cNvPr id="13" name="Straight Arrow Connector 12"/>
            <p:cNvCxnSpPr/>
            <p:nvPr/>
          </p:nvCxnSpPr>
          <p:spPr>
            <a:xfrm>
              <a:off x="3543301" y="1905001"/>
              <a:ext cx="2078831" cy="42863"/>
            </a:xfrm>
            <a:prstGeom prst="straightConnector1">
              <a:avLst/>
            </a:prstGeom>
            <a:ln w="889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657600" y="5029200"/>
              <a:ext cx="1943100" cy="0"/>
            </a:xfrm>
            <a:prstGeom prst="straightConnector1">
              <a:avLst/>
            </a:prstGeom>
            <a:ln w="889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914650" y="2743200"/>
              <a:ext cx="1257300" cy="533400"/>
            </a:xfrm>
            <a:prstGeom prst="straightConnector1">
              <a:avLst/>
            </a:prstGeom>
            <a:ln w="889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372100" y="3886200"/>
              <a:ext cx="1257300" cy="533400"/>
            </a:xfrm>
            <a:prstGeom prst="straightConnector1">
              <a:avLst/>
            </a:prstGeom>
            <a:ln w="889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448300" y="2667002"/>
              <a:ext cx="1123950" cy="917575"/>
            </a:xfrm>
            <a:prstGeom prst="straightConnector1">
              <a:avLst/>
            </a:prstGeom>
            <a:ln w="88900">
              <a:headEnd type="arrow"/>
              <a:tailEnd type="arrow"/>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 xmlns:a16="http://schemas.microsoft.com/office/drawing/2014/main" id="{F2CA36D8-A1B9-4EA9-B7FF-102B2DECEA42}"/>
              </a:ext>
            </a:extLst>
          </p:cNvPr>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4286251" y="0"/>
            <a:ext cx="565547" cy="1017588"/>
          </a:xfrm>
          <a:prstGeom prst="rect">
            <a:avLst/>
          </a:prstGeom>
          <a:noFill/>
          <a:ln w="9525">
            <a:noFill/>
            <a:miter lim="800000"/>
            <a:headEnd/>
            <a:tailEnd/>
          </a:ln>
        </p:spPr>
      </p:pic>
    </p:spTree>
    <p:extLst>
      <p:ext uri="{BB962C8B-B14F-4D97-AF65-F5344CB8AC3E}">
        <p14:creationId xmlns="" xmlns:p14="http://schemas.microsoft.com/office/powerpoint/2010/main" val="31255900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a:extLst>
              <a:ext uri="{FF2B5EF4-FFF2-40B4-BE49-F238E27FC236}">
                <a16:creationId xmlns="" xmlns:a16="http://schemas.microsoft.com/office/drawing/2014/main" id="{C6CC0171-11F9-4705-9D0D-F9D75620D4C3}"/>
              </a:ext>
            </a:extLst>
          </p:cNvPr>
          <p:cNvSpPr>
            <a:spLocks noChangeArrowheads="1"/>
          </p:cNvSpPr>
          <p:nvPr/>
        </p:nvSpPr>
        <p:spPr bwMode="auto">
          <a:xfrm>
            <a:off x="76200" y="2438402"/>
            <a:ext cx="4515628" cy="1015677"/>
          </a:xfrm>
          <a:prstGeom prst="rect">
            <a:avLst/>
          </a:prstGeom>
          <a:solidFill>
            <a:srgbClr val="FFFFFF"/>
          </a:solidFill>
          <a:ln>
            <a:solidFill>
              <a:srgbClr val="00B0F0"/>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52" tIns="45727" rIns="91452" bIns="45727" numCol="1" anchor="ctr" anchorCtr="0" compatLnSpc="1">
            <a:prstTxWarp prst="textNoShape">
              <a:avLst/>
            </a:prstTxWarp>
            <a:spAutoFit/>
          </a:bodyPr>
          <a:lstStyle/>
          <a:p>
            <a:pPr algn="just" defTabSz="914498" eaLnBrk="0" fontAlgn="base" hangingPunct="0">
              <a:spcBef>
                <a:spcPct val="0"/>
              </a:spcBef>
              <a:spcAft>
                <a:spcPct val="0"/>
              </a:spcAft>
            </a:pPr>
            <a:r>
              <a:rPr lang="en-US" altLang="en-US" sz="1200" dirty="0">
                <a:solidFill>
                  <a:srgbClr val="000000"/>
                </a:solidFill>
                <a:latin typeface="Calibri" pitchFamily="34" charset="0"/>
                <a:cs typeface="Calibri" pitchFamily="34" charset="0"/>
              </a:rPr>
              <a:t>Dynamical Modeling based Seasonal Forecast using </a:t>
            </a:r>
            <a:r>
              <a:rPr lang="en-US" altLang="en-US" sz="1200" b="1" dirty="0">
                <a:solidFill>
                  <a:srgbClr val="000000"/>
                </a:solidFill>
                <a:latin typeface="Calibri" pitchFamily="34" charset="0"/>
                <a:cs typeface="Calibri" pitchFamily="34" charset="0"/>
              </a:rPr>
              <a:t>ocean-atmosphere coupled model</a:t>
            </a:r>
            <a:r>
              <a:rPr lang="en-US" altLang="en-US" sz="1200" dirty="0">
                <a:solidFill>
                  <a:srgbClr val="000000"/>
                </a:solidFill>
                <a:latin typeface="Calibri" pitchFamily="34" charset="0"/>
                <a:cs typeface="Calibri" pitchFamily="34" charset="0"/>
              </a:rPr>
              <a:t>. The seasonal forecasting system consists of 55 members forecast with physical perturbations. The probabilistic forecast uses tercile categories computed from the rainfall distribution obtained from 23 years of model runs.</a:t>
            </a:r>
            <a:r>
              <a:rPr lang="en-US" altLang="en-US" sz="1200" dirty="0">
                <a:latin typeface="Calibri" pitchFamily="34" charset="0"/>
                <a:cs typeface="Calibri" pitchFamily="34" charset="0"/>
              </a:rPr>
              <a:t> </a:t>
            </a:r>
          </a:p>
        </p:txBody>
      </p:sp>
      <p:sp>
        <p:nvSpPr>
          <p:cNvPr id="16" name="TextBox 15"/>
          <p:cNvSpPr txBox="1"/>
          <p:nvPr/>
        </p:nvSpPr>
        <p:spPr>
          <a:xfrm>
            <a:off x="0" y="3"/>
            <a:ext cx="9146382" cy="461679"/>
          </a:xfrm>
          <a:prstGeom prst="rect">
            <a:avLst/>
          </a:prstGeom>
          <a:solidFill>
            <a:schemeClr val="accent3">
              <a:lumMod val="20000"/>
              <a:lumOff val="80000"/>
            </a:schemeClr>
          </a:solidFill>
        </p:spPr>
        <p:txBody>
          <a:bodyPr wrap="square" lIns="91452" tIns="45727" rIns="91452" bIns="45727" rtlCol="0">
            <a:spAutoFit/>
          </a:bodyPr>
          <a:lstStyle/>
          <a:p>
            <a:pPr algn="ctr"/>
            <a:r>
              <a:rPr lang="en-US" sz="2400" b="1" dirty="0"/>
              <a:t>NCMRWF coupled Model for Days-to-Season</a:t>
            </a:r>
          </a:p>
        </p:txBody>
      </p:sp>
      <p:grpSp>
        <p:nvGrpSpPr>
          <p:cNvPr id="19" name="Group 18"/>
          <p:cNvGrpSpPr/>
          <p:nvPr/>
        </p:nvGrpSpPr>
        <p:grpSpPr>
          <a:xfrm>
            <a:off x="2" y="387182"/>
            <a:ext cx="9146385" cy="6274763"/>
            <a:chOff x="1" y="387181"/>
            <a:chExt cx="9146385" cy="6274763"/>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t="36596" b="35461"/>
            <a:stretch/>
          </p:blipFill>
          <p:spPr>
            <a:xfrm>
              <a:off x="4944297" y="2563420"/>
              <a:ext cx="4090847" cy="1523759"/>
            </a:xfrm>
            <a:prstGeom prst="rect">
              <a:avLst/>
            </a:prstGeom>
          </p:spPr>
        </p:pic>
        <p:pic>
          <p:nvPicPr>
            <p:cNvPr id="3" name="Picture 2"/>
            <p:cNvPicPr>
              <a:picLocks noChangeAspect="1"/>
            </p:cNvPicPr>
            <p:nvPr/>
          </p:nvPicPr>
          <p:blipFill rotWithShape="1">
            <a:blip r:embed="rId3" cstate="print">
              <a:extLst>
                <a:ext uri="{28A0092B-C50C-407E-A947-70E740481C1C}">
                  <a14:useLocalDpi xmlns="" xmlns:a14="http://schemas.microsoft.com/office/drawing/2010/main" val="0"/>
                </a:ext>
              </a:extLst>
            </a:blip>
            <a:srcRect t="36454" b="35319"/>
            <a:stretch/>
          </p:blipFill>
          <p:spPr>
            <a:xfrm>
              <a:off x="5002894" y="4755657"/>
              <a:ext cx="4052630" cy="1524849"/>
            </a:xfrm>
            <a:prstGeom prst="rect">
              <a:avLst/>
            </a:prstGeom>
          </p:spPr>
        </p:pic>
        <p:sp>
          <p:nvSpPr>
            <p:cNvPr id="4" name="TextBox 3"/>
            <p:cNvSpPr txBox="1"/>
            <p:nvPr/>
          </p:nvSpPr>
          <p:spPr>
            <a:xfrm>
              <a:off x="4999181" y="4104621"/>
              <a:ext cx="4147205" cy="738678"/>
            </a:xfrm>
            <a:prstGeom prst="rect">
              <a:avLst/>
            </a:prstGeom>
            <a:noFill/>
          </p:spPr>
          <p:txBody>
            <a:bodyPr wrap="square" lIns="91452" tIns="45727" rIns="91452" bIns="45727" rtlCol="0">
              <a:spAutoFit/>
            </a:bodyPr>
            <a:lstStyle/>
            <a:p>
              <a:r>
                <a:rPr lang="en-IN" sz="1400" b="1" u="sng" dirty="0">
                  <a:solidFill>
                    <a:srgbClr val="00B050"/>
                  </a:solidFill>
                  <a:latin typeface="Calibri" pitchFamily="34" charset="0"/>
                  <a:cs typeface="Calibri" pitchFamily="34" charset="0"/>
                </a:rPr>
                <a:t>Forecasting wet spell</a:t>
              </a:r>
              <a:r>
                <a:rPr lang="en-IN" sz="1400" b="1" dirty="0">
                  <a:solidFill>
                    <a:srgbClr val="00B050"/>
                  </a:solidFill>
                  <a:latin typeface="Calibri" pitchFamily="34" charset="0"/>
                  <a:cs typeface="Calibri" pitchFamily="34" charset="0"/>
                </a:rPr>
                <a:t>: Observed and forecast rainfall anomalies during the active monsoon conditions over India.</a:t>
              </a:r>
            </a:p>
          </p:txBody>
        </p:sp>
        <p:sp>
          <p:nvSpPr>
            <p:cNvPr id="5" name="TextBox 4"/>
            <p:cNvSpPr txBox="1"/>
            <p:nvPr/>
          </p:nvSpPr>
          <p:spPr>
            <a:xfrm>
              <a:off x="4950816" y="6138710"/>
              <a:ext cx="4156786" cy="523234"/>
            </a:xfrm>
            <a:prstGeom prst="rect">
              <a:avLst/>
            </a:prstGeom>
            <a:noFill/>
          </p:spPr>
          <p:txBody>
            <a:bodyPr wrap="square" lIns="91452" tIns="45727" rIns="91452" bIns="45727" rtlCol="0">
              <a:spAutoFit/>
            </a:bodyPr>
            <a:lstStyle/>
            <a:p>
              <a:r>
                <a:rPr lang="en-IN" sz="1200" b="1" u="sng" dirty="0">
                  <a:solidFill>
                    <a:srgbClr val="FF0000"/>
                  </a:solidFill>
                  <a:latin typeface="Calibri" pitchFamily="34" charset="0"/>
                  <a:cs typeface="Calibri" pitchFamily="34" charset="0"/>
                </a:rPr>
                <a:t>Forecasting dry spell</a:t>
              </a:r>
              <a:r>
                <a:rPr lang="en-IN" sz="1200" b="1" dirty="0">
                  <a:solidFill>
                    <a:srgbClr val="FF0000"/>
                  </a:solidFill>
                  <a:latin typeface="Calibri" pitchFamily="34" charset="0"/>
                  <a:cs typeface="Calibri" pitchFamily="34" charset="0"/>
                </a:rPr>
                <a:t>: Observed and forecast rainfall anomalies during the weak monsoon conditions over India</a:t>
              </a:r>
              <a:r>
                <a:rPr lang="en-IN" sz="1600" b="1" dirty="0">
                  <a:solidFill>
                    <a:srgbClr val="FF0000"/>
                  </a:solidFill>
                  <a:latin typeface="Calibri" pitchFamily="34" charset="0"/>
                  <a:cs typeface="Calibri" pitchFamily="34" charset="0"/>
                </a:rPr>
                <a:t>.</a:t>
              </a:r>
            </a:p>
          </p:txBody>
        </p:sp>
        <p:pic>
          <p:nvPicPr>
            <p:cNvPr id="6" name="Picture 5" descr="Diagram&#10;&#10;Description automatically generated">
              <a:extLst>
                <a:ext uri="{FF2B5EF4-FFF2-40B4-BE49-F238E27FC236}">
                  <a16:creationId xmlns="" xmlns:a16="http://schemas.microsoft.com/office/drawing/2014/main" id="{D835150E-2C9F-4DDB-B3DB-11A626F7BAC0}"/>
                </a:ext>
              </a:extLst>
            </p:cNvPr>
            <p:cNvPicPr>
              <a:picLocks noChangeAspect="1"/>
            </p:cNvPicPr>
            <p:nvPr/>
          </p:nvPicPr>
          <p:blipFill>
            <a:blip r:embed="rId4" cstate="print"/>
            <a:stretch>
              <a:fillRect/>
            </a:stretch>
          </p:blipFill>
          <p:spPr>
            <a:xfrm>
              <a:off x="2453458" y="5664204"/>
              <a:ext cx="2371190" cy="933809"/>
            </a:xfrm>
            <a:prstGeom prst="rect">
              <a:avLst/>
            </a:prstGeom>
          </p:spPr>
        </p:pic>
        <p:pic>
          <p:nvPicPr>
            <p:cNvPr id="7" name="Picture 6" descr="Map&#10;&#10;Description automatically generated with low confidence">
              <a:extLst>
                <a:ext uri="{FF2B5EF4-FFF2-40B4-BE49-F238E27FC236}">
                  <a16:creationId xmlns="" xmlns:a16="http://schemas.microsoft.com/office/drawing/2014/main" id="{737FB2ED-CF2F-439E-AAB6-49DDF3E54167}"/>
                </a:ext>
              </a:extLst>
            </p:cNvPr>
            <p:cNvPicPr>
              <a:picLocks noChangeAspect="1"/>
            </p:cNvPicPr>
            <p:nvPr/>
          </p:nvPicPr>
          <p:blipFill>
            <a:blip r:embed="rId5" cstate="print"/>
            <a:stretch>
              <a:fillRect/>
            </a:stretch>
          </p:blipFill>
          <p:spPr>
            <a:xfrm>
              <a:off x="1" y="5664204"/>
              <a:ext cx="2356886" cy="942505"/>
            </a:xfrm>
            <a:prstGeom prst="rect">
              <a:avLst/>
            </a:prstGeom>
          </p:spPr>
        </p:pic>
        <p:pic>
          <p:nvPicPr>
            <p:cNvPr id="9" name="Picture 8" descr="Map&#10;&#10;Description automatically generated">
              <a:extLst>
                <a:ext uri="{FF2B5EF4-FFF2-40B4-BE49-F238E27FC236}">
                  <a16:creationId xmlns="" xmlns:a16="http://schemas.microsoft.com/office/drawing/2014/main" id="{5BEE79A1-6A34-44E3-97AD-E8929D39D073}"/>
                </a:ext>
              </a:extLst>
            </p:cNvPr>
            <p:cNvPicPr>
              <a:picLocks noChangeAspect="1"/>
            </p:cNvPicPr>
            <p:nvPr/>
          </p:nvPicPr>
          <p:blipFill>
            <a:blip r:embed="rId6" cstate="print"/>
            <a:stretch>
              <a:fillRect/>
            </a:stretch>
          </p:blipFill>
          <p:spPr>
            <a:xfrm>
              <a:off x="1636270" y="3592643"/>
              <a:ext cx="1652504" cy="1490107"/>
            </a:xfrm>
            <a:prstGeom prst="rect">
              <a:avLst/>
            </a:prstGeom>
          </p:spPr>
        </p:pic>
        <p:pic>
          <p:nvPicPr>
            <p:cNvPr id="10" name="Picture 9" descr="Diagram&#10;&#10;Description automatically generated">
              <a:extLst>
                <a:ext uri="{FF2B5EF4-FFF2-40B4-BE49-F238E27FC236}">
                  <a16:creationId xmlns="" xmlns:a16="http://schemas.microsoft.com/office/drawing/2014/main" id="{8F90C43A-C300-4B7A-8682-02D0A17016BE}"/>
                </a:ext>
              </a:extLst>
            </p:cNvPr>
            <p:cNvPicPr>
              <a:picLocks noChangeAspect="1"/>
            </p:cNvPicPr>
            <p:nvPr/>
          </p:nvPicPr>
          <p:blipFill>
            <a:blip r:embed="rId7" cstate="print"/>
            <a:stretch>
              <a:fillRect/>
            </a:stretch>
          </p:blipFill>
          <p:spPr>
            <a:xfrm>
              <a:off x="31478" y="3592639"/>
              <a:ext cx="1603127" cy="1490108"/>
            </a:xfrm>
            <a:prstGeom prst="rect">
              <a:avLst/>
            </a:prstGeom>
          </p:spPr>
        </p:pic>
        <p:pic>
          <p:nvPicPr>
            <p:cNvPr id="11" name="Picture 10" descr="Map&#10;&#10;Description automatically generated">
              <a:extLst>
                <a:ext uri="{FF2B5EF4-FFF2-40B4-BE49-F238E27FC236}">
                  <a16:creationId xmlns="" xmlns:a16="http://schemas.microsoft.com/office/drawing/2014/main" id="{9B87B14C-9D78-4536-9A6B-D43940A7649E}"/>
                </a:ext>
              </a:extLst>
            </p:cNvPr>
            <p:cNvPicPr>
              <a:picLocks noChangeAspect="1"/>
            </p:cNvPicPr>
            <p:nvPr/>
          </p:nvPicPr>
          <p:blipFill>
            <a:blip r:embed="rId8" cstate="print"/>
            <a:stretch>
              <a:fillRect/>
            </a:stretch>
          </p:blipFill>
          <p:spPr>
            <a:xfrm>
              <a:off x="3382071" y="3592643"/>
              <a:ext cx="1267853" cy="1490107"/>
            </a:xfrm>
            <a:prstGeom prst="rect">
              <a:avLst/>
            </a:prstGeom>
          </p:spPr>
        </p:pic>
        <p:sp>
          <p:nvSpPr>
            <p:cNvPr id="13" name="TextBox 12">
              <a:extLst>
                <a:ext uri="{FF2B5EF4-FFF2-40B4-BE49-F238E27FC236}">
                  <a16:creationId xmlns="" xmlns:a16="http://schemas.microsoft.com/office/drawing/2014/main" id="{2DED1671-9225-4FA1-8B7C-FF999CC71593}"/>
                </a:ext>
              </a:extLst>
            </p:cNvPr>
            <p:cNvSpPr txBox="1"/>
            <p:nvPr/>
          </p:nvSpPr>
          <p:spPr>
            <a:xfrm>
              <a:off x="838200" y="5410200"/>
              <a:ext cx="3600977" cy="318115"/>
            </a:xfrm>
            <a:prstGeom prst="rect">
              <a:avLst/>
            </a:prstGeom>
            <a:noFill/>
          </p:spPr>
          <p:txBody>
            <a:bodyPr wrap="square" lIns="91452" tIns="45727" rIns="91452" bIns="45727" rtlCol="0">
              <a:spAutoFit/>
            </a:bodyPr>
            <a:lstStyle/>
            <a:p>
              <a:pPr algn="ctr"/>
              <a:r>
                <a:rPr lang="en-US" sz="1200" dirty="0">
                  <a:latin typeface="Calibri" pitchFamily="34" charset="0"/>
                  <a:cs typeface="Calibri" pitchFamily="34" charset="0"/>
                </a:rPr>
                <a:t>Snow Forecast, </a:t>
              </a:r>
              <a:r>
                <a:rPr lang="en-US" sz="1200" b="1" dirty="0">
                  <a:solidFill>
                    <a:srgbClr val="0070C0"/>
                  </a:solidFill>
                  <a:latin typeface="Calibri" pitchFamily="34" charset="0"/>
                  <a:cs typeface="Calibri" pitchFamily="34" charset="0"/>
                </a:rPr>
                <a:t>Forecast IC: </a:t>
              </a:r>
              <a:r>
                <a:rPr lang="en-US" sz="1467" b="1" dirty="0">
                  <a:solidFill>
                    <a:srgbClr val="0070C0"/>
                  </a:solidFill>
                  <a:latin typeface="Calibri" pitchFamily="34" charset="0"/>
                  <a:cs typeface="Calibri" pitchFamily="34" charset="0"/>
                </a:rPr>
                <a:t>October 2022</a:t>
              </a:r>
              <a:endParaRPr lang="en-IN" sz="1467" b="1" dirty="0">
                <a:solidFill>
                  <a:srgbClr val="0070C0"/>
                </a:solidFill>
                <a:latin typeface="Calibri" pitchFamily="34" charset="0"/>
                <a:cs typeface="Calibri" pitchFamily="34" charset="0"/>
              </a:endParaRPr>
            </a:p>
          </p:txBody>
        </p:sp>
        <p:sp>
          <p:nvSpPr>
            <p:cNvPr id="14" name="TextBox 13">
              <a:extLst>
                <a:ext uri="{FF2B5EF4-FFF2-40B4-BE49-F238E27FC236}">
                  <a16:creationId xmlns="" xmlns:a16="http://schemas.microsoft.com/office/drawing/2014/main" id="{1473A7E8-4654-419A-B6BE-284DDBF9055D}"/>
                </a:ext>
              </a:extLst>
            </p:cNvPr>
            <p:cNvSpPr txBox="1"/>
            <p:nvPr/>
          </p:nvSpPr>
          <p:spPr>
            <a:xfrm>
              <a:off x="533400" y="5029200"/>
              <a:ext cx="3939165" cy="461679"/>
            </a:xfrm>
            <a:prstGeom prst="rect">
              <a:avLst/>
            </a:prstGeom>
            <a:noFill/>
          </p:spPr>
          <p:txBody>
            <a:bodyPr wrap="square" lIns="91452" tIns="45727" rIns="91452" bIns="45727" rtlCol="0">
              <a:spAutoFit/>
            </a:bodyPr>
            <a:lstStyle/>
            <a:p>
              <a:pPr algn="ctr"/>
              <a:r>
                <a:rPr lang="en-US" sz="1600" b="1" dirty="0">
                  <a:latin typeface="Calibri" pitchFamily="34" charset="0"/>
                  <a:cs typeface="Calibri" pitchFamily="34" charset="0"/>
                </a:rPr>
                <a:t>Seasonal Forecast: JAS 2022</a:t>
              </a:r>
              <a:r>
                <a:rPr lang="en-US" sz="2400" b="1" dirty="0">
                  <a:latin typeface="Calibri" pitchFamily="34" charset="0"/>
                  <a:cs typeface="Calibri" pitchFamily="34" charset="0"/>
                </a:rPr>
                <a:t>, </a:t>
              </a:r>
              <a:r>
                <a:rPr lang="en-US" sz="1200" b="1" dirty="0">
                  <a:solidFill>
                    <a:srgbClr val="0070C0"/>
                  </a:solidFill>
                  <a:latin typeface="Calibri" pitchFamily="34" charset="0"/>
                  <a:cs typeface="Calibri" pitchFamily="34" charset="0"/>
                </a:rPr>
                <a:t>Forecast IC: May</a:t>
              </a:r>
              <a:endParaRPr lang="en-IN" sz="1200" b="1" dirty="0">
                <a:solidFill>
                  <a:srgbClr val="0070C0"/>
                </a:solidFill>
                <a:latin typeface="Calibri" pitchFamily="34" charset="0"/>
                <a:cs typeface="Calibri" pitchFamily="34" charset="0"/>
              </a:endParaRPr>
            </a:p>
          </p:txBody>
        </p:sp>
        <p:sp>
          <p:nvSpPr>
            <p:cNvPr id="15" name="TextBox 14"/>
            <p:cNvSpPr txBox="1"/>
            <p:nvPr/>
          </p:nvSpPr>
          <p:spPr>
            <a:xfrm>
              <a:off x="5018154" y="1889729"/>
              <a:ext cx="3998452" cy="913406"/>
            </a:xfrm>
            <a:prstGeom prst="rect">
              <a:avLst/>
            </a:prstGeom>
            <a:ln>
              <a:solidFill>
                <a:schemeClr val="accent1"/>
              </a:solidFill>
            </a:ln>
          </p:spPr>
          <p:style>
            <a:lnRef idx="1">
              <a:schemeClr val="accent5"/>
            </a:lnRef>
            <a:fillRef idx="2">
              <a:schemeClr val="accent5"/>
            </a:fillRef>
            <a:effectRef idx="1">
              <a:schemeClr val="accent5"/>
            </a:effectRef>
            <a:fontRef idx="minor">
              <a:schemeClr val="dk1"/>
            </a:fontRef>
          </p:style>
          <p:txBody>
            <a:bodyPr wrap="square" lIns="91452" tIns="45727" rIns="91452" bIns="45727">
              <a:spAutoFit/>
            </a:bodyPr>
            <a:lstStyle/>
            <a:p>
              <a:pPr algn="just" eaLnBrk="1" hangingPunct="1">
                <a:defRPr/>
              </a:pPr>
              <a:r>
                <a:rPr lang="en-US" altLang="en-US" sz="1067" dirty="0">
                  <a:solidFill>
                    <a:srgbClr val="000000"/>
                  </a:solidFill>
                  <a:latin typeface="Arial Unicode MS"/>
                </a:rPr>
                <a:t>Extended Range Prediction is done using </a:t>
              </a:r>
              <a:r>
                <a:rPr lang="en-US" altLang="en-US" sz="1067" b="1" dirty="0">
                  <a:solidFill>
                    <a:srgbClr val="000000"/>
                  </a:solidFill>
                  <a:latin typeface="Arial Unicode MS"/>
                </a:rPr>
                <a:t>ocean-atmosphere coupled dynamical model</a:t>
              </a:r>
              <a:r>
                <a:rPr lang="en-US" altLang="en-US" sz="1067" dirty="0">
                  <a:solidFill>
                    <a:srgbClr val="000000"/>
                  </a:solidFill>
                  <a:latin typeface="Arial Unicode MS"/>
                </a:rPr>
                <a:t>. The Extended Range forecasting system consists of 16 members forecast with physical perturbations. This system is run weekly and issues 4-week outlook</a:t>
              </a:r>
              <a:endParaRPr lang="en-IN" sz="1067" dirty="0"/>
            </a:p>
          </p:txBody>
        </p:sp>
        <p:sp>
          <p:nvSpPr>
            <p:cNvPr id="17" name="TextBox 16"/>
            <p:cNvSpPr txBox="1"/>
            <p:nvPr/>
          </p:nvSpPr>
          <p:spPr>
            <a:xfrm>
              <a:off x="4" y="387181"/>
              <a:ext cx="5029196" cy="2144512"/>
            </a:xfrm>
            <a:prstGeom prst="rect">
              <a:avLst/>
            </a:prstGeom>
            <a:noFill/>
          </p:spPr>
          <p:txBody>
            <a:bodyPr wrap="square" lIns="91452" tIns="45727" rIns="91452" bIns="45727" rtlCol="0">
              <a:spAutoFit/>
            </a:bodyPr>
            <a:lstStyle/>
            <a:p>
              <a:pPr>
                <a:buFont typeface="Arial" pitchFamily="34" charset="0"/>
                <a:buChar char="•"/>
              </a:pPr>
              <a:r>
                <a:rPr lang="en-US" sz="1467" dirty="0">
                  <a:latin typeface="Times New Roman" pitchFamily="18" charset="0"/>
                  <a:cs typeface="Times New Roman" pitchFamily="18" charset="0"/>
                </a:rPr>
                <a:t> </a:t>
              </a:r>
              <a:r>
                <a:rPr lang="en-US" sz="1200" dirty="0">
                  <a:latin typeface="Times New Roman" pitchFamily="18" charset="0"/>
                  <a:cs typeface="Times New Roman" pitchFamily="18" charset="0"/>
                </a:rPr>
                <a:t>2017: 15-day forecast, every day</a:t>
              </a:r>
            </a:p>
            <a:p>
              <a:pPr>
                <a:buFont typeface="Arial" pitchFamily="34" charset="0"/>
                <a:buChar char="•"/>
              </a:pPr>
              <a:r>
                <a:rPr lang="en-US" sz="1200" dirty="0">
                  <a:latin typeface="Times New Roman" pitchFamily="18" charset="0"/>
                  <a:cs typeface="Times New Roman" pitchFamily="18" charset="0"/>
                </a:rPr>
                <a:t> 2018: Up to 4-week forecasts, every week</a:t>
              </a:r>
            </a:p>
            <a:p>
              <a:pPr>
                <a:buFont typeface="Arial" pitchFamily="34" charset="0"/>
                <a:buChar char="•"/>
              </a:pPr>
              <a:r>
                <a:rPr lang="en-US" sz="1200" dirty="0">
                  <a:latin typeface="Times New Roman" pitchFamily="18" charset="0"/>
                  <a:cs typeface="Times New Roman" pitchFamily="18" charset="0"/>
                </a:rPr>
                <a:t> 2019: Seasonal forecasts, every month</a:t>
              </a:r>
            </a:p>
            <a:p>
              <a:pPr>
                <a:buFont typeface="Arial" pitchFamily="34" charset="0"/>
                <a:buChar char="•"/>
              </a:pPr>
              <a:r>
                <a:rPr lang="en-US" sz="1467" dirty="0">
                  <a:solidFill>
                    <a:srgbClr val="0070C0"/>
                  </a:solidFill>
                  <a:latin typeface="Times New Roman" pitchFamily="18" charset="0"/>
                  <a:cs typeface="Times New Roman" pitchFamily="18" charset="0"/>
                </a:rPr>
                <a:t> </a:t>
              </a:r>
              <a:r>
                <a:rPr lang="en-US" sz="1200" dirty="0">
                  <a:solidFill>
                    <a:srgbClr val="0070C0"/>
                  </a:solidFill>
                  <a:latin typeface="Times New Roman" pitchFamily="18" charset="0"/>
                  <a:cs typeface="Times New Roman" pitchFamily="18" charset="0"/>
                </a:rPr>
                <a:t>NCMRWF Coupled Model Runs with 60 km (NCUM) and 25 km (NEMO)</a:t>
              </a:r>
            </a:p>
            <a:p>
              <a:pPr>
                <a:buFont typeface="Arial" pitchFamily="34" charset="0"/>
                <a:buChar char="•"/>
              </a:pPr>
              <a:r>
                <a:rPr lang="en-US" sz="1200" b="1" dirty="0">
                  <a:solidFill>
                    <a:srgbClr val="0070C0"/>
                  </a:solidFill>
                  <a:latin typeface="Times New Roman" pitchFamily="18" charset="0"/>
                  <a:cs typeface="Times New Roman" pitchFamily="18" charset="0"/>
                </a:rPr>
                <a:t> Model Climatology </a:t>
              </a:r>
              <a:r>
                <a:rPr lang="en-US" sz="1200" dirty="0">
                  <a:solidFill>
                    <a:srgbClr val="0070C0"/>
                  </a:solidFill>
                  <a:latin typeface="Times New Roman" pitchFamily="18" charset="0"/>
                  <a:cs typeface="Times New Roman" pitchFamily="18" charset="0"/>
                </a:rPr>
                <a:t>23 years (1993-2015) </a:t>
              </a:r>
              <a:r>
                <a:rPr lang="en-US" sz="1200" dirty="0" err="1">
                  <a:solidFill>
                    <a:srgbClr val="0070C0"/>
                  </a:solidFill>
                  <a:latin typeface="Times New Roman" pitchFamily="18" charset="0"/>
                  <a:cs typeface="Times New Roman" pitchFamily="18" charset="0"/>
                </a:rPr>
                <a:t>Hindcast</a:t>
              </a:r>
              <a:r>
                <a:rPr lang="en-US" sz="1200" dirty="0">
                  <a:solidFill>
                    <a:srgbClr val="0070C0"/>
                  </a:solidFill>
                  <a:latin typeface="Times New Roman" pitchFamily="18" charset="0"/>
                  <a:cs typeface="Times New Roman" pitchFamily="18" charset="0"/>
                </a:rPr>
                <a:t> data used </a:t>
              </a:r>
            </a:p>
            <a:p>
              <a:pPr>
                <a:buFont typeface="Arial" pitchFamily="34" charset="0"/>
                <a:buChar char="•"/>
              </a:pPr>
              <a:r>
                <a:rPr lang="en-US" sz="1200" b="1" dirty="0">
                  <a:solidFill>
                    <a:srgbClr val="0070C0"/>
                  </a:solidFill>
                  <a:latin typeface="Times New Roman" pitchFamily="18" charset="0"/>
                  <a:cs typeface="Times New Roman" pitchFamily="18" charset="0"/>
                </a:rPr>
                <a:t> Ensemble Strategy</a:t>
              </a:r>
              <a:r>
                <a:rPr lang="en-US" sz="1200" dirty="0">
                  <a:solidFill>
                    <a:srgbClr val="0070C0"/>
                  </a:solidFill>
                  <a:latin typeface="Times New Roman" pitchFamily="18" charset="0"/>
                  <a:cs typeface="Times New Roman" pitchFamily="18" charset="0"/>
                </a:rPr>
                <a:t>: lagged ICs + stochastic physics </a:t>
              </a:r>
            </a:p>
            <a:p>
              <a:pPr>
                <a:buFont typeface="Arial" pitchFamily="34" charset="0"/>
                <a:buChar char="•"/>
              </a:pPr>
              <a:r>
                <a:rPr lang="en-US" sz="1467" b="1" dirty="0">
                  <a:solidFill>
                    <a:srgbClr val="0070C0"/>
                  </a:solidFill>
                  <a:latin typeface="Times New Roman" pitchFamily="18" charset="0"/>
                  <a:cs typeface="Times New Roman" pitchFamily="18" charset="0"/>
                </a:rPr>
                <a:t> </a:t>
              </a:r>
              <a:r>
                <a:rPr lang="en-US" sz="1467" b="1" dirty="0">
                  <a:solidFill>
                    <a:srgbClr val="FF0000"/>
                  </a:solidFill>
                  <a:latin typeface="Times New Roman" pitchFamily="18" charset="0"/>
                  <a:cs typeface="Times New Roman" pitchFamily="18" charset="0"/>
                </a:rPr>
                <a:t>7 members </a:t>
              </a:r>
              <a:r>
                <a:rPr lang="en-US" sz="1467" b="1" dirty="0" err="1">
                  <a:solidFill>
                    <a:srgbClr val="FF0000"/>
                  </a:solidFill>
                  <a:latin typeface="Times New Roman" pitchFamily="18" charset="0"/>
                  <a:cs typeface="Times New Roman" pitchFamily="18" charset="0"/>
                </a:rPr>
                <a:t>hindcast</a:t>
              </a:r>
              <a:r>
                <a:rPr lang="en-US" sz="1467" dirty="0">
                  <a:solidFill>
                    <a:srgbClr val="0070C0"/>
                  </a:solidFill>
                  <a:latin typeface="Times New Roman" pitchFamily="18" charset="0"/>
                  <a:cs typeface="Times New Roman" pitchFamily="18" charset="0"/>
                </a:rPr>
                <a:t>. </a:t>
              </a:r>
              <a:r>
                <a:rPr lang="en-US" sz="1200" dirty="0" err="1">
                  <a:solidFill>
                    <a:srgbClr val="0070C0"/>
                  </a:solidFill>
                  <a:latin typeface="Times New Roman" pitchFamily="18" charset="0"/>
                  <a:cs typeface="Times New Roman" pitchFamily="18" charset="0"/>
                </a:rPr>
                <a:t>Hindcasts</a:t>
              </a:r>
              <a:r>
                <a:rPr lang="en-US" sz="1200" dirty="0">
                  <a:solidFill>
                    <a:srgbClr val="0070C0"/>
                  </a:solidFill>
                  <a:latin typeface="Times New Roman" pitchFamily="18" charset="0"/>
                  <a:cs typeface="Times New Roman" pitchFamily="18" charset="0"/>
                </a:rPr>
                <a:t> initialized on 1</a:t>
              </a:r>
              <a:r>
                <a:rPr lang="en-US" sz="1200" baseline="30000" dirty="0">
                  <a:solidFill>
                    <a:srgbClr val="0070C0"/>
                  </a:solidFill>
                  <a:latin typeface="Times New Roman" pitchFamily="18" charset="0"/>
                  <a:cs typeface="Times New Roman" pitchFamily="18" charset="0"/>
                </a:rPr>
                <a:t>st</a:t>
              </a:r>
              <a:r>
                <a:rPr lang="en-US" sz="1200" dirty="0">
                  <a:solidFill>
                    <a:srgbClr val="0070C0"/>
                  </a:solidFill>
                  <a:latin typeface="Times New Roman" pitchFamily="18" charset="0"/>
                  <a:cs typeface="Times New Roman" pitchFamily="18" charset="0"/>
                </a:rPr>
                <a:t>, 9</a:t>
              </a:r>
              <a:r>
                <a:rPr lang="en-US" sz="1200" baseline="30000" dirty="0">
                  <a:solidFill>
                    <a:srgbClr val="0070C0"/>
                  </a:solidFill>
                  <a:latin typeface="Times New Roman" pitchFamily="18" charset="0"/>
                  <a:cs typeface="Times New Roman" pitchFamily="18" charset="0"/>
                </a:rPr>
                <a:t>th</a:t>
              </a:r>
              <a:r>
                <a:rPr lang="en-US" sz="1200" dirty="0">
                  <a:solidFill>
                    <a:srgbClr val="0070C0"/>
                  </a:solidFill>
                  <a:latin typeface="Times New Roman" pitchFamily="18" charset="0"/>
                  <a:cs typeface="Times New Roman" pitchFamily="18" charset="0"/>
                </a:rPr>
                <a:t>, 17</a:t>
              </a:r>
              <a:r>
                <a:rPr lang="en-US" sz="1200" baseline="30000" dirty="0">
                  <a:solidFill>
                    <a:srgbClr val="0070C0"/>
                  </a:solidFill>
                  <a:latin typeface="Times New Roman" pitchFamily="18" charset="0"/>
                  <a:cs typeface="Times New Roman" pitchFamily="18" charset="0"/>
                </a:rPr>
                <a:t>th</a:t>
              </a:r>
              <a:r>
                <a:rPr lang="en-US" sz="1200" dirty="0">
                  <a:solidFill>
                    <a:srgbClr val="0070C0"/>
                  </a:solidFill>
                  <a:latin typeface="Times New Roman" pitchFamily="18" charset="0"/>
                  <a:cs typeface="Times New Roman" pitchFamily="18" charset="0"/>
                </a:rPr>
                <a:t> &amp; 25</a:t>
              </a:r>
              <a:r>
                <a:rPr lang="en-US" sz="1200" baseline="30000" dirty="0">
                  <a:solidFill>
                    <a:srgbClr val="0070C0"/>
                  </a:solidFill>
                  <a:latin typeface="Times New Roman" pitchFamily="18" charset="0"/>
                  <a:cs typeface="Times New Roman" pitchFamily="18" charset="0"/>
                </a:rPr>
                <a:t>th</a:t>
              </a:r>
              <a:r>
                <a:rPr lang="en-US" sz="1200" dirty="0">
                  <a:solidFill>
                    <a:srgbClr val="0070C0"/>
                  </a:solidFill>
                  <a:latin typeface="Times New Roman" pitchFamily="18" charset="0"/>
                  <a:cs typeface="Times New Roman" pitchFamily="18" charset="0"/>
                </a:rPr>
                <a:t> of each month.  </a:t>
              </a:r>
            </a:p>
            <a:p>
              <a:pPr>
                <a:buFont typeface="Arial" pitchFamily="34" charset="0"/>
                <a:buChar char="•"/>
              </a:pPr>
              <a:r>
                <a:rPr lang="en-US" sz="1467" b="1" dirty="0">
                  <a:solidFill>
                    <a:srgbClr val="0070C0"/>
                  </a:solidFill>
                  <a:latin typeface="Times New Roman" pitchFamily="18" charset="0"/>
                  <a:cs typeface="Times New Roman" pitchFamily="18" charset="0"/>
                </a:rPr>
                <a:t> </a:t>
              </a:r>
              <a:r>
                <a:rPr lang="en-US" sz="1467" b="1" dirty="0">
                  <a:solidFill>
                    <a:srgbClr val="FF0000"/>
                  </a:solidFill>
                  <a:latin typeface="Times New Roman" pitchFamily="18" charset="0"/>
                  <a:cs typeface="Times New Roman" pitchFamily="18" charset="0"/>
                </a:rPr>
                <a:t>16 members forecast ERP</a:t>
              </a:r>
              <a:r>
                <a:rPr lang="en-US" sz="1467" dirty="0">
                  <a:solidFill>
                    <a:srgbClr val="0070C0"/>
                  </a:solidFill>
                  <a:latin typeface="Times New Roman" pitchFamily="18" charset="0"/>
                  <a:cs typeface="Times New Roman" pitchFamily="18" charset="0"/>
                </a:rPr>
                <a:t>: </a:t>
              </a:r>
              <a:r>
                <a:rPr lang="en-US" sz="1200" dirty="0">
                  <a:solidFill>
                    <a:srgbClr val="0070C0"/>
                  </a:solidFill>
                  <a:latin typeface="Times New Roman" pitchFamily="18" charset="0"/>
                  <a:cs typeface="Times New Roman" pitchFamily="18" charset="0"/>
                </a:rPr>
                <a:t>4 members per day. 4-startdates</a:t>
              </a:r>
              <a:r>
                <a:rPr lang="en-US" sz="1467" dirty="0">
                  <a:solidFill>
                    <a:srgbClr val="0070C0"/>
                  </a:solidFill>
                  <a:latin typeface="Times New Roman" pitchFamily="18" charset="0"/>
                  <a:cs typeface="Times New Roman" pitchFamily="18" charset="0"/>
                </a:rPr>
                <a:t>. </a:t>
              </a:r>
            </a:p>
            <a:p>
              <a:pPr>
                <a:buFont typeface="Arial" pitchFamily="34" charset="0"/>
                <a:buChar char="•"/>
              </a:pPr>
              <a:r>
                <a:rPr lang="en-US" sz="1467" dirty="0">
                  <a:solidFill>
                    <a:srgbClr val="0070C0"/>
                  </a:solidFill>
                  <a:latin typeface="Times New Roman" pitchFamily="18" charset="0"/>
                  <a:cs typeface="Times New Roman" pitchFamily="18" charset="0"/>
                </a:rPr>
                <a:t> </a:t>
              </a:r>
              <a:r>
                <a:rPr lang="en-US" sz="1467" b="1" dirty="0">
                  <a:solidFill>
                    <a:srgbClr val="FF0000"/>
                  </a:solidFill>
                  <a:latin typeface="Times New Roman" pitchFamily="18" charset="0"/>
                  <a:cs typeface="Times New Roman" pitchFamily="18" charset="0"/>
                </a:rPr>
                <a:t>55 member Seasonal forecasts</a:t>
              </a:r>
              <a:r>
                <a:rPr lang="en-US" sz="1467" dirty="0">
                  <a:solidFill>
                    <a:srgbClr val="0070C0"/>
                  </a:solidFill>
                  <a:latin typeface="Times New Roman" pitchFamily="18" charset="0"/>
                  <a:cs typeface="Times New Roman" pitchFamily="18" charset="0"/>
                </a:rPr>
                <a:t>: </a:t>
              </a:r>
              <a:r>
                <a:rPr lang="en-US" sz="1200" dirty="0">
                  <a:solidFill>
                    <a:srgbClr val="0070C0"/>
                  </a:solidFill>
                  <a:latin typeface="Times New Roman" pitchFamily="18" charset="0"/>
                  <a:cs typeface="Times New Roman" pitchFamily="18" charset="0"/>
                </a:rPr>
                <a:t>5 members per day. 11 </a:t>
              </a:r>
              <a:r>
                <a:rPr lang="en-US" sz="1200" dirty="0" err="1">
                  <a:solidFill>
                    <a:srgbClr val="0070C0"/>
                  </a:solidFill>
                  <a:latin typeface="Times New Roman" pitchFamily="18" charset="0"/>
                  <a:cs typeface="Times New Roman" pitchFamily="18" charset="0"/>
                </a:rPr>
                <a:t>startdates</a:t>
              </a:r>
              <a:r>
                <a:rPr lang="en-US" sz="1200" dirty="0">
                  <a:solidFill>
                    <a:srgbClr val="0070C0"/>
                  </a:solidFill>
                  <a:latin typeface="Times New Roman" pitchFamily="18" charset="0"/>
                  <a:cs typeface="Times New Roman" pitchFamily="18" charset="0"/>
                </a:rPr>
                <a:t>. </a:t>
              </a:r>
            </a:p>
          </p:txBody>
        </p:sp>
        <p:pic>
          <p:nvPicPr>
            <p:cNvPr id="18" name="Picture 2" descr="C:\Users\Ankur gupta\Desktop\Untitled.png"/>
            <p:cNvPicPr>
              <a:picLocks noChangeAspect="1" noChangeArrowheads="1"/>
            </p:cNvPicPr>
            <p:nvPr/>
          </p:nvPicPr>
          <p:blipFill>
            <a:blip r:embed="rId9"/>
            <a:srcRect/>
            <a:stretch>
              <a:fillRect/>
            </a:stretch>
          </p:blipFill>
          <p:spPr bwMode="auto">
            <a:xfrm>
              <a:off x="5066238" y="487137"/>
              <a:ext cx="4080144" cy="1303564"/>
            </a:xfrm>
            <a:prstGeom prst="rect">
              <a:avLst/>
            </a:prstGeom>
            <a:noFill/>
          </p:spPr>
        </p:pic>
      </p:grpSp>
      <p:sp>
        <p:nvSpPr>
          <p:cNvPr id="8" name="TextBox 7">
            <a:extLst>
              <a:ext uri="{FF2B5EF4-FFF2-40B4-BE49-F238E27FC236}">
                <a16:creationId xmlns="" xmlns:a16="http://schemas.microsoft.com/office/drawing/2014/main" id="{C0147F55-4342-28A2-E946-C7F1156C30FA}"/>
              </a:ext>
            </a:extLst>
          </p:cNvPr>
          <p:cNvSpPr txBox="1"/>
          <p:nvPr/>
        </p:nvSpPr>
        <p:spPr>
          <a:xfrm>
            <a:off x="2" y="6565624"/>
            <a:ext cx="7364517" cy="261610"/>
          </a:xfrm>
          <a:prstGeom prst="rect">
            <a:avLst/>
          </a:prstGeom>
          <a:noFill/>
        </p:spPr>
        <p:txBody>
          <a:bodyPr wrap="none" rtlCol="0">
            <a:spAutoFit/>
          </a:bodyPr>
          <a:lstStyle/>
          <a:p>
            <a:r>
              <a:rPr lang="en-US" sz="1100" dirty="0" err="1"/>
              <a:t>Anital</a:t>
            </a:r>
            <a:r>
              <a:rPr lang="en-US" sz="1100" dirty="0"/>
              <a:t> et al 2021 https://rmets.onlinelibrary.wiley.com/doi/full/10.1002/qj.4216#:~:text=https%3A//doi.org/10.1002/qj.4216</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p:nvPr>
        </p:nvGraphicFramePr>
        <p:xfrm>
          <a:off x="457200" y="1752602"/>
          <a:ext cx="8229600" cy="3678264"/>
        </p:xfrm>
        <a:graphic>
          <a:graphicData uri="http://schemas.openxmlformats.org/drawingml/2006/table">
            <a:tbl>
              <a:tblPr firstRow="1" bandRow="1">
                <a:tableStyleId>{5C22544A-7EE6-4342-B048-85BDC9FD1C3A}</a:tableStyleId>
              </a:tblPr>
              <a:tblGrid>
                <a:gridCol w="914400">
                  <a:extLst>
                    <a:ext uri="{9D8B030D-6E8A-4147-A177-3AD203B41FA5}">
                      <a16:colId xmlns="" xmlns:a16="http://schemas.microsoft.com/office/drawing/2014/main" val="20000"/>
                    </a:ext>
                  </a:extLst>
                </a:gridCol>
                <a:gridCol w="45720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523068">
                <a:tc>
                  <a:txBody>
                    <a:bodyPr/>
                    <a:lstStyle/>
                    <a:p>
                      <a:r>
                        <a:rPr lang="en-US" sz="1400" b="1" dirty="0">
                          <a:latin typeface="Univers"/>
                          <a:ea typeface="Times New Roman"/>
                          <a:cs typeface="Times New Roman"/>
                        </a:rPr>
                        <a:t>1.</a:t>
                      </a:r>
                      <a:endParaRPr lang="en-IN" sz="1100" dirty="0">
                        <a:latin typeface="Calibri"/>
                        <a:ea typeface="Times New Roman"/>
                        <a:cs typeface="Times New Roman"/>
                      </a:endParaRPr>
                    </a:p>
                  </a:txBody>
                  <a:tcPr marL="66675" marR="66675" marT="66675" marB="66675"/>
                </a:tc>
                <a:tc>
                  <a:txBody>
                    <a:bodyPr/>
                    <a:lstStyle/>
                    <a:p>
                      <a:r>
                        <a:rPr lang="en-US" sz="1800" b="1" dirty="0" err="1">
                          <a:latin typeface="Times New Roman" pitchFamily="18" charset="0"/>
                          <a:ea typeface="Times New Roman"/>
                          <a:cs typeface="Times New Roman" pitchFamily="18" charset="0"/>
                        </a:rPr>
                        <a:t>Nowcasting</a:t>
                      </a:r>
                      <a:endParaRPr lang="en-IN" sz="1800" dirty="0">
                        <a:latin typeface="Times New Roman" pitchFamily="18" charset="0"/>
                        <a:ea typeface="Times New Roman"/>
                        <a:cs typeface="Times New Roman" pitchFamily="18" charset="0"/>
                      </a:endParaRPr>
                    </a:p>
                  </a:txBody>
                  <a:tcPr marL="66675" marR="66675" marT="66675" marB="66675"/>
                </a:tc>
                <a:tc>
                  <a:txBody>
                    <a:bodyPr/>
                    <a:lstStyle/>
                    <a:p>
                      <a:r>
                        <a:rPr lang="en-US" sz="1800" b="1" dirty="0">
                          <a:latin typeface="Times New Roman" pitchFamily="18" charset="0"/>
                          <a:ea typeface="Times New Roman"/>
                          <a:cs typeface="Times New Roman" pitchFamily="18" charset="0"/>
                        </a:rPr>
                        <a:t> 0 </a:t>
                      </a:r>
                      <a:r>
                        <a:rPr lang="en-US" sz="1800" b="1" dirty="0" smtClean="0">
                          <a:latin typeface="Times New Roman" pitchFamily="18" charset="0"/>
                          <a:ea typeface="Times New Roman"/>
                          <a:cs typeface="Times New Roman" pitchFamily="18" charset="0"/>
                        </a:rPr>
                        <a:t>-6 </a:t>
                      </a:r>
                      <a:r>
                        <a:rPr lang="en-US" sz="1800" b="1" dirty="0">
                          <a:latin typeface="Times New Roman" pitchFamily="18" charset="0"/>
                          <a:ea typeface="Times New Roman"/>
                          <a:cs typeface="Times New Roman" pitchFamily="18" charset="0"/>
                        </a:rPr>
                        <a:t>hours </a:t>
                      </a:r>
                      <a:endParaRPr lang="en-IN" sz="1800" dirty="0">
                        <a:latin typeface="Times New Roman" pitchFamily="18" charset="0"/>
                        <a:ea typeface="Times New Roman"/>
                        <a:cs typeface="Times New Roman" pitchFamily="18" charset="0"/>
                      </a:endParaRPr>
                    </a:p>
                  </a:txBody>
                  <a:tcPr marL="66675" marR="66675" marT="66675" marB="66675"/>
                </a:tc>
                <a:extLst>
                  <a:ext uri="{0D108BD9-81ED-4DB2-BD59-A6C34878D82A}">
                    <a16:rowId xmlns="" xmlns:a16="http://schemas.microsoft.com/office/drawing/2014/main" val="10000"/>
                  </a:ext>
                </a:extLst>
              </a:tr>
              <a:tr h="789977">
                <a:tc>
                  <a:txBody>
                    <a:bodyPr/>
                    <a:lstStyle/>
                    <a:p>
                      <a:r>
                        <a:rPr lang="en-US" sz="1400" b="1" dirty="0" smtClean="0">
                          <a:latin typeface="Univers"/>
                          <a:ea typeface="Times New Roman"/>
                          <a:cs typeface="Times New Roman"/>
                        </a:rPr>
                        <a:t>2.</a:t>
                      </a:r>
                      <a:endParaRPr lang="en-IN" sz="1100" dirty="0">
                        <a:latin typeface="Calibri"/>
                        <a:ea typeface="Times New Roman"/>
                        <a:cs typeface="Times New Roman"/>
                      </a:endParaRPr>
                    </a:p>
                  </a:txBody>
                  <a:tcPr marL="66675" marR="66675" marT="66675" marB="66675"/>
                </a:tc>
                <a:tc>
                  <a:txBody>
                    <a:bodyPr/>
                    <a:lstStyle/>
                    <a:p>
                      <a:r>
                        <a:rPr lang="en-US" sz="1800" b="1" dirty="0">
                          <a:latin typeface="Times New Roman" pitchFamily="18" charset="0"/>
                          <a:ea typeface="Times New Roman"/>
                          <a:cs typeface="Times New Roman" pitchFamily="18" charset="0"/>
                        </a:rPr>
                        <a:t>Short-range weather forecasting</a:t>
                      </a:r>
                      <a:endParaRPr lang="en-IN" sz="1800" dirty="0">
                        <a:latin typeface="Times New Roman" pitchFamily="18" charset="0"/>
                        <a:ea typeface="Times New Roman"/>
                        <a:cs typeface="Times New Roman" pitchFamily="18" charset="0"/>
                      </a:endParaRPr>
                    </a:p>
                  </a:txBody>
                  <a:tcPr marL="66675" marR="66675" marT="66675" marB="66675"/>
                </a:tc>
                <a:tc>
                  <a:txBody>
                    <a:bodyPr/>
                    <a:lstStyle/>
                    <a:p>
                      <a:r>
                        <a:rPr lang="en-US" sz="1800" b="1" dirty="0" smtClean="0">
                          <a:latin typeface="Times New Roman" pitchFamily="18" charset="0"/>
                          <a:ea typeface="Times New Roman"/>
                          <a:cs typeface="Times New Roman" pitchFamily="18" charset="0"/>
                        </a:rPr>
                        <a:t>Up </a:t>
                      </a:r>
                      <a:r>
                        <a:rPr lang="en-US" sz="1800" b="1" dirty="0">
                          <a:latin typeface="Times New Roman" pitchFamily="18" charset="0"/>
                          <a:ea typeface="Times New Roman"/>
                          <a:cs typeface="Times New Roman" pitchFamily="18" charset="0"/>
                        </a:rPr>
                        <a:t>to 72 hours </a:t>
                      </a:r>
                      <a:endParaRPr lang="en-IN" sz="1800" dirty="0">
                        <a:latin typeface="Times New Roman" pitchFamily="18" charset="0"/>
                        <a:ea typeface="Times New Roman"/>
                        <a:cs typeface="Times New Roman" pitchFamily="18" charset="0"/>
                      </a:endParaRPr>
                    </a:p>
                  </a:txBody>
                  <a:tcPr marL="66675" marR="66675" marT="66675" marB="66675"/>
                </a:tc>
                <a:extLst>
                  <a:ext uri="{0D108BD9-81ED-4DB2-BD59-A6C34878D82A}">
                    <a16:rowId xmlns="" xmlns:a16="http://schemas.microsoft.com/office/drawing/2014/main" val="10002"/>
                  </a:ext>
                </a:extLst>
              </a:tr>
              <a:tr h="789977">
                <a:tc>
                  <a:txBody>
                    <a:bodyPr/>
                    <a:lstStyle/>
                    <a:p>
                      <a:r>
                        <a:rPr lang="en-US" sz="1400" b="1" dirty="0">
                          <a:latin typeface="Univers"/>
                          <a:ea typeface="Times New Roman"/>
                          <a:cs typeface="Times New Roman"/>
                        </a:rPr>
                        <a:t>3</a:t>
                      </a:r>
                      <a:r>
                        <a:rPr lang="en-US" sz="1400" b="1" dirty="0" smtClean="0">
                          <a:latin typeface="Univers"/>
                          <a:ea typeface="Times New Roman"/>
                          <a:cs typeface="Times New Roman"/>
                        </a:rPr>
                        <a:t>.</a:t>
                      </a:r>
                      <a:endParaRPr lang="en-IN" sz="1100" dirty="0">
                        <a:latin typeface="Calibri"/>
                        <a:ea typeface="Times New Roman"/>
                        <a:cs typeface="Times New Roman"/>
                      </a:endParaRPr>
                    </a:p>
                  </a:txBody>
                  <a:tcPr marL="66675" marR="66675" marT="66675" marB="66675"/>
                </a:tc>
                <a:tc>
                  <a:txBody>
                    <a:bodyPr/>
                    <a:lstStyle/>
                    <a:p>
                      <a:r>
                        <a:rPr lang="en-US" sz="1800" b="1" dirty="0">
                          <a:solidFill>
                            <a:srgbClr val="FF0000"/>
                          </a:solidFill>
                          <a:latin typeface="Times New Roman" pitchFamily="18" charset="0"/>
                          <a:ea typeface="Times New Roman"/>
                          <a:cs typeface="Times New Roman" pitchFamily="18" charset="0"/>
                        </a:rPr>
                        <a:t>Medium-range weather forecasting</a:t>
                      </a:r>
                      <a:endParaRPr lang="en-IN" sz="1800" dirty="0">
                        <a:solidFill>
                          <a:srgbClr val="FF0000"/>
                        </a:solidFill>
                        <a:latin typeface="Times New Roman" pitchFamily="18" charset="0"/>
                        <a:ea typeface="Times New Roman"/>
                        <a:cs typeface="Times New Roman" pitchFamily="18" charset="0"/>
                      </a:endParaRPr>
                    </a:p>
                  </a:txBody>
                  <a:tcPr marL="66675" marR="66675" marT="66675" marB="66675"/>
                </a:tc>
                <a:tc>
                  <a:txBody>
                    <a:bodyPr/>
                    <a:lstStyle/>
                    <a:p>
                      <a:r>
                        <a:rPr lang="en-US" sz="1800" b="1" dirty="0">
                          <a:solidFill>
                            <a:srgbClr val="FF0000"/>
                          </a:solidFill>
                          <a:latin typeface="Times New Roman" pitchFamily="18" charset="0"/>
                          <a:ea typeface="Times New Roman"/>
                          <a:cs typeface="Times New Roman" pitchFamily="18" charset="0"/>
                        </a:rPr>
                        <a:t>Beyond 72 hours and up to 240 hours </a:t>
                      </a:r>
                      <a:endParaRPr lang="en-IN" sz="1800" dirty="0">
                        <a:solidFill>
                          <a:srgbClr val="FF0000"/>
                        </a:solidFill>
                        <a:latin typeface="Times New Roman" pitchFamily="18" charset="0"/>
                        <a:ea typeface="Times New Roman"/>
                        <a:cs typeface="Times New Roman" pitchFamily="18" charset="0"/>
                      </a:endParaRPr>
                    </a:p>
                  </a:txBody>
                  <a:tcPr marL="66675" marR="66675" marT="66675" marB="66675"/>
                </a:tc>
                <a:extLst>
                  <a:ext uri="{0D108BD9-81ED-4DB2-BD59-A6C34878D82A}">
                    <a16:rowId xmlns="" xmlns:a16="http://schemas.microsoft.com/office/drawing/2014/main" val="10003"/>
                  </a:ext>
                </a:extLst>
              </a:tr>
              <a:tr h="789977">
                <a:tc>
                  <a:txBody>
                    <a:bodyPr/>
                    <a:lstStyle/>
                    <a:p>
                      <a:r>
                        <a:rPr lang="en-US" sz="1400" b="1" dirty="0">
                          <a:latin typeface="Univers"/>
                          <a:ea typeface="Times New Roman"/>
                          <a:cs typeface="Times New Roman"/>
                        </a:rPr>
                        <a:t>4</a:t>
                      </a:r>
                      <a:r>
                        <a:rPr lang="en-US" sz="1400" b="1" dirty="0" smtClean="0">
                          <a:latin typeface="Univers"/>
                          <a:ea typeface="Times New Roman"/>
                          <a:cs typeface="Times New Roman"/>
                        </a:rPr>
                        <a:t>.</a:t>
                      </a:r>
                      <a:endParaRPr lang="en-IN" sz="1100" dirty="0">
                        <a:latin typeface="Calibri"/>
                        <a:ea typeface="Times New Roman"/>
                        <a:cs typeface="Times New Roman"/>
                      </a:endParaRPr>
                    </a:p>
                  </a:txBody>
                  <a:tcPr marL="66675" marR="66675" marT="66675" marB="66675"/>
                </a:tc>
                <a:tc>
                  <a:txBody>
                    <a:bodyPr/>
                    <a:lstStyle/>
                    <a:p>
                      <a:r>
                        <a:rPr lang="en-US" sz="1800" b="1">
                          <a:latin typeface="Times New Roman" pitchFamily="18" charset="0"/>
                          <a:ea typeface="Times New Roman"/>
                          <a:cs typeface="Times New Roman" pitchFamily="18" charset="0"/>
                        </a:rPr>
                        <a:t>Extended-range weather forecasting</a:t>
                      </a:r>
                      <a:endParaRPr lang="en-IN" sz="1800">
                        <a:latin typeface="Times New Roman" pitchFamily="18" charset="0"/>
                        <a:ea typeface="Times New Roman"/>
                        <a:cs typeface="Times New Roman" pitchFamily="18" charset="0"/>
                      </a:endParaRPr>
                    </a:p>
                  </a:txBody>
                  <a:tcPr marL="66675" marR="66675" marT="66675" marB="66675"/>
                </a:tc>
                <a:tc>
                  <a:txBody>
                    <a:bodyPr/>
                    <a:lstStyle/>
                    <a:p>
                      <a:r>
                        <a:rPr lang="en-US" sz="1800" b="1" dirty="0">
                          <a:latin typeface="Times New Roman" pitchFamily="18" charset="0"/>
                          <a:ea typeface="Times New Roman"/>
                          <a:cs typeface="Times New Roman" pitchFamily="18" charset="0"/>
                        </a:rPr>
                        <a:t>Beyond 10 days and up to 30 days </a:t>
                      </a:r>
                      <a:endParaRPr lang="en-IN" sz="1800" dirty="0">
                        <a:latin typeface="Times New Roman" pitchFamily="18" charset="0"/>
                        <a:ea typeface="Times New Roman"/>
                        <a:cs typeface="Times New Roman" pitchFamily="18" charset="0"/>
                      </a:endParaRPr>
                    </a:p>
                  </a:txBody>
                  <a:tcPr marL="66675" marR="66675" marT="66675" marB="66675"/>
                </a:tc>
                <a:extLst>
                  <a:ext uri="{0D108BD9-81ED-4DB2-BD59-A6C34878D82A}">
                    <a16:rowId xmlns="" xmlns:a16="http://schemas.microsoft.com/office/drawing/2014/main" val="10004"/>
                  </a:ext>
                </a:extLst>
              </a:tr>
              <a:tr h="785265">
                <a:tc>
                  <a:txBody>
                    <a:bodyPr/>
                    <a:lstStyle/>
                    <a:p>
                      <a:r>
                        <a:rPr lang="en-US" sz="1400" b="1" dirty="0">
                          <a:latin typeface="Univers"/>
                          <a:ea typeface="Times New Roman"/>
                          <a:cs typeface="Times New Roman"/>
                        </a:rPr>
                        <a:t>5</a:t>
                      </a:r>
                      <a:r>
                        <a:rPr lang="en-US" sz="1400" b="1" dirty="0" smtClean="0">
                          <a:latin typeface="Univers"/>
                          <a:ea typeface="Times New Roman"/>
                          <a:cs typeface="Times New Roman"/>
                        </a:rPr>
                        <a:t>.</a:t>
                      </a:r>
                      <a:endParaRPr lang="en-IN" sz="1100" dirty="0">
                        <a:latin typeface="Calibri"/>
                        <a:ea typeface="Times New Roman"/>
                        <a:cs typeface="Times New Roman"/>
                      </a:endParaRPr>
                    </a:p>
                  </a:txBody>
                  <a:tcPr marL="66675" marR="66675" marT="66675" marB="66675"/>
                </a:tc>
                <a:tc>
                  <a:txBody>
                    <a:bodyPr/>
                    <a:lstStyle/>
                    <a:p>
                      <a:r>
                        <a:rPr lang="en-US" sz="1800" b="1">
                          <a:latin typeface="Times New Roman" pitchFamily="18" charset="0"/>
                          <a:ea typeface="Times New Roman"/>
                          <a:cs typeface="Times New Roman" pitchFamily="18" charset="0"/>
                        </a:rPr>
                        <a:t>Long-range forecasting</a:t>
                      </a:r>
                      <a:endParaRPr lang="en-IN" sz="1800">
                        <a:latin typeface="Times New Roman" pitchFamily="18" charset="0"/>
                        <a:ea typeface="Times New Roman"/>
                        <a:cs typeface="Times New Roman" pitchFamily="18" charset="0"/>
                      </a:endParaRPr>
                    </a:p>
                  </a:txBody>
                  <a:tcPr marL="66675" marR="66675" marT="66675" marB="66675"/>
                </a:tc>
                <a:tc>
                  <a:txBody>
                    <a:bodyPr/>
                    <a:lstStyle/>
                    <a:p>
                      <a:r>
                        <a:rPr lang="en-US" sz="1800" b="1" dirty="0" smtClean="0">
                          <a:latin typeface="Times New Roman" pitchFamily="18" charset="0"/>
                          <a:ea typeface="Times New Roman"/>
                          <a:cs typeface="Times New Roman" pitchFamily="18" charset="0"/>
                        </a:rPr>
                        <a:t>Beyond </a:t>
                      </a:r>
                      <a:r>
                        <a:rPr lang="en-US" sz="1800" b="1" dirty="0">
                          <a:latin typeface="Times New Roman" pitchFamily="18" charset="0"/>
                          <a:ea typeface="Times New Roman"/>
                          <a:cs typeface="Times New Roman" pitchFamily="18" charset="0"/>
                        </a:rPr>
                        <a:t>30 </a:t>
                      </a:r>
                      <a:r>
                        <a:rPr lang="en-US" sz="1800" b="1" dirty="0" smtClean="0">
                          <a:latin typeface="Times New Roman" pitchFamily="18" charset="0"/>
                          <a:ea typeface="Times New Roman"/>
                          <a:cs typeface="Times New Roman" pitchFamily="18" charset="0"/>
                        </a:rPr>
                        <a:t>days</a:t>
                      </a:r>
                      <a:endParaRPr lang="en-IN" sz="1800" dirty="0">
                        <a:latin typeface="Times New Roman" pitchFamily="18" charset="0"/>
                        <a:ea typeface="Times New Roman"/>
                        <a:cs typeface="Times New Roman" pitchFamily="18" charset="0"/>
                      </a:endParaRPr>
                    </a:p>
                  </a:txBody>
                  <a:tcPr marL="66675" marR="66675" marT="66675" marB="66675"/>
                </a:tc>
                <a:extLst>
                  <a:ext uri="{0D108BD9-81ED-4DB2-BD59-A6C34878D82A}">
                    <a16:rowId xmlns="" xmlns:a16="http://schemas.microsoft.com/office/drawing/2014/main" val="10005"/>
                  </a:ext>
                </a:extLst>
              </a:tr>
            </a:tbl>
          </a:graphicData>
        </a:graphic>
      </p:graphicFrame>
      <p:sp>
        <p:nvSpPr>
          <p:cNvPr id="7" name="TextBox 6"/>
          <p:cNvSpPr txBox="1"/>
          <p:nvPr/>
        </p:nvSpPr>
        <p:spPr>
          <a:xfrm>
            <a:off x="1371602" y="990604"/>
            <a:ext cx="6248400" cy="584743"/>
          </a:xfrm>
          <a:prstGeom prst="rect">
            <a:avLst/>
          </a:prstGeom>
          <a:noFill/>
        </p:spPr>
        <p:txBody>
          <a:bodyPr wrap="square" lIns="91409" tIns="45704" rIns="91409" bIns="45704" rtlCol="0">
            <a:spAutoFit/>
          </a:bodyPr>
          <a:lstStyle/>
          <a:p>
            <a:r>
              <a:rPr lang="en-US" sz="3200" b="1" dirty="0">
                <a:solidFill>
                  <a:schemeClr val="accent2"/>
                </a:solidFill>
                <a:latin typeface="Times New Roman" pitchFamily="18" charset="0"/>
                <a:cs typeface="Times New Roman" pitchFamily="18" charset="0"/>
              </a:rPr>
              <a:t>Ranges of weather forecasting</a:t>
            </a:r>
            <a:endParaRPr lang="en-IN" sz="3200" b="1" dirty="0">
              <a:solidFill>
                <a:schemeClr val="accent2"/>
              </a:solidFill>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A3D900D0-7E59-4F0B-A614-08EECBA43731}"/>
              </a:ext>
            </a:extLst>
          </p:cNvPr>
          <p:cNvSpPr txBox="1">
            <a:spLocks noChangeArrowheads="1"/>
          </p:cNvSpPr>
          <p:nvPr/>
        </p:nvSpPr>
        <p:spPr bwMode="auto">
          <a:xfrm>
            <a:off x="1500193" y="6488119"/>
            <a:ext cx="6429375" cy="369887"/>
          </a:xfrm>
          <a:prstGeom prst="rect">
            <a:avLst/>
          </a:prstGeom>
          <a:noFill/>
          <a:ln w="9525">
            <a:noFill/>
            <a:miter lim="800000"/>
            <a:headEnd/>
            <a:tailEnd/>
          </a:ln>
        </p:spPr>
        <p:txBody>
          <a:bodyPr lIns="91409" tIns="45704" rIns="91409" bIns="45704">
            <a:spAutoFit/>
          </a:bodyPr>
          <a:lstStyle/>
          <a:p>
            <a:r>
              <a:rPr lang="en-US" dirty="0">
                <a:solidFill>
                  <a:schemeClr val="tx1"/>
                </a:solidFill>
              </a:rPr>
              <a:t>National Centre for Medium Range Weather Forecasting</a:t>
            </a:r>
            <a:endParaRPr lang="en-IN" dirty="0">
              <a:solidFill>
                <a:schemeClr val="tx1"/>
              </a:solidFill>
            </a:endParaRPr>
          </a:p>
        </p:txBody>
      </p:sp>
      <p:pic>
        <p:nvPicPr>
          <p:cNvPr id="2" name="Picture 1" descr="A picture containing text&#10;&#10;Description automatically generated">
            <a:extLst>
              <a:ext uri="{FF2B5EF4-FFF2-40B4-BE49-F238E27FC236}">
                <a16:creationId xmlns="" xmlns:a16="http://schemas.microsoft.com/office/drawing/2014/main" id="{39246B59-E31C-2F2C-1D9A-513FF281C238}"/>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8889" b="11403"/>
          <a:stretch/>
        </p:blipFill>
        <p:spPr>
          <a:xfrm>
            <a:off x="8388425" y="51742"/>
            <a:ext cx="673665" cy="75954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a:grpSpLocks/>
          </p:cNvGrpSpPr>
          <p:nvPr/>
        </p:nvGrpSpPr>
        <p:grpSpPr bwMode="auto">
          <a:xfrm>
            <a:off x="1244204" y="-97015"/>
            <a:ext cx="6686550" cy="6831191"/>
            <a:chOff x="134939" y="-97015"/>
            <a:chExt cx="8915400" cy="6831193"/>
          </a:xfrm>
        </p:grpSpPr>
        <p:sp>
          <p:nvSpPr>
            <p:cNvPr id="60" name="Oval 77"/>
            <p:cNvSpPr>
              <a:spLocks noChangeArrowheads="1"/>
            </p:cNvSpPr>
            <p:nvPr/>
          </p:nvSpPr>
          <p:spPr bwMode="auto">
            <a:xfrm>
              <a:off x="2411414" y="1471614"/>
              <a:ext cx="4321175" cy="4052888"/>
            </a:xfrm>
            <a:prstGeom prst="ellipse">
              <a:avLst/>
            </a:prstGeom>
            <a:solidFill>
              <a:schemeClr val="bg1"/>
            </a:solidFill>
            <a:ln w="1238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p>
          </p:txBody>
        </p:sp>
        <p:sp>
          <p:nvSpPr>
            <p:cNvPr id="62" name="Rectangle 100"/>
            <p:cNvSpPr>
              <a:spLocks noChangeArrowheads="1"/>
            </p:cNvSpPr>
            <p:nvPr/>
          </p:nvSpPr>
          <p:spPr bwMode="auto">
            <a:xfrm>
              <a:off x="2844801" y="1781176"/>
              <a:ext cx="3406775" cy="3406776"/>
            </a:xfrm>
            <a:prstGeom prst="rect">
              <a:avLst/>
            </a:prstGeom>
            <a:solidFill>
              <a:schemeClr val="tx1">
                <a:lumMod val="50000"/>
                <a:lumOff val="50000"/>
                <a:alpha val="37000"/>
              </a:schemeClr>
            </a:solidFill>
            <a:ln w="9525">
              <a:solidFill>
                <a:schemeClr val="tx1">
                  <a:lumMod val="65000"/>
                  <a:lumOff val="35000"/>
                </a:schemeClr>
              </a:solidFill>
              <a:prstDash val="dash"/>
              <a:miter lim="800000"/>
              <a:headEnd/>
              <a:tailEnd/>
            </a:ln>
            <a:effectLst/>
          </p:spPr>
          <p:txBody>
            <a:bodyPr wrap="none" anchor="ctr"/>
            <a:lstStyle/>
            <a:p>
              <a:pPr eaLnBrk="1" fontAlgn="auto" latinLnBrk="1" hangingPunct="1">
                <a:spcBef>
                  <a:spcPts val="0"/>
                </a:spcBef>
                <a:spcAft>
                  <a:spcPts val="0"/>
                </a:spcAft>
                <a:defRPr/>
              </a:pPr>
              <a:endParaRPr lang="ko-KR" altLang="en-US">
                <a:latin typeface="+mn-lt"/>
                <a:ea typeface="+mn-ea"/>
              </a:endParaRPr>
            </a:p>
          </p:txBody>
        </p:sp>
        <p:sp>
          <p:nvSpPr>
            <p:cNvPr id="42" name="AutoShape 67"/>
            <p:cNvSpPr>
              <a:spLocks noChangeArrowheads="1"/>
            </p:cNvSpPr>
            <p:nvPr/>
          </p:nvSpPr>
          <p:spPr bwMode="auto">
            <a:xfrm rot="2700000">
              <a:off x="1316038" y="2671764"/>
              <a:ext cx="6457952" cy="1666875"/>
            </a:xfrm>
            <a:prstGeom prst="roundRect">
              <a:avLst>
                <a:gd name="adj" fmla="val 50000"/>
              </a:avLst>
            </a:prstGeom>
            <a:solidFill>
              <a:schemeClr val="tx1">
                <a:lumMod val="50000"/>
                <a:lumOff val="50000"/>
                <a:alpha val="60000"/>
              </a:schemeClr>
            </a:solidFill>
            <a:ln w="9525">
              <a:noFill/>
              <a:round/>
              <a:headEnd/>
              <a:tailEnd/>
            </a:ln>
            <a:effectLst/>
          </p:spPr>
          <p:txBody>
            <a:bodyPr wrap="none" anchor="ctr"/>
            <a:lstStyle/>
            <a:p>
              <a:pPr eaLnBrk="1" fontAlgn="auto" latinLnBrk="1" hangingPunct="1">
                <a:spcBef>
                  <a:spcPts val="0"/>
                </a:spcBef>
                <a:spcAft>
                  <a:spcPts val="0"/>
                </a:spcAft>
                <a:defRPr/>
              </a:pPr>
              <a:endParaRPr lang="ko-KR" altLang="en-US">
                <a:latin typeface="+mn-lt"/>
                <a:ea typeface="+mn-ea"/>
              </a:endParaRPr>
            </a:p>
          </p:txBody>
        </p:sp>
        <p:sp>
          <p:nvSpPr>
            <p:cNvPr id="43" name="AutoShape 67"/>
            <p:cNvSpPr>
              <a:spLocks noChangeArrowheads="1"/>
            </p:cNvSpPr>
            <p:nvPr/>
          </p:nvSpPr>
          <p:spPr bwMode="auto">
            <a:xfrm rot="18900569">
              <a:off x="1295401" y="2659065"/>
              <a:ext cx="6457950" cy="1666876"/>
            </a:xfrm>
            <a:prstGeom prst="roundRect">
              <a:avLst>
                <a:gd name="adj" fmla="val 50000"/>
              </a:avLst>
            </a:prstGeom>
            <a:solidFill>
              <a:schemeClr val="tx1">
                <a:lumMod val="50000"/>
                <a:lumOff val="50000"/>
                <a:alpha val="60000"/>
              </a:schemeClr>
            </a:solidFill>
            <a:ln w="9525">
              <a:noFill/>
              <a:round/>
              <a:headEnd/>
              <a:tailEnd/>
            </a:ln>
            <a:effectLst/>
          </p:spPr>
          <p:txBody>
            <a:bodyPr wrap="none" anchor="ctr"/>
            <a:lstStyle/>
            <a:p>
              <a:pPr eaLnBrk="1" fontAlgn="auto" latinLnBrk="1" hangingPunct="1">
                <a:spcBef>
                  <a:spcPts val="0"/>
                </a:spcBef>
                <a:spcAft>
                  <a:spcPts val="0"/>
                </a:spcAft>
                <a:defRPr/>
              </a:pPr>
              <a:endParaRPr lang="ko-KR" altLang="en-US">
                <a:latin typeface="+mn-lt"/>
                <a:ea typeface="+mn-ea"/>
              </a:endParaRPr>
            </a:p>
          </p:txBody>
        </p:sp>
        <p:sp>
          <p:nvSpPr>
            <p:cNvPr id="61" name="Oval 64"/>
            <p:cNvSpPr>
              <a:spLocks noChangeArrowheads="1"/>
            </p:cNvSpPr>
            <p:nvPr/>
          </p:nvSpPr>
          <p:spPr bwMode="auto">
            <a:xfrm>
              <a:off x="3208339" y="2171702"/>
              <a:ext cx="2682875" cy="2682876"/>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fontAlgn="auto" latinLnBrk="1" hangingPunct="1">
                <a:spcBef>
                  <a:spcPts val="0"/>
                </a:spcBef>
                <a:spcAft>
                  <a:spcPts val="0"/>
                </a:spcAft>
                <a:defRPr/>
              </a:pPr>
              <a:endParaRPr lang="ko-KR" altLang="en-US">
                <a:solidFill>
                  <a:schemeClr val="lt1"/>
                </a:solidFill>
              </a:endParaRPr>
            </a:p>
          </p:txBody>
        </p:sp>
        <p:sp>
          <p:nvSpPr>
            <p:cNvPr id="63" name="Line 78"/>
            <p:cNvSpPr>
              <a:spLocks noChangeShapeType="1"/>
            </p:cNvSpPr>
            <p:nvPr/>
          </p:nvSpPr>
          <p:spPr bwMode="auto">
            <a:xfrm flipV="1">
              <a:off x="3343276" y="2403477"/>
              <a:ext cx="2352675" cy="2266951"/>
            </a:xfrm>
            <a:prstGeom prst="line">
              <a:avLst/>
            </a:prstGeom>
            <a:noFill/>
            <a:ln w="38100">
              <a:solidFill>
                <a:schemeClr val="tx1">
                  <a:lumMod val="50000"/>
                  <a:lumOff val="50000"/>
                </a:schemeClr>
              </a:solidFill>
              <a:round/>
              <a:headEnd type="triangle" w="med" len="med"/>
              <a:tailEnd type="triangle" w="med" len="med"/>
            </a:ln>
            <a:effectLst/>
          </p:spPr>
          <p:txBody>
            <a:bodyPr/>
            <a:lstStyle/>
            <a:p>
              <a:pPr eaLnBrk="1" fontAlgn="auto" latinLnBrk="1" hangingPunct="1">
                <a:spcBef>
                  <a:spcPts val="0"/>
                </a:spcBef>
                <a:spcAft>
                  <a:spcPts val="0"/>
                </a:spcAft>
                <a:defRPr/>
              </a:pPr>
              <a:endParaRPr lang="ko-KR" altLang="en-US">
                <a:latin typeface="+mn-lt"/>
                <a:ea typeface="+mn-ea"/>
              </a:endParaRPr>
            </a:p>
          </p:txBody>
        </p:sp>
        <p:sp>
          <p:nvSpPr>
            <p:cNvPr id="64" name="Line 79"/>
            <p:cNvSpPr>
              <a:spLocks noChangeShapeType="1"/>
            </p:cNvSpPr>
            <p:nvPr/>
          </p:nvSpPr>
          <p:spPr bwMode="auto">
            <a:xfrm>
              <a:off x="3371851" y="2413002"/>
              <a:ext cx="2343150" cy="2247901"/>
            </a:xfrm>
            <a:prstGeom prst="line">
              <a:avLst/>
            </a:prstGeom>
            <a:noFill/>
            <a:ln w="38100">
              <a:solidFill>
                <a:schemeClr val="tx1">
                  <a:lumMod val="50000"/>
                  <a:lumOff val="50000"/>
                </a:schemeClr>
              </a:solidFill>
              <a:round/>
              <a:headEnd type="triangle" w="med" len="med"/>
              <a:tailEnd type="triangle" w="med" len="med"/>
            </a:ln>
            <a:effectLst/>
          </p:spPr>
          <p:txBody>
            <a:bodyPr/>
            <a:lstStyle/>
            <a:p>
              <a:pPr eaLnBrk="1" fontAlgn="auto" latinLnBrk="1" hangingPunct="1">
                <a:spcBef>
                  <a:spcPts val="0"/>
                </a:spcBef>
                <a:spcAft>
                  <a:spcPts val="0"/>
                </a:spcAft>
                <a:defRPr/>
              </a:pPr>
              <a:endParaRPr lang="ko-KR" altLang="en-US">
                <a:latin typeface="+mn-lt"/>
                <a:ea typeface="+mn-ea"/>
              </a:endParaRPr>
            </a:p>
          </p:txBody>
        </p:sp>
        <p:grpSp>
          <p:nvGrpSpPr>
            <p:cNvPr id="6" name="그룹 66"/>
            <p:cNvGrpSpPr>
              <a:grpSpLocks/>
            </p:cNvGrpSpPr>
            <p:nvPr/>
          </p:nvGrpSpPr>
          <p:grpSpPr bwMode="auto">
            <a:xfrm>
              <a:off x="1763716" y="765175"/>
              <a:ext cx="1919287" cy="1816100"/>
              <a:chOff x="2062145" y="1462074"/>
              <a:chExt cx="1643074" cy="1509724"/>
            </a:xfrm>
          </p:grpSpPr>
          <p:grpSp>
            <p:nvGrpSpPr>
              <p:cNvPr id="8" name="그룹 119"/>
              <p:cNvGrpSpPr>
                <a:grpSpLocks/>
              </p:cNvGrpSpPr>
              <p:nvPr/>
            </p:nvGrpSpPr>
            <p:grpSpPr bwMode="auto">
              <a:xfrm>
                <a:off x="2104977" y="1462074"/>
                <a:ext cx="1509724" cy="1509724"/>
                <a:chOff x="2124027" y="1481124"/>
                <a:chExt cx="1509724" cy="1509724"/>
              </a:xfrm>
            </p:grpSpPr>
            <p:sp>
              <p:nvSpPr>
                <p:cNvPr id="70" name="타원 69"/>
                <p:cNvSpPr/>
                <p:nvPr/>
              </p:nvSpPr>
              <p:spPr>
                <a:xfrm>
                  <a:off x="2124683" y="1481125"/>
                  <a:ext cx="1508530" cy="1509725"/>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fontAlgn="auto" latinLnBrk="1" hangingPunct="1">
                    <a:spcBef>
                      <a:spcPts val="0"/>
                    </a:spcBef>
                    <a:spcAft>
                      <a:spcPts val="0"/>
                    </a:spcAft>
                    <a:defRPr/>
                  </a:pPr>
                  <a:endParaRPr lang="ko-KR" altLang="en-US"/>
                </a:p>
              </p:txBody>
            </p:sp>
            <p:sp>
              <p:nvSpPr>
                <p:cNvPr id="71" name="타원 70"/>
                <p:cNvSpPr/>
                <p:nvPr/>
              </p:nvSpPr>
              <p:spPr>
                <a:xfrm>
                  <a:off x="2257868" y="1619693"/>
                  <a:ext cx="1213619" cy="1214114"/>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fontAlgn="auto" latinLnBrk="1" hangingPunct="1">
                    <a:spcBef>
                      <a:spcPts val="0"/>
                    </a:spcBef>
                    <a:spcAft>
                      <a:spcPts val="0"/>
                    </a:spcAft>
                    <a:defRPr/>
                  </a:pPr>
                  <a:endParaRPr lang="ko-KR" altLang="en-US"/>
                </a:p>
              </p:txBody>
            </p:sp>
            <p:sp>
              <p:nvSpPr>
                <p:cNvPr id="72" name="도넛 71"/>
                <p:cNvSpPr/>
                <p:nvPr/>
              </p:nvSpPr>
              <p:spPr>
                <a:xfrm>
                  <a:off x="2238842" y="1605176"/>
                  <a:ext cx="1284288" cy="1285378"/>
                </a:xfrm>
                <a:prstGeom prst="donut">
                  <a:avLst>
                    <a:gd name="adj" fmla="val 12407"/>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fontAlgn="auto" latinLnBrk="1" hangingPunct="1">
                    <a:spcBef>
                      <a:spcPts val="0"/>
                    </a:spcBef>
                    <a:spcAft>
                      <a:spcPts val="0"/>
                    </a:spcAft>
                    <a:defRPr/>
                  </a:pPr>
                  <a:endParaRPr lang="ko-KR" altLang="en-US"/>
                </a:p>
              </p:txBody>
            </p:sp>
          </p:grpSp>
          <p:sp>
            <p:nvSpPr>
              <p:cNvPr id="69" name="TextBox 68"/>
              <p:cNvSpPr txBox="1"/>
              <p:nvPr/>
            </p:nvSpPr>
            <p:spPr>
              <a:xfrm>
                <a:off x="2062143" y="2050656"/>
                <a:ext cx="1643074" cy="3074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eaLnBrk="1" latinLnBrk="1" hangingPunct="1">
                  <a:defRPr/>
                </a:pPr>
                <a:r>
                  <a:rPr kumimoji="1" lang="en-US" altLang="ko-KR" dirty="0">
                    <a:ln w="0"/>
                    <a:solidFill>
                      <a:schemeClr val="tx1"/>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OCEAN</a:t>
                </a:r>
                <a:endParaRPr kumimoji="1" lang="ko-KR" altLang="ko-KR" dirty="0">
                  <a:ln w="0"/>
                  <a:solidFill>
                    <a:schemeClr val="tx1"/>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grpSp>
        <p:grpSp>
          <p:nvGrpSpPr>
            <p:cNvPr id="9" name="그룹 72"/>
            <p:cNvGrpSpPr>
              <a:grpSpLocks/>
            </p:cNvGrpSpPr>
            <p:nvPr/>
          </p:nvGrpSpPr>
          <p:grpSpPr bwMode="auto">
            <a:xfrm>
              <a:off x="5389563" y="746128"/>
              <a:ext cx="1919287" cy="1819275"/>
              <a:chOff x="2062142" y="1462074"/>
              <a:chExt cx="1643074" cy="1509724"/>
            </a:xfrm>
          </p:grpSpPr>
          <p:grpSp>
            <p:nvGrpSpPr>
              <p:cNvPr id="10" name="그룹 126"/>
              <p:cNvGrpSpPr>
                <a:grpSpLocks/>
              </p:cNvGrpSpPr>
              <p:nvPr/>
            </p:nvGrpSpPr>
            <p:grpSpPr bwMode="auto">
              <a:xfrm>
                <a:off x="2104977" y="1462074"/>
                <a:ext cx="1509724" cy="1509724"/>
                <a:chOff x="2124027" y="1481124"/>
                <a:chExt cx="1509724" cy="1509724"/>
              </a:xfrm>
            </p:grpSpPr>
            <p:sp>
              <p:nvSpPr>
                <p:cNvPr id="76" name="타원 75"/>
                <p:cNvSpPr/>
                <p:nvPr/>
              </p:nvSpPr>
              <p:spPr>
                <a:xfrm>
                  <a:off x="2124682" y="1481122"/>
                  <a:ext cx="1508530" cy="1509725"/>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p>
                  <a:pPr algn="ctr" eaLnBrk="1" fontAlgn="auto" latinLnBrk="1" hangingPunct="1">
                    <a:spcBef>
                      <a:spcPts val="0"/>
                    </a:spcBef>
                    <a:spcAft>
                      <a:spcPts val="0"/>
                    </a:spcAft>
                    <a:defRPr/>
                  </a:pPr>
                  <a:endParaRPr lang="ko-KR" altLang="en-US"/>
                </a:p>
              </p:txBody>
            </p:sp>
            <p:sp>
              <p:nvSpPr>
                <p:cNvPr id="77" name="타원 76"/>
                <p:cNvSpPr/>
                <p:nvPr/>
              </p:nvSpPr>
              <p:spPr>
                <a:xfrm>
                  <a:off x="2257867" y="1619448"/>
                  <a:ext cx="1213619" cy="1214630"/>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p>
                  <a:pPr algn="ctr" eaLnBrk="1" fontAlgn="auto" latinLnBrk="1" hangingPunct="1">
                    <a:spcBef>
                      <a:spcPts val="0"/>
                    </a:spcBef>
                    <a:spcAft>
                      <a:spcPts val="0"/>
                    </a:spcAft>
                    <a:defRPr/>
                  </a:pPr>
                  <a:endParaRPr lang="ko-KR" altLang="en-US"/>
                </a:p>
              </p:txBody>
            </p:sp>
            <p:sp>
              <p:nvSpPr>
                <p:cNvPr id="78" name="도넛 77"/>
                <p:cNvSpPr/>
                <p:nvPr/>
              </p:nvSpPr>
              <p:spPr>
                <a:xfrm>
                  <a:off x="2238841" y="1604957"/>
                  <a:ext cx="1284288" cy="1285769"/>
                </a:xfrm>
                <a:prstGeom prst="donut">
                  <a:avLst>
                    <a:gd name="adj" fmla="val 12407"/>
                  </a:avLst>
                </a:prstGeom>
                <a:ln/>
              </p:spPr>
              <p:style>
                <a:lnRef idx="1">
                  <a:schemeClr val="accent3"/>
                </a:lnRef>
                <a:fillRef idx="2">
                  <a:schemeClr val="accent3"/>
                </a:fillRef>
                <a:effectRef idx="1">
                  <a:schemeClr val="accent3"/>
                </a:effectRef>
                <a:fontRef idx="minor">
                  <a:schemeClr val="dk1"/>
                </a:fontRef>
              </p:style>
              <p:txBody>
                <a:bodyPr anchor="ctr"/>
                <a:lstStyle/>
                <a:p>
                  <a:pPr algn="ctr" eaLnBrk="1" fontAlgn="auto" latinLnBrk="1" hangingPunct="1">
                    <a:spcBef>
                      <a:spcPts val="0"/>
                    </a:spcBef>
                    <a:spcAft>
                      <a:spcPts val="0"/>
                    </a:spcAft>
                    <a:defRPr/>
                  </a:pPr>
                  <a:endParaRPr lang="ko-KR" altLang="en-US"/>
                </a:p>
              </p:txBody>
            </p:sp>
          </p:grpSp>
          <p:sp>
            <p:nvSpPr>
              <p:cNvPr id="75" name="TextBox 74"/>
              <p:cNvSpPr txBox="1"/>
              <p:nvPr/>
            </p:nvSpPr>
            <p:spPr>
              <a:xfrm>
                <a:off x="2062142" y="2049627"/>
                <a:ext cx="1643074" cy="53635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eaLnBrk="1" latinLnBrk="1" hangingPunct="1">
                  <a:defRPr/>
                </a:pPr>
                <a:r>
                  <a:rPr kumimoji="1" lang="en-US" altLang="ko-KR" dirty="0">
                    <a:ln w="0"/>
                    <a:solidFill>
                      <a:schemeClr val="tx1"/>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ATMOSPHERE</a:t>
                </a:r>
                <a:endParaRPr kumimoji="1" lang="ko-KR" altLang="ko-KR" dirty="0">
                  <a:ln w="0"/>
                  <a:solidFill>
                    <a:schemeClr val="tx1"/>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grpSp>
        <p:grpSp>
          <p:nvGrpSpPr>
            <p:cNvPr id="11" name="그룹 78"/>
            <p:cNvGrpSpPr>
              <a:grpSpLocks/>
            </p:cNvGrpSpPr>
            <p:nvPr/>
          </p:nvGrpSpPr>
          <p:grpSpPr bwMode="auto">
            <a:xfrm>
              <a:off x="5461000" y="4440239"/>
              <a:ext cx="1919288" cy="1816100"/>
              <a:chOff x="2062145" y="1462074"/>
              <a:chExt cx="1643074" cy="1509724"/>
            </a:xfrm>
          </p:grpSpPr>
          <p:grpSp>
            <p:nvGrpSpPr>
              <p:cNvPr id="12" name="그룹 132"/>
              <p:cNvGrpSpPr>
                <a:grpSpLocks/>
              </p:cNvGrpSpPr>
              <p:nvPr/>
            </p:nvGrpSpPr>
            <p:grpSpPr bwMode="auto">
              <a:xfrm>
                <a:off x="2104977" y="1462074"/>
                <a:ext cx="1509724" cy="1509724"/>
                <a:chOff x="2124027" y="1481124"/>
                <a:chExt cx="1509724" cy="1509724"/>
              </a:xfrm>
            </p:grpSpPr>
            <p:sp>
              <p:nvSpPr>
                <p:cNvPr id="82" name="타원 81"/>
                <p:cNvSpPr/>
                <p:nvPr/>
              </p:nvSpPr>
              <p:spPr>
                <a:xfrm>
                  <a:off x="2124685" y="1481125"/>
                  <a:ext cx="1508529" cy="1509725"/>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eaLnBrk="1" fontAlgn="auto" latinLnBrk="1" hangingPunct="1">
                    <a:spcBef>
                      <a:spcPts val="0"/>
                    </a:spcBef>
                    <a:spcAft>
                      <a:spcPts val="0"/>
                    </a:spcAft>
                    <a:defRPr/>
                  </a:pPr>
                  <a:endParaRPr lang="ko-KR" altLang="en-US"/>
                </a:p>
              </p:txBody>
            </p:sp>
            <p:sp>
              <p:nvSpPr>
                <p:cNvPr id="83" name="타원 82"/>
                <p:cNvSpPr/>
                <p:nvPr/>
              </p:nvSpPr>
              <p:spPr>
                <a:xfrm>
                  <a:off x="2257871" y="1619692"/>
                  <a:ext cx="1213619" cy="1214114"/>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eaLnBrk="1" fontAlgn="auto" latinLnBrk="1" hangingPunct="1">
                    <a:spcBef>
                      <a:spcPts val="0"/>
                    </a:spcBef>
                    <a:spcAft>
                      <a:spcPts val="0"/>
                    </a:spcAft>
                    <a:defRPr/>
                  </a:pPr>
                  <a:endParaRPr lang="ko-KR" altLang="en-US"/>
                </a:p>
              </p:txBody>
            </p:sp>
            <p:sp>
              <p:nvSpPr>
                <p:cNvPr id="84" name="도넛 83"/>
                <p:cNvSpPr/>
                <p:nvPr/>
              </p:nvSpPr>
              <p:spPr>
                <a:xfrm>
                  <a:off x="2238844" y="1605176"/>
                  <a:ext cx="1284289" cy="1285378"/>
                </a:xfrm>
                <a:prstGeom prst="donut">
                  <a:avLst>
                    <a:gd name="adj" fmla="val 12407"/>
                  </a:avLst>
                </a:prstGeom>
                <a:ln/>
              </p:spPr>
              <p:style>
                <a:lnRef idx="1">
                  <a:schemeClr val="accent5"/>
                </a:lnRef>
                <a:fillRef idx="2">
                  <a:schemeClr val="accent5"/>
                </a:fillRef>
                <a:effectRef idx="1">
                  <a:schemeClr val="accent5"/>
                </a:effectRef>
                <a:fontRef idx="minor">
                  <a:schemeClr val="dk1"/>
                </a:fontRef>
              </p:style>
              <p:txBody>
                <a:bodyPr anchor="ctr"/>
                <a:lstStyle/>
                <a:p>
                  <a:pPr algn="ctr" eaLnBrk="1" fontAlgn="auto" latinLnBrk="1" hangingPunct="1">
                    <a:spcBef>
                      <a:spcPts val="0"/>
                    </a:spcBef>
                    <a:spcAft>
                      <a:spcPts val="0"/>
                    </a:spcAft>
                    <a:defRPr/>
                  </a:pPr>
                  <a:endParaRPr lang="ko-KR" altLang="en-US"/>
                </a:p>
              </p:txBody>
            </p:sp>
          </p:grpSp>
          <p:sp>
            <p:nvSpPr>
              <p:cNvPr id="81" name="TextBox 80"/>
              <p:cNvSpPr txBox="1"/>
              <p:nvPr/>
            </p:nvSpPr>
            <p:spPr>
              <a:xfrm>
                <a:off x="2062146" y="2050656"/>
                <a:ext cx="1643074" cy="30748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eaLnBrk="1" latinLnBrk="1" hangingPunct="1">
                  <a:defRPr/>
                </a:pPr>
                <a:r>
                  <a:rPr kumimoji="1" lang="en-US" altLang="ko-KR" dirty="0">
                    <a:ln w="0"/>
                    <a:solidFill>
                      <a:schemeClr val="tx1"/>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SEA-ICE</a:t>
                </a:r>
                <a:endParaRPr kumimoji="1" lang="ko-KR" altLang="ko-KR" dirty="0">
                  <a:ln w="0"/>
                  <a:solidFill>
                    <a:schemeClr val="tx1"/>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grpSp>
        <p:grpSp>
          <p:nvGrpSpPr>
            <p:cNvPr id="13" name="그룹 84"/>
            <p:cNvGrpSpPr>
              <a:grpSpLocks/>
            </p:cNvGrpSpPr>
            <p:nvPr/>
          </p:nvGrpSpPr>
          <p:grpSpPr bwMode="auto">
            <a:xfrm>
              <a:off x="1747842" y="4446591"/>
              <a:ext cx="1919287" cy="1817687"/>
              <a:chOff x="2062145" y="1462074"/>
              <a:chExt cx="1643074" cy="1509724"/>
            </a:xfrm>
          </p:grpSpPr>
          <p:grpSp>
            <p:nvGrpSpPr>
              <p:cNvPr id="14" name="그룹 138"/>
              <p:cNvGrpSpPr>
                <a:grpSpLocks/>
              </p:cNvGrpSpPr>
              <p:nvPr/>
            </p:nvGrpSpPr>
            <p:grpSpPr bwMode="auto">
              <a:xfrm>
                <a:off x="2104977" y="1462074"/>
                <a:ext cx="1509724" cy="1509724"/>
                <a:chOff x="2124027" y="1481124"/>
                <a:chExt cx="1509724" cy="1509724"/>
              </a:xfrm>
            </p:grpSpPr>
            <p:sp>
              <p:nvSpPr>
                <p:cNvPr id="88" name="타원 87"/>
                <p:cNvSpPr/>
                <p:nvPr/>
              </p:nvSpPr>
              <p:spPr>
                <a:xfrm>
                  <a:off x="2124682" y="1481123"/>
                  <a:ext cx="1508530" cy="1509725"/>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fontAlgn="auto" latinLnBrk="1" hangingPunct="1">
                    <a:spcBef>
                      <a:spcPts val="0"/>
                    </a:spcBef>
                    <a:spcAft>
                      <a:spcPts val="0"/>
                    </a:spcAft>
                    <a:defRPr/>
                  </a:pPr>
                  <a:endParaRPr lang="ko-KR" altLang="en-US"/>
                </a:p>
              </p:txBody>
            </p:sp>
            <p:sp>
              <p:nvSpPr>
                <p:cNvPr id="89" name="타원 88"/>
                <p:cNvSpPr/>
                <p:nvPr/>
              </p:nvSpPr>
              <p:spPr>
                <a:xfrm>
                  <a:off x="2257867" y="1619569"/>
                  <a:ext cx="1213619" cy="1214373"/>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fontAlgn="auto" latinLnBrk="1" hangingPunct="1">
                    <a:spcBef>
                      <a:spcPts val="0"/>
                    </a:spcBef>
                    <a:spcAft>
                      <a:spcPts val="0"/>
                    </a:spcAft>
                    <a:defRPr/>
                  </a:pPr>
                  <a:endParaRPr lang="ko-KR" altLang="en-US"/>
                </a:p>
              </p:txBody>
            </p:sp>
            <p:sp>
              <p:nvSpPr>
                <p:cNvPr id="90" name="도넛 89"/>
                <p:cNvSpPr/>
                <p:nvPr/>
              </p:nvSpPr>
              <p:spPr>
                <a:xfrm>
                  <a:off x="2238841" y="1605066"/>
                  <a:ext cx="1284288" cy="1285573"/>
                </a:xfrm>
                <a:prstGeom prst="donut">
                  <a:avLst>
                    <a:gd name="adj" fmla="val 12407"/>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fontAlgn="auto" latinLnBrk="1" hangingPunct="1">
                    <a:spcBef>
                      <a:spcPts val="0"/>
                    </a:spcBef>
                    <a:spcAft>
                      <a:spcPts val="0"/>
                    </a:spcAft>
                    <a:defRPr/>
                  </a:pPr>
                  <a:endParaRPr lang="ko-KR" altLang="en-US"/>
                </a:p>
              </p:txBody>
            </p:sp>
          </p:grpSp>
          <p:sp>
            <p:nvSpPr>
              <p:cNvPr id="87" name="TextBox 86"/>
              <p:cNvSpPr txBox="1"/>
              <p:nvPr/>
            </p:nvSpPr>
            <p:spPr>
              <a:xfrm>
                <a:off x="2062142" y="2050141"/>
                <a:ext cx="1643074" cy="307219"/>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eaLnBrk="1" latinLnBrk="1" hangingPunct="1">
                  <a:defRPr/>
                </a:pPr>
                <a:r>
                  <a:rPr kumimoji="1" lang="en-US" altLang="ko-KR" dirty="0">
                    <a:ln w="0"/>
                    <a:solidFill>
                      <a:schemeClr val="tx1"/>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LAND</a:t>
                </a:r>
                <a:endParaRPr kumimoji="1" lang="ko-KR" altLang="ko-KR" dirty="0">
                  <a:ln w="0"/>
                  <a:solidFill>
                    <a:schemeClr val="tx1"/>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grpSp>
        <p:sp>
          <p:nvSpPr>
            <p:cNvPr id="92" name="타원 91"/>
            <p:cNvSpPr/>
            <p:nvPr/>
          </p:nvSpPr>
          <p:spPr>
            <a:xfrm>
              <a:off x="3581401" y="2555877"/>
              <a:ext cx="1900238" cy="1900239"/>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fontAlgn="auto" latinLnBrk="1" hangingPunct="1">
                <a:spcBef>
                  <a:spcPts val="0"/>
                </a:spcBef>
                <a:spcAft>
                  <a:spcPts val="0"/>
                </a:spcAft>
                <a:defRPr/>
              </a:pPr>
              <a:endParaRPr lang="ko-KR" altLang="en-US"/>
            </a:p>
          </p:txBody>
        </p:sp>
        <p:sp>
          <p:nvSpPr>
            <p:cNvPr id="93" name="도넛 92"/>
            <p:cNvSpPr/>
            <p:nvPr/>
          </p:nvSpPr>
          <p:spPr>
            <a:xfrm>
              <a:off x="3551239" y="2533652"/>
              <a:ext cx="2012950" cy="2012951"/>
            </a:xfrm>
            <a:prstGeom prst="donut">
              <a:avLst>
                <a:gd name="adj" fmla="val 12407"/>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fontAlgn="auto" latinLnBrk="1" hangingPunct="1">
                <a:spcBef>
                  <a:spcPts val="0"/>
                </a:spcBef>
                <a:spcAft>
                  <a:spcPts val="0"/>
                </a:spcAft>
                <a:defRPr/>
              </a:pPr>
              <a:endParaRPr lang="ko-KR" altLang="en-US"/>
            </a:p>
          </p:txBody>
        </p:sp>
        <p:sp>
          <p:nvSpPr>
            <p:cNvPr id="94" name="TextBox 93"/>
            <p:cNvSpPr txBox="1"/>
            <p:nvPr/>
          </p:nvSpPr>
          <p:spPr>
            <a:xfrm>
              <a:off x="3267076" y="3071815"/>
              <a:ext cx="2571750" cy="9239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1" latinLnBrk="1" hangingPunct="1">
                <a:defRPr/>
              </a:pPr>
              <a:r>
                <a:rPr kumimoji="1" lang="en-US" altLang="ko-KR" dirty="0">
                  <a:ln w="0"/>
                  <a:solidFill>
                    <a:schemeClr val="tx1"/>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NCMRWF </a:t>
              </a:r>
            </a:p>
            <a:p>
              <a:pPr algn="ctr" eaLnBrk="1" latinLnBrk="1" hangingPunct="1">
                <a:defRPr/>
              </a:pPr>
              <a:r>
                <a:rPr kumimoji="1" lang="en-US" altLang="ko-KR" dirty="0">
                  <a:ln w="0"/>
                  <a:solidFill>
                    <a:schemeClr val="tx1"/>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COUPLED NWP SYSTEM</a:t>
              </a:r>
              <a:endParaRPr kumimoji="1" lang="ko-KR" altLang="ko-KR" dirty="0">
                <a:ln w="0"/>
                <a:solidFill>
                  <a:schemeClr val="tx1"/>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pic>
          <p:nvPicPr>
            <p:cNvPr id="2065" name="Graphic 3"/>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rot="10378655">
              <a:off x="190503" y="134939"/>
              <a:ext cx="1954213"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6" name="TextBox 4"/>
            <p:cNvSpPr txBox="1">
              <a:spLocks noChangeArrowheads="1"/>
            </p:cNvSpPr>
            <p:nvPr/>
          </p:nvSpPr>
          <p:spPr bwMode="auto">
            <a:xfrm rot="21106696">
              <a:off x="134939" y="267526"/>
              <a:ext cx="2049463" cy="2062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r>
                <a:rPr lang="en-IN" altLang="en-US" sz="1000" b="1"/>
                <a:t>In-situ Observations</a:t>
              </a:r>
            </a:p>
            <a:p>
              <a:pPr eaLnBrk="1" hangingPunct="1">
                <a:spcBef>
                  <a:spcPct val="0"/>
                </a:spcBef>
                <a:buFontTx/>
                <a:buNone/>
              </a:pPr>
              <a:r>
                <a:rPr lang="en-IN" altLang="en-US" sz="1000"/>
                <a:t>(</a:t>
              </a:r>
              <a:r>
                <a:rPr lang="en-US" altLang="en-US" sz="1000" i="1"/>
                <a:t>Temperature and salinity </a:t>
              </a:r>
            </a:p>
            <a:p>
              <a:pPr eaLnBrk="1" hangingPunct="1">
                <a:spcBef>
                  <a:spcPct val="0"/>
                </a:spcBef>
                <a:buFontTx/>
                <a:buNone/>
              </a:pPr>
              <a:r>
                <a:rPr lang="en-US" altLang="en-US" sz="1000" i="1"/>
                <a:t>profile</a:t>
              </a:r>
              <a:r>
                <a:rPr lang="en-US" altLang="en-US" sz="1000"/>
                <a:t> ) </a:t>
              </a:r>
            </a:p>
            <a:p>
              <a:pPr eaLnBrk="1" hangingPunct="1">
                <a:spcBef>
                  <a:spcPct val="0"/>
                </a:spcBef>
                <a:buFontTx/>
                <a:buNone/>
              </a:pPr>
              <a:r>
                <a:rPr lang="en-US" altLang="en-US" sz="1000"/>
                <a:t>XBT, ARGO, BUOY: (Moored &amp; Drifter), RVs/SHIP observations</a:t>
              </a:r>
              <a:r>
                <a:rPr lang="en-IN" altLang="en-US" sz="1000"/>
                <a:t>)</a:t>
              </a:r>
            </a:p>
            <a:p>
              <a:pPr eaLnBrk="1" hangingPunct="1">
                <a:spcBef>
                  <a:spcPct val="0"/>
                </a:spcBef>
                <a:buFontTx/>
                <a:buNone/>
              </a:pPr>
              <a:r>
                <a:rPr lang="en-IN" altLang="en-US" sz="1000"/>
                <a:t> </a:t>
              </a:r>
            </a:p>
            <a:p>
              <a:pPr eaLnBrk="1" hangingPunct="1">
                <a:spcBef>
                  <a:spcPct val="0"/>
                </a:spcBef>
                <a:buFontTx/>
                <a:buNone/>
              </a:pPr>
              <a:r>
                <a:rPr lang="en-IN" altLang="en-US" sz="1000" b="1"/>
                <a:t>Satellite Observations</a:t>
              </a:r>
            </a:p>
            <a:p>
              <a:pPr eaLnBrk="1" hangingPunct="1">
                <a:spcBef>
                  <a:spcPct val="0"/>
                </a:spcBef>
                <a:buFontTx/>
                <a:buNone/>
              </a:pPr>
              <a:r>
                <a:rPr lang="en-IN" altLang="en-US" sz="1000" i="1"/>
                <a:t>Sea Surface Temperature </a:t>
              </a:r>
            </a:p>
            <a:p>
              <a:pPr eaLnBrk="1" hangingPunct="1">
                <a:spcBef>
                  <a:spcPct val="0"/>
                </a:spcBef>
                <a:buFontTx/>
                <a:buNone/>
              </a:pPr>
              <a:r>
                <a:rPr lang="en-IN" altLang="en-US" sz="1000" i="1"/>
                <a:t>Sea Level Anomaly</a:t>
              </a:r>
            </a:p>
            <a:p>
              <a:pPr eaLnBrk="1" hangingPunct="1">
                <a:spcBef>
                  <a:spcPct val="0"/>
                </a:spcBef>
                <a:buFontTx/>
                <a:buNone/>
              </a:pPr>
              <a:endParaRPr lang="en-IN" altLang="en-US" sz="800"/>
            </a:p>
          </p:txBody>
        </p:sp>
        <p:pic>
          <p:nvPicPr>
            <p:cNvPr id="1026" name="Picture 2" descr="World Ocean Day-5 Largest Oceans in the world - Wave City"/>
            <p:cNvPicPr>
              <a:picLocks noChangeAspect="1" noChangeArrowheads="1"/>
            </p:cNvPicPr>
            <p:nvPr/>
          </p:nvPicPr>
          <p:blipFill>
            <a:blip r:embed="rId3" cstate="print"/>
            <a:srcRect/>
            <a:stretch>
              <a:fillRect/>
            </a:stretch>
          </p:blipFill>
          <p:spPr bwMode="auto">
            <a:xfrm rot="21139737">
              <a:off x="729963" y="2244404"/>
              <a:ext cx="1170896" cy="73181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68" name="Graphic 3"/>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rot="-9851530">
              <a:off x="6965951" y="280990"/>
              <a:ext cx="1925639" cy="232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Atmosphere Definition, Composition &amp; Characteristics - Video &amp; Lesson  Transcript | Study.com"/>
            <p:cNvPicPr>
              <a:picLocks noChangeAspect="1" noChangeArrowheads="1"/>
            </p:cNvPicPr>
            <p:nvPr/>
          </p:nvPicPr>
          <p:blipFill rotWithShape="1">
            <a:blip r:embed="rId5" cstate="print"/>
            <a:srcRect t="7035" b="11326"/>
            <a:stretch/>
          </p:blipFill>
          <p:spPr bwMode="auto">
            <a:xfrm rot="1103492">
              <a:off x="7063997" y="2170123"/>
              <a:ext cx="1190043" cy="87655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070" name="TextBox 7"/>
            <p:cNvSpPr txBox="1">
              <a:spLocks noChangeArrowheads="1"/>
            </p:cNvSpPr>
            <p:nvPr/>
          </p:nvSpPr>
          <p:spPr bwMode="auto">
            <a:xfrm rot="1205999">
              <a:off x="7131051" y="-97015"/>
              <a:ext cx="1919288" cy="2400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r>
                <a:rPr lang="en-IN" altLang="en-US" sz="1000" b="1"/>
                <a:t>Conventional/surface based </a:t>
              </a:r>
            </a:p>
            <a:p>
              <a:pPr eaLnBrk="1" hangingPunct="1">
                <a:spcBef>
                  <a:spcPct val="0"/>
                </a:spcBef>
                <a:buFontTx/>
                <a:buNone/>
              </a:pPr>
              <a:r>
                <a:rPr lang="en-IN" altLang="en-US" sz="1000" b="1"/>
                <a:t>Observations</a:t>
              </a:r>
            </a:p>
            <a:p>
              <a:pPr eaLnBrk="1" hangingPunct="1">
                <a:spcBef>
                  <a:spcPct val="0"/>
                </a:spcBef>
                <a:buFontTx/>
                <a:buNone/>
              </a:pPr>
              <a:r>
                <a:rPr lang="en-IN" altLang="en-US" sz="1000"/>
                <a:t>(</a:t>
              </a:r>
              <a:r>
                <a:rPr lang="en-US" altLang="en-US" sz="1000"/>
                <a:t>Surface, Upper Air, Aircraft,</a:t>
              </a:r>
              <a:endParaRPr lang="en-IN" altLang="en-US" sz="1000"/>
            </a:p>
            <a:p>
              <a:pPr eaLnBrk="1" hangingPunct="1">
                <a:spcBef>
                  <a:spcPct val="0"/>
                </a:spcBef>
                <a:buFontTx/>
                <a:buNone/>
              </a:pPr>
              <a:r>
                <a:rPr lang="en-IN" altLang="en-US" sz="1000"/>
                <a:t>Wind Profiler, GroungGPS)</a:t>
              </a:r>
            </a:p>
            <a:p>
              <a:pPr eaLnBrk="1" hangingPunct="1">
                <a:spcBef>
                  <a:spcPct val="0"/>
                </a:spcBef>
                <a:buFontTx/>
                <a:buNone/>
              </a:pPr>
              <a:endParaRPr lang="en-IN" altLang="en-US" sz="1000"/>
            </a:p>
            <a:p>
              <a:pPr eaLnBrk="1" hangingPunct="1">
                <a:spcBef>
                  <a:spcPct val="0"/>
                </a:spcBef>
                <a:buFontTx/>
                <a:buNone/>
              </a:pPr>
              <a:r>
                <a:rPr lang="en-IN" altLang="en-US" sz="1000" b="1"/>
                <a:t>Satellite Observations</a:t>
              </a:r>
            </a:p>
            <a:p>
              <a:pPr eaLnBrk="1" hangingPunct="1">
                <a:spcBef>
                  <a:spcPct val="0"/>
                </a:spcBef>
                <a:buFontTx/>
                <a:buNone/>
              </a:pPr>
              <a:r>
                <a:rPr lang="en-IN" altLang="en-US" sz="1000"/>
                <a:t>(Winds (atmosphere and sea surface), Radiances,</a:t>
              </a:r>
            </a:p>
            <a:p>
              <a:pPr eaLnBrk="1" hangingPunct="1">
                <a:spcBef>
                  <a:spcPct val="0"/>
                </a:spcBef>
                <a:buFontTx/>
                <a:buNone/>
              </a:pPr>
              <a:r>
                <a:rPr lang="en-IN" altLang="en-US" sz="1000"/>
                <a:t>   GPSRO-Bending angle)</a:t>
              </a:r>
            </a:p>
          </p:txBody>
        </p:sp>
        <p:pic>
          <p:nvPicPr>
            <p:cNvPr id="2071" name="Graphic 3"/>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rot="10378655">
              <a:off x="227014" y="3659188"/>
              <a:ext cx="1884363"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9"/>
            <p:cNvSpPr txBox="1">
              <a:spLocks noChangeArrowheads="1"/>
            </p:cNvSpPr>
            <p:nvPr/>
          </p:nvSpPr>
          <p:spPr bwMode="auto">
            <a:xfrm rot="21262457">
              <a:off x="269994" y="3795008"/>
              <a:ext cx="1622163" cy="1547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scene3d>
                <a:camera prst="orthographicFront"/>
                <a:lightRig rig="threePt" dir="t"/>
              </a:scene3d>
            </a:bodyPr>
            <a:lstStyle>
              <a:lvl1pPr latinLnBrk="1">
                <a:defRPr>
                  <a:solidFill>
                    <a:schemeClr val="tx1"/>
                  </a:solidFill>
                  <a:latin typeface="맑은 고딕" panose="020B0503020000020004" pitchFamily="34" charset="-127"/>
                  <a:ea typeface="맑은 고딕" panose="020B0503020000020004" pitchFamily="34" charset="-127"/>
                </a:defRPr>
              </a:lvl1pPr>
              <a:lvl2pPr marL="742950" indent="-285750" latinLnBrk="1">
                <a:defRPr>
                  <a:solidFill>
                    <a:schemeClr val="tx1"/>
                  </a:solidFill>
                  <a:latin typeface="맑은 고딕" panose="020B0503020000020004" pitchFamily="34" charset="-127"/>
                  <a:ea typeface="맑은 고딕" panose="020B0503020000020004" pitchFamily="34" charset="-127"/>
                </a:defRPr>
              </a:lvl2pPr>
              <a:lvl3pPr marL="1143000" indent="-228600" latinLnBrk="1">
                <a:defRPr>
                  <a:solidFill>
                    <a:schemeClr val="tx1"/>
                  </a:solidFill>
                  <a:latin typeface="맑은 고딕" panose="020B0503020000020004" pitchFamily="34" charset="-127"/>
                  <a:ea typeface="맑은 고딕" panose="020B0503020000020004" pitchFamily="34" charset="-127"/>
                </a:defRPr>
              </a:lvl3pPr>
              <a:lvl4pPr marL="1600200" indent="-228600" latinLnBrk="1">
                <a:defRPr>
                  <a:solidFill>
                    <a:schemeClr val="tx1"/>
                  </a:solidFill>
                  <a:latin typeface="맑은 고딕" panose="020B0503020000020004" pitchFamily="34" charset="-127"/>
                  <a:ea typeface="맑은 고딕" panose="020B0503020000020004" pitchFamily="34" charset="-127"/>
                </a:defRPr>
              </a:lvl4pPr>
              <a:lvl5pPr marL="2057400" indent="-228600" latinLnBrk="1">
                <a:defRPr>
                  <a:solidFill>
                    <a:schemeClr val="tx1"/>
                  </a:solidFill>
                  <a:latin typeface="맑은 고딕" panose="020B0503020000020004" pitchFamily="34" charset="-127"/>
                  <a:ea typeface="맑은 고딕" panose="020B0503020000020004" pitchFamily="34" charset="-127"/>
                </a:defRPr>
              </a:lvl5pPr>
              <a:lvl6pPr marL="2514600" indent="-228600" fontAlgn="base" latinLnBrk="1">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fontAlgn="base" latinLnBrk="1">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fontAlgn="base" latinLnBrk="1">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fontAlgn="base" latinLnBrk="1">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pPr eaLnBrk="1" hangingPunct="1">
                <a:defRPr/>
              </a:pPr>
              <a:r>
                <a:rPr lang="en-IN" altLang="en-US" sz="1051" b="1" dirty="0"/>
                <a:t>Land Surface Temp.</a:t>
              </a:r>
            </a:p>
            <a:p>
              <a:pPr eaLnBrk="1" hangingPunct="1">
                <a:defRPr/>
              </a:pPr>
              <a:r>
                <a:rPr lang="en-IN" altLang="en-US" sz="1051" b="1" i="1" dirty="0"/>
                <a:t>soil moisture</a:t>
              </a:r>
            </a:p>
            <a:p>
              <a:pPr eaLnBrk="1" hangingPunct="1">
                <a:defRPr/>
              </a:pPr>
              <a:r>
                <a:rPr lang="en-IN" altLang="en-US" sz="1051" b="1" i="1" dirty="0"/>
                <a:t>Satellite soil wetness observations: </a:t>
              </a:r>
            </a:p>
            <a:p>
              <a:pPr eaLnBrk="1" hangingPunct="1">
                <a:defRPr/>
              </a:pPr>
              <a:r>
                <a:rPr lang="en-IN" altLang="en-US" sz="1051" b="1" i="1" dirty="0"/>
                <a:t>(</a:t>
              </a:r>
              <a:r>
                <a:rPr lang="en-IN" altLang="en-US" sz="1051" i="1" dirty="0"/>
                <a:t>ASCAT)</a:t>
              </a:r>
              <a:r>
                <a:rPr lang="en-IN" altLang="en-US" sz="1051" b="1" i="1" dirty="0"/>
                <a:t> </a:t>
              </a:r>
            </a:p>
            <a:p>
              <a:pPr eaLnBrk="1" hangingPunct="1">
                <a:defRPr/>
              </a:pPr>
              <a:r>
                <a:rPr lang="en-US" altLang="en-US" sz="1051" b="1" i="1" dirty="0"/>
                <a:t>OSTIA: </a:t>
              </a:r>
              <a:r>
                <a:rPr lang="en-US" altLang="en-US" sz="1051" i="1" dirty="0" err="1"/>
                <a:t>SeaIce</a:t>
              </a:r>
              <a:r>
                <a:rPr lang="en-US" altLang="en-US" sz="1051" i="1" dirty="0"/>
                <a:t>, SST</a:t>
              </a:r>
              <a:endParaRPr lang="en-IN" altLang="en-US" sz="1051" i="1" dirty="0"/>
            </a:p>
          </p:txBody>
        </p:sp>
        <p:pic>
          <p:nvPicPr>
            <p:cNvPr id="2073" name="Graphic 3"/>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rot="-9851530">
              <a:off x="6983416" y="3916364"/>
              <a:ext cx="1925637" cy="232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11"/>
            <p:cNvSpPr txBox="1">
              <a:spLocks noChangeArrowheads="1"/>
            </p:cNvSpPr>
            <p:nvPr/>
          </p:nvSpPr>
          <p:spPr bwMode="auto">
            <a:xfrm rot="1205999">
              <a:off x="7158039" y="4361271"/>
              <a:ext cx="1822451" cy="90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latinLnBrk="1">
                <a:defRPr>
                  <a:solidFill>
                    <a:schemeClr val="tx1"/>
                  </a:solidFill>
                  <a:latin typeface="맑은 고딕" panose="020B0503020000020004" pitchFamily="34" charset="-127"/>
                  <a:ea typeface="맑은 고딕" panose="020B0503020000020004" pitchFamily="34" charset="-127"/>
                </a:defRPr>
              </a:lvl1pPr>
              <a:lvl2pPr marL="742950" indent="-285750" latinLnBrk="1">
                <a:defRPr>
                  <a:solidFill>
                    <a:schemeClr val="tx1"/>
                  </a:solidFill>
                  <a:latin typeface="맑은 고딕" panose="020B0503020000020004" pitchFamily="34" charset="-127"/>
                  <a:ea typeface="맑은 고딕" panose="020B0503020000020004" pitchFamily="34" charset="-127"/>
                </a:defRPr>
              </a:lvl2pPr>
              <a:lvl3pPr marL="1143000" indent="-228600" latinLnBrk="1">
                <a:defRPr>
                  <a:solidFill>
                    <a:schemeClr val="tx1"/>
                  </a:solidFill>
                  <a:latin typeface="맑은 고딕" panose="020B0503020000020004" pitchFamily="34" charset="-127"/>
                  <a:ea typeface="맑은 고딕" panose="020B0503020000020004" pitchFamily="34" charset="-127"/>
                </a:defRPr>
              </a:lvl3pPr>
              <a:lvl4pPr marL="1600200" indent="-228600" latinLnBrk="1">
                <a:defRPr>
                  <a:solidFill>
                    <a:schemeClr val="tx1"/>
                  </a:solidFill>
                  <a:latin typeface="맑은 고딕" panose="020B0503020000020004" pitchFamily="34" charset="-127"/>
                  <a:ea typeface="맑은 고딕" panose="020B0503020000020004" pitchFamily="34" charset="-127"/>
                </a:defRPr>
              </a:lvl4pPr>
              <a:lvl5pPr marL="2057400" indent="-228600" latinLnBrk="1">
                <a:defRPr>
                  <a:solidFill>
                    <a:schemeClr val="tx1"/>
                  </a:solidFill>
                  <a:latin typeface="맑은 고딕" panose="020B0503020000020004" pitchFamily="34" charset="-127"/>
                  <a:ea typeface="맑은 고딕" panose="020B0503020000020004" pitchFamily="34" charset="-127"/>
                </a:defRPr>
              </a:lvl5pPr>
              <a:lvl6pPr marL="2514600" indent="-228600" fontAlgn="base" latinLnBrk="1">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fontAlgn="base" latinLnBrk="1">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fontAlgn="base" latinLnBrk="1">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fontAlgn="base" latinLnBrk="1">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pPr eaLnBrk="1" hangingPunct="1">
                <a:defRPr/>
              </a:pPr>
              <a:r>
                <a:rPr lang="en-IN" altLang="en-US" sz="1051" b="1" dirty="0"/>
                <a:t>Sea-Ice Concentration</a:t>
              </a:r>
            </a:p>
            <a:p>
              <a:pPr eaLnBrk="1" hangingPunct="1">
                <a:defRPr/>
              </a:pPr>
              <a:r>
                <a:rPr lang="en-US" altLang="en-US" sz="1051" b="1" dirty="0"/>
                <a:t>Satellite Observation: </a:t>
              </a:r>
            </a:p>
            <a:p>
              <a:pPr eaLnBrk="1" hangingPunct="1">
                <a:defRPr/>
              </a:pPr>
              <a:r>
                <a:rPr lang="en-US" altLang="en-US" sz="1051" dirty="0"/>
                <a:t>SSMIS</a:t>
              </a:r>
              <a:endParaRPr lang="en-IN" altLang="en-US" sz="1051" dirty="0"/>
            </a:p>
          </p:txBody>
        </p:sp>
        <p:sp>
          <p:nvSpPr>
            <p:cNvPr id="2075" name="AutoShape 4" descr="Land Degradation: The History Lesson We Are Still Learning - Dirt to Dinne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en-IN" altLang="en-US" sz="1800"/>
            </a:p>
          </p:txBody>
        </p:sp>
        <p:pic>
          <p:nvPicPr>
            <p:cNvPr id="15" name="Picture 14"/>
            <p:cNvPicPr>
              <a:picLocks noChangeAspect="1"/>
            </p:cNvPicPr>
            <p:nvPr/>
          </p:nvPicPr>
          <p:blipFill>
            <a:blip r:embed="rId8" cstate="print"/>
            <a:stretch>
              <a:fillRect/>
            </a:stretch>
          </p:blipFill>
          <p:spPr>
            <a:xfrm rot="21221139">
              <a:off x="598810" y="5680765"/>
              <a:ext cx="1195135" cy="78649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Picture 15"/>
            <p:cNvPicPr>
              <a:picLocks noChangeAspect="1"/>
            </p:cNvPicPr>
            <p:nvPr/>
          </p:nvPicPr>
          <p:blipFill>
            <a:blip r:embed="rId9" cstate="print"/>
            <a:stretch>
              <a:fillRect/>
            </a:stretch>
          </p:blipFill>
          <p:spPr>
            <a:xfrm rot="1345666">
              <a:off x="7123657" y="5696572"/>
              <a:ext cx="1283913" cy="8552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p:cNvSpPr/>
            <p:nvPr/>
          </p:nvSpPr>
          <p:spPr>
            <a:xfrm>
              <a:off x="5700714" y="1806577"/>
              <a:ext cx="1363663" cy="461665"/>
            </a:xfrm>
            <a:prstGeom prst="rect">
              <a:avLst/>
            </a:prstGeom>
          </p:spPr>
          <p:txBody>
            <a:bodyPr>
              <a:spAutoFit/>
            </a:bodyPr>
            <a:lstStyle/>
            <a:p>
              <a:pPr algn="ctr" eaLnBrk="1" latinLnBrk="1" hangingPunct="1">
                <a:defRPr/>
              </a:pPr>
              <a:r>
                <a:rPr kumimoji="1" lang="en-US" altLang="ko-KR" sz="1200"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Hybrid-4DVAR</a:t>
              </a:r>
              <a:endParaRPr kumimoji="1" lang="ko-KR" altLang="ko-KR" sz="1200"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sp>
          <p:nvSpPr>
            <p:cNvPr id="51" name="Rectangle 50"/>
            <p:cNvSpPr/>
            <p:nvPr/>
          </p:nvSpPr>
          <p:spPr>
            <a:xfrm>
              <a:off x="1995490" y="1844677"/>
              <a:ext cx="1419225" cy="646331"/>
            </a:xfrm>
            <a:prstGeom prst="rect">
              <a:avLst/>
            </a:prstGeom>
          </p:spPr>
          <p:txBody>
            <a:bodyPr>
              <a:spAutoFit/>
            </a:bodyPr>
            <a:lstStyle/>
            <a:p>
              <a:pPr algn="ctr" eaLnBrk="1" latinLnBrk="1" hangingPunct="1">
                <a:defRPr/>
              </a:pPr>
              <a:r>
                <a:rPr kumimoji="1" lang="en-US" altLang="ko-KR" sz="1200"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NEMOVAR 3DVAR - FGAT</a:t>
              </a:r>
              <a:endParaRPr kumimoji="1" lang="ko-KR" altLang="ko-KR" sz="1200"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sp>
          <p:nvSpPr>
            <p:cNvPr id="52" name="Rectangle 51"/>
            <p:cNvSpPr/>
            <p:nvPr/>
          </p:nvSpPr>
          <p:spPr>
            <a:xfrm>
              <a:off x="5745164" y="5497516"/>
              <a:ext cx="1419225" cy="646331"/>
            </a:xfrm>
            <a:prstGeom prst="rect">
              <a:avLst/>
            </a:prstGeom>
          </p:spPr>
          <p:txBody>
            <a:bodyPr>
              <a:spAutoFit/>
            </a:bodyPr>
            <a:lstStyle/>
            <a:p>
              <a:pPr algn="ctr" eaLnBrk="1" latinLnBrk="1" hangingPunct="1">
                <a:defRPr/>
              </a:pPr>
              <a:r>
                <a:rPr kumimoji="1" lang="en-US" altLang="ko-KR" sz="1200"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NEMOVAR</a:t>
              </a:r>
            </a:p>
            <a:p>
              <a:pPr algn="ctr" eaLnBrk="1" latinLnBrk="1" hangingPunct="1">
                <a:defRPr/>
              </a:pPr>
              <a:r>
                <a:rPr kumimoji="1" lang="en-US" altLang="ko-KR" sz="1200"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3DVAR - FGAT</a:t>
              </a:r>
              <a:endParaRPr kumimoji="1" lang="ko-KR" altLang="ko-KR" sz="1200"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sp>
          <p:nvSpPr>
            <p:cNvPr id="53" name="Rectangle 52"/>
            <p:cNvSpPr/>
            <p:nvPr/>
          </p:nvSpPr>
          <p:spPr>
            <a:xfrm>
              <a:off x="5656264" y="1196976"/>
              <a:ext cx="1363662" cy="276225"/>
            </a:xfrm>
            <a:prstGeom prst="rect">
              <a:avLst/>
            </a:prstGeom>
          </p:spPr>
          <p:txBody>
            <a:bodyPr>
              <a:spAutoFit/>
            </a:bodyPr>
            <a:lstStyle/>
            <a:p>
              <a:pPr algn="ctr" eaLnBrk="1" latinLnBrk="1" hangingPunct="1">
                <a:defRPr/>
              </a:pPr>
              <a:r>
                <a:rPr kumimoji="1" lang="en-US" altLang="ko-KR" sz="1200" b="1"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NCUM</a:t>
              </a:r>
              <a:endParaRPr kumimoji="1" lang="ko-KR" altLang="ko-KR" sz="1200" b="1"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sp>
          <p:nvSpPr>
            <p:cNvPr id="54" name="Rectangle 53"/>
            <p:cNvSpPr/>
            <p:nvPr/>
          </p:nvSpPr>
          <p:spPr>
            <a:xfrm>
              <a:off x="2027239" y="1196976"/>
              <a:ext cx="1363662" cy="276225"/>
            </a:xfrm>
            <a:prstGeom prst="rect">
              <a:avLst/>
            </a:prstGeom>
          </p:spPr>
          <p:txBody>
            <a:bodyPr>
              <a:spAutoFit/>
            </a:bodyPr>
            <a:lstStyle/>
            <a:p>
              <a:pPr algn="ctr" eaLnBrk="1" latinLnBrk="1" hangingPunct="1">
                <a:defRPr/>
              </a:pPr>
              <a:r>
                <a:rPr kumimoji="1" lang="en-US" altLang="ko-KR" sz="1200" b="1"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NEMO</a:t>
              </a:r>
              <a:endParaRPr kumimoji="1" lang="ko-KR" altLang="ko-KR" sz="1200" b="1"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sp>
          <p:nvSpPr>
            <p:cNvPr id="55" name="Rectangle 54"/>
            <p:cNvSpPr/>
            <p:nvPr/>
          </p:nvSpPr>
          <p:spPr>
            <a:xfrm>
              <a:off x="1979614" y="4879977"/>
              <a:ext cx="1363662" cy="277813"/>
            </a:xfrm>
            <a:prstGeom prst="rect">
              <a:avLst/>
            </a:prstGeom>
          </p:spPr>
          <p:txBody>
            <a:bodyPr>
              <a:spAutoFit/>
            </a:bodyPr>
            <a:lstStyle/>
            <a:p>
              <a:pPr algn="ctr" eaLnBrk="1" latinLnBrk="1" hangingPunct="1">
                <a:defRPr/>
              </a:pPr>
              <a:r>
                <a:rPr kumimoji="1" lang="en-US" altLang="ko-KR" sz="1200" b="1"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JULES</a:t>
              </a:r>
              <a:endParaRPr kumimoji="1" lang="ko-KR" altLang="ko-KR" sz="1200" b="1"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sp>
          <p:nvSpPr>
            <p:cNvPr id="56" name="Rectangle 55"/>
            <p:cNvSpPr/>
            <p:nvPr/>
          </p:nvSpPr>
          <p:spPr>
            <a:xfrm>
              <a:off x="2027239" y="5527678"/>
              <a:ext cx="1330325" cy="461665"/>
            </a:xfrm>
            <a:prstGeom prst="rect">
              <a:avLst/>
            </a:prstGeom>
          </p:spPr>
          <p:txBody>
            <a:bodyPr>
              <a:spAutoFit/>
            </a:bodyPr>
            <a:lstStyle/>
            <a:p>
              <a:pPr algn="ctr" eaLnBrk="1" latinLnBrk="1" hangingPunct="1">
                <a:defRPr/>
              </a:pPr>
              <a:r>
                <a:rPr kumimoji="1" lang="en-US" altLang="ko-KR" sz="1200"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Simplified EKF</a:t>
              </a:r>
              <a:endParaRPr kumimoji="1" lang="ko-KR" altLang="ko-KR" sz="1200"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sp>
          <p:nvSpPr>
            <p:cNvPr id="57" name="Rectangle 56"/>
            <p:cNvSpPr/>
            <p:nvPr/>
          </p:nvSpPr>
          <p:spPr>
            <a:xfrm>
              <a:off x="5729289" y="4879977"/>
              <a:ext cx="1363662" cy="277813"/>
            </a:xfrm>
            <a:prstGeom prst="rect">
              <a:avLst/>
            </a:prstGeom>
          </p:spPr>
          <p:txBody>
            <a:bodyPr>
              <a:spAutoFit/>
            </a:bodyPr>
            <a:lstStyle/>
            <a:p>
              <a:pPr algn="ctr" eaLnBrk="1" latinLnBrk="1" hangingPunct="1">
                <a:defRPr/>
              </a:pPr>
              <a:r>
                <a:rPr kumimoji="1" lang="en-US" altLang="ko-KR" sz="1200" b="1"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CICE</a:t>
              </a:r>
              <a:endParaRPr kumimoji="1" lang="ko-KR" altLang="ko-KR" sz="1200" b="1" dirty="0">
                <a:ln w="0"/>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sp>
          <p:nvSpPr>
            <p:cNvPr id="58" name="Rectangle 57"/>
            <p:cNvSpPr/>
            <p:nvPr/>
          </p:nvSpPr>
          <p:spPr>
            <a:xfrm>
              <a:off x="3875572" y="2688082"/>
              <a:ext cx="1363571" cy="625475"/>
            </a:xfrm>
            <a:prstGeom prst="rect">
              <a:avLst/>
            </a:prstGeom>
            <a:scene3d>
              <a:camera prst="orthographicFront">
                <a:rot lat="0" lon="1800000" rev="0"/>
              </a:camera>
              <a:lightRig rig="threePt" dir="t"/>
            </a:scene3d>
          </p:spPr>
          <p:txBody>
            <a:bodyPr spcFirstLastPara="1">
              <a:prstTxWarp prst="textArchUp">
                <a:avLst/>
              </a:prstTxWarp>
              <a:spAutoFit/>
            </a:bodyPr>
            <a:lstStyle/>
            <a:p>
              <a:pPr algn="ctr" eaLnBrk="1" latinLnBrk="1" hangingPunct="1">
                <a:defRPr/>
              </a:pPr>
              <a:r>
                <a:rPr kumimoji="1" lang="en-US" altLang="ko-KR" sz="1200" b="1" dirty="0">
                  <a:ln w="0"/>
                  <a:solidFill>
                    <a:srgbClr val="002060"/>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COUPLER: </a:t>
              </a:r>
              <a:r>
                <a:rPr kumimoji="1" lang="en-US" altLang="ko-KR" sz="1200" dirty="0">
                  <a:ln w="0"/>
                  <a:solidFill>
                    <a:srgbClr val="002060"/>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OASIS</a:t>
              </a:r>
              <a:endParaRPr kumimoji="1" lang="ko-KR" altLang="ko-KR" sz="1200" dirty="0">
                <a:ln w="0"/>
                <a:solidFill>
                  <a:srgbClr val="002060"/>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sp>
          <p:nvSpPr>
            <p:cNvPr id="66" name="Rectangle 65"/>
            <p:cNvSpPr/>
            <p:nvPr/>
          </p:nvSpPr>
          <p:spPr>
            <a:xfrm>
              <a:off x="3904862" y="3798578"/>
              <a:ext cx="1363571" cy="625475"/>
            </a:xfrm>
            <a:prstGeom prst="rect">
              <a:avLst/>
            </a:prstGeom>
            <a:scene3d>
              <a:camera prst="orthographicFront">
                <a:rot lat="0" lon="1800000" rev="0"/>
              </a:camera>
              <a:lightRig rig="threePt" dir="t"/>
            </a:scene3d>
          </p:spPr>
          <p:txBody>
            <a:bodyPr spcFirstLastPara="1">
              <a:prstTxWarp prst="textArchDown">
                <a:avLst/>
              </a:prstTxWarp>
              <a:spAutoFit/>
            </a:bodyPr>
            <a:lstStyle/>
            <a:p>
              <a:pPr algn="ctr" eaLnBrk="1" latinLnBrk="1" hangingPunct="1">
                <a:defRPr/>
              </a:pPr>
              <a:r>
                <a:rPr kumimoji="1" lang="en-US" altLang="ko-KR" sz="1200" b="1" dirty="0">
                  <a:ln w="0"/>
                  <a:solidFill>
                    <a:srgbClr val="002060"/>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COUPLER: </a:t>
              </a:r>
              <a:r>
                <a:rPr kumimoji="1" lang="en-US" altLang="ko-KR" sz="1200" dirty="0">
                  <a:ln w="0"/>
                  <a:solidFill>
                    <a:srgbClr val="002060"/>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rPr>
                <a:t>OASIS</a:t>
              </a:r>
              <a:endParaRPr kumimoji="1" lang="ko-KR" altLang="ko-KR" sz="1200" dirty="0">
                <a:ln w="0"/>
                <a:solidFill>
                  <a:srgbClr val="002060"/>
                </a:solidFill>
                <a:effectLst>
                  <a:outerShdw blurRad="38100" dist="19050" dir="2700000" algn="tl" rotWithShape="0">
                    <a:schemeClr val="dk1">
                      <a:alpha val="40000"/>
                    </a:schemeClr>
                  </a:outerShdw>
                </a:effectLst>
                <a:latin typeface="Arial" pitchFamily="34" charset="0"/>
                <a:ea typeface="HY헤드라인M" pitchFamily="18" charset="-127"/>
                <a:cs typeface="Arial" pitchFamily="34" charset="0"/>
              </a:endParaRPr>
            </a:p>
          </p:txBody>
        </p:sp>
      </p:grpSp>
    </p:spTree>
    <p:extLst>
      <p:ext uri="{BB962C8B-B14F-4D97-AF65-F5344CB8AC3E}">
        <p14:creationId xmlns:p14="http://schemas.microsoft.com/office/powerpoint/2010/main" xmlns="" val="14514688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9527"/>
            <a:ext cx="9144000" cy="954107"/>
          </a:xfrm>
          <a:prstGeom prst="rect">
            <a:avLst/>
          </a:prstGeom>
          <a:solidFill>
            <a:srgbClr val="000099"/>
          </a:solidFill>
        </p:spPr>
        <p:txBody>
          <a:bodyPr wrap="square">
            <a:spAutoFit/>
          </a:bodyPr>
          <a:lstStyle/>
          <a:p>
            <a:r>
              <a:rPr lang="en-IN" sz="2800" b="1" dirty="0">
                <a:solidFill>
                  <a:schemeClr val="bg1"/>
                </a:solidFill>
                <a:latin typeface="Arial" panose="020B0604020202020204" pitchFamily="34" charset="0"/>
              </a:rPr>
              <a:t>NCMRWF Global Coupled NWP system (CNCUM</a:t>
            </a:r>
            <a:r>
              <a:rPr lang="en-IN" sz="2800" b="1" dirty="0" smtClean="0">
                <a:solidFill>
                  <a:schemeClr val="bg1"/>
                </a:solidFill>
                <a:latin typeface="Arial" panose="020B0604020202020204" pitchFamily="34" charset="0"/>
              </a:rPr>
              <a:t>):</a:t>
            </a:r>
            <a:r>
              <a:rPr lang="en-IN" sz="2800" b="1" dirty="0" smtClean="0">
                <a:solidFill>
                  <a:srgbClr val="FFFF00"/>
                </a:solidFill>
                <a:latin typeface="Arial" panose="020B0604020202020204" pitchFamily="34" charset="0"/>
              </a:rPr>
              <a:t>pre-operational trials</a:t>
            </a:r>
            <a:endParaRPr lang="en-IN" sz="2800" b="1" dirty="0">
              <a:solidFill>
                <a:srgbClr val="FFFF00"/>
              </a:solidFill>
            </a:endParaRPr>
          </a:p>
        </p:txBody>
      </p:sp>
      <p:sp>
        <p:nvSpPr>
          <p:cNvPr id="6" name="Rectangle 5"/>
          <p:cNvSpPr/>
          <p:nvPr/>
        </p:nvSpPr>
        <p:spPr>
          <a:xfrm>
            <a:off x="229832" y="5229250"/>
            <a:ext cx="8752967" cy="1600438"/>
          </a:xfrm>
          <a:prstGeom prst="rect">
            <a:avLst/>
          </a:prstGeom>
          <a:solidFill>
            <a:srgbClr val="FFC000"/>
          </a:solidFill>
        </p:spPr>
        <p:txBody>
          <a:bodyPr wrap="square">
            <a:spAutoFit/>
          </a:bodyPr>
          <a:lstStyle/>
          <a:p>
            <a:pPr algn="ctr"/>
            <a:endParaRPr lang="en-IN" sz="1400" dirty="0">
              <a:solidFill>
                <a:srgbClr val="000000"/>
              </a:solidFill>
              <a:latin typeface="Arial" panose="020B0604020202020204" pitchFamily="34" charset="0"/>
            </a:endParaRPr>
          </a:p>
          <a:p>
            <a:pPr algn="ctr"/>
            <a:r>
              <a:rPr lang="en-US" sz="2400" b="1" dirty="0" smtClean="0">
                <a:solidFill>
                  <a:srgbClr val="002060"/>
                </a:solidFill>
                <a:latin typeface="Arial" panose="020B0604020202020204" pitchFamily="34" charset="0"/>
              </a:rPr>
              <a:t>Parallel </a:t>
            </a:r>
            <a:r>
              <a:rPr lang="en-US" sz="2400" b="1" dirty="0">
                <a:solidFill>
                  <a:srgbClr val="002060"/>
                </a:solidFill>
                <a:latin typeface="Arial" panose="020B0604020202020204" pitchFamily="34" charset="0"/>
              </a:rPr>
              <a:t>Runs </a:t>
            </a:r>
            <a:r>
              <a:rPr lang="en-US" sz="2400" b="1" dirty="0" smtClean="0">
                <a:solidFill>
                  <a:srgbClr val="002060"/>
                </a:solidFill>
                <a:latin typeface="Arial" panose="020B0604020202020204" pitchFamily="34" charset="0"/>
              </a:rPr>
              <a:t>are being conducted in </a:t>
            </a:r>
            <a:r>
              <a:rPr lang="en-US" sz="2400" b="1" dirty="0">
                <a:solidFill>
                  <a:srgbClr val="002060"/>
                </a:solidFill>
                <a:latin typeface="Arial" panose="020B0604020202020204" pitchFamily="34" charset="0"/>
              </a:rPr>
              <a:t>Pratyush HPC </a:t>
            </a:r>
          </a:p>
          <a:p>
            <a:pPr algn="ctr"/>
            <a:r>
              <a:rPr lang="en-US" sz="2000" dirty="0">
                <a:solidFill>
                  <a:srgbClr val="002060"/>
                </a:solidFill>
                <a:latin typeface="Arial" panose="020B0604020202020204" pitchFamily="34" charset="0"/>
              </a:rPr>
              <a:t>Resolution: Atmosphere ~10km, Land ~10km, Ocean ~ 25km, Sea Ice </a:t>
            </a:r>
            <a:r>
              <a:rPr lang="en-US" sz="2000" dirty="0" smtClean="0">
                <a:solidFill>
                  <a:srgbClr val="002060"/>
                </a:solidFill>
                <a:latin typeface="Arial" panose="020B0604020202020204" pitchFamily="34" charset="0"/>
              </a:rPr>
              <a:t>25km</a:t>
            </a:r>
          </a:p>
          <a:p>
            <a:pPr marL="342900" indent="-342900" algn="ctr">
              <a:buFont typeface="Arial" panose="020B0604020202020204" pitchFamily="34" charset="0"/>
              <a:buChar char="•"/>
            </a:pPr>
            <a:r>
              <a:rPr lang="en-US" sz="2000" dirty="0" smtClean="0">
                <a:solidFill>
                  <a:srgbClr val="002060"/>
                </a:solidFill>
                <a:latin typeface="Arial" panose="020B0604020202020204" pitchFamily="34" charset="0"/>
              </a:rPr>
              <a:t>JJAS2023: Completed till 31 July</a:t>
            </a:r>
          </a:p>
          <a:p>
            <a:pPr marL="342900" indent="-342900" algn="ctr">
              <a:buFont typeface="Arial" panose="020B0604020202020204" pitchFamily="34" charset="0"/>
              <a:buChar char="•"/>
            </a:pPr>
            <a:r>
              <a:rPr lang="en-US" sz="2000" dirty="0" smtClean="0">
                <a:solidFill>
                  <a:srgbClr val="002060"/>
                </a:solidFill>
                <a:latin typeface="Arial" panose="020B0604020202020204" pitchFamily="34" charset="0"/>
              </a:rPr>
              <a:t>JJAS2024: completed till 16 of August</a:t>
            </a:r>
            <a:endParaRPr lang="en-US" sz="2000" dirty="0">
              <a:solidFill>
                <a:srgbClr val="002060"/>
              </a:solidFill>
              <a:latin typeface="Arial" panose="020B0604020202020204" pitchFamily="34" charset="0"/>
            </a:endParaRPr>
          </a:p>
        </p:txBody>
      </p:sp>
      <p:sp>
        <p:nvSpPr>
          <p:cNvPr id="8" name="Rectangle 7"/>
          <p:cNvSpPr/>
          <p:nvPr/>
        </p:nvSpPr>
        <p:spPr>
          <a:xfrm>
            <a:off x="475386" y="744575"/>
            <a:ext cx="8338705" cy="1815882"/>
          </a:xfrm>
          <a:prstGeom prst="rect">
            <a:avLst/>
          </a:prstGeom>
          <a:solidFill>
            <a:srgbClr val="CCECFF"/>
          </a:solidFill>
        </p:spPr>
        <p:txBody>
          <a:bodyPr wrap="square">
            <a:spAutoFit/>
          </a:bodyPr>
          <a:lstStyle/>
          <a:p>
            <a:pPr marL="285750" indent="-285750" algn="just">
              <a:buFont typeface="Arial" panose="020B0604020202020204" pitchFamily="34" charset="0"/>
              <a:buChar char="•"/>
            </a:pPr>
            <a:r>
              <a:rPr lang="en-US" sz="1600" b="1" dirty="0">
                <a:latin typeface="Arial" panose="020B0604020202020204" pitchFamily="34" charset="0"/>
              </a:rPr>
              <a:t>Coupled NCUM for NWP combines various earth system components – designed for medium range weather forecast.</a:t>
            </a:r>
          </a:p>
          <a:p>
            <a:pPr algn="just"/>
            <a:r>
              <a:rPr lang="en-US" sz="1600" b="1" dirty="0">
                <a:latin typeface="Arial" panose="020B0604020202020204" pitchFamily="34" charset="0"/>
              </a:rPr>
              <a:t> </a:t>
            </a:r>
          </a:p>
          <a:p>
            <a:pPr marL="285750" indent="-285750" algn="just">
              <a:buFont typeface="Arial" panose="020B0604020202020204" pitchFamily="34" charset="0"/>
              <a:buChar char="•"/>
            </a:pPr>
            <a:r>
              <a:rPr lang="en-US" sz="1600" b="1" dirty="0">
                <a:latin typeface="Arial" panose="020B0604020202020204" pitchFamily="34" charset="0"/>
              </a:rPr>
              <a:t>Weakly coupled DA provide initial condition to Coupled NCUM – Atmosphere, Land, Ocean and Sea Ice</a:t>
            </a:r>
            <a:r>
              <a:rPr lang="en-IN" sz="1600" b="1" dirty="0">
                <a:latin typeface="Arial" panose="020B0604020202020204" pitchFamily="34" charset="0"/>
              </a:rPr>
              <a:t>. </a:t>
            </a:r>
            <a:r>
              <a:rPr lang="en-US" sz="1600" b="1" i="1" dirty="0">
                <a:latin typeface="Arial" panose="020B0604020202020204" pitchFamily="34" charset="0"/>
              </a:rPr>
              <a:t>A</a:t>
            </a:r>
            <a:r>
              <a:rPr lang="en-US" sz="1600" b="1" dirty="0">
                <a:latin typeface="Arial" panose="020B0604020202020204" pitchFamily="34" charset="0"/>
              </a:rPr>
              <a:t>nalyses (6 hour, </a:t>
            </a:r>
            <a:r>
              <a:rPr lang="en-US" sz="1600" b="1" i="1" dirty="0">
                <a:latin typeface="Arial" panose="020B0604020202020204" pitchFamily="34" charset="0"/>
              </a:rPr>
              <a:t>four times a da</a:t>
            </a:r>
            <a:r>
              <a:rPr lang="en-US" sz="1600" b="1" dirty="0">
                <a:latin typeface="Arial" panose="020B0604020202020204" pitchFamily="34" charset="0"/>
              </a:rPr>
              <a:t>y) performed separately for each earth system component, using background from previous (6 hour back) coupled model short forecast</a:t>
            </a:r>
            <a:r>
              <a:rPr lang="en-US" sz="1600" b="1" dirty="0" smtClean="0">
                <a:latin typeface="Arial" panose="020B0604020202020204" pitchFamily="34" charset="0"/>
              </a:rPr>
              <a:t>.</a:t>
            </a:r>
            <a:endParaRPr lang="en-US" sz="1600" b="1" dirty="0">
              <a:latin typeface="Arial" panose="020B0604020202020204" pitchFamily="34" charset="0"/>
            </a:endParaRPr>
          </a:p>
        </p:txBody>
      </p:sp>
      <p:grpSp>
        <p:nvGrpSpPr>
          <p:cNvPr id="4" name="Group 10">
            <a:extLst>
              <a:ext uri="{FF2B5EF4-FFF2-40B4-BE49-F238E27FC236}">
                <a16:creationId xmlns:a16="http://schemas.microsoft.com/office/drawing/2014/main" xmlns="" id="{55A6C1AE-FDE9-CC2B-1923-6125CBF8EDFF}"/>
              </a:ext>
            </a:extLst>
          </p:cNvPr>
          <p:cNvGrpSpPr/>
          <p:nvPr/>
        </p:nvGrpSpPr>
        <p:grpSpPr>
          <a:xfrm>
            <a:off x="229832" y="2368828"/>
            <a:ext cx="8730237" cy="2788412"/>
            <a:chOff x="165724" y="2872898"/>
            <a:chExt cx="11640316" cy="2788412"/>
          </a:xfrm>
        </p:grpSpPr>
        <p:grpSp>
          <p:nvGrpSpPr>
            <p:cNvPr id="7" name="Group 6">
              <a:extLst>
                <a:ext uri="{FF2B5EF4-FFF2-40B4-BE49-F238E27FC236}">
                  <a16:creationId xmlns:a16="http://schemas.microsoft.com/office/drawing/2014/main" xmlns="" id="{CEBF8F3B-3C75-A856-5E1D-3A65EDD9BF4C}"/>
                </a:ext>
              </a:extLst>
            </p:cNvPr>
            <p:cNvGrpSpPr/>
            <p:nvPr/>
          </p:nvGrpSpPr>
          <p:grpSpPr>
            <a:xfrm>
              <a:off x="165724" y="2872898"/>
              <a:ext cx="11640316" cy="2788412"/>
              <a:chOff x="150571" y="2440838"/>
              <a:chExt cx="11640316" cy="2788412"/>
            </a:xfrm>
          </p:grpSpPr>
          <p:pic>
            <p:nvPicPr>
              <p:cNvPr id="20" name="Picture 19"/>
              <p:cNvPicPr>
                <a:picLocks noChangeAspect="1"/>
              </p:cNvPicPr>
              <p:nvPr/>
            </p:nvPicPr>
            <p:blipFill rotWithShape="1">
              <a:blip r:embed="rId3" cstate="print"/>
              <a:srcRect t="4781" r="4648" b="8050"/>
              <a:stretch/>
            </p:blipFill>
            <p:spPr>
              <a:xfrm>
                <a:off x="150571" y="2962978"/>
                <a:ext cx="3464501" cy="2266272"/>
              </a:xfrm>
              <a:prstGeom prst="rect">
                <a:avLst/>
              </a:prstGeom>
            </p:spPr>
          </p:pic>
          <p:sp>
            <p:nvSpPr>
              <p:cNvPr id="21" name="TextBox 20"/>
              <p:cNvSpPr txBox="1"/>
              <p:nvPr/>
            </p:nvSpPr>
            <p:spPr>
              <a:xfrm>
                <a:off x="181271" y="2440838"/>
                <a:ext cx="3464501" cy="1015663"/>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GUI: Run-time Coupled suite </a:t>
                </a:r>
              </a:p>
              <a:p>
                <a:pPr algn="ctr"/>
                <a:r>
                  <a:rPr lang="en-US" sz="1200" b="1" dirty="0">
                    <a:latin typeface="Arial" panose="020B0604020202020204" pitchFamily="34" charset="0"/>
                    <a:cs typeface="Arial" panose="020B0604020202020204" pitchFamily="34" charset="0"/>
                  </a:rPr>
                  <a:t>Graph with job’s inter-dependency</a:t>
                </a:r>
                <a:endParaRPr lang="en-IN" sz="1400" b="1" dirty="0">
                  <a:latin typeface="Arial" panose="020B0604020202020204" pitchFamily="34" charset="0"/>
                  <a:cs typeface="Arial" panose="020B0604020202020204" pitchFamily="34" charset="0"/>
                </a:endParaRPr>
              </a:p>
            </p:txBody>
          </p:sp>
          <p:grpSp>
            <p:nvGrpSpPr>
              <p:cNvPr id="9" name="Group 3">
                <a:extLst>
                  <a:ext uri="{FF2B5EF4-FFF2-40B4-BE49-F238E27FC236}">
                    <a16:creationId xmlns:a16="http://schemas.microsoft.com/office/drawing/2014/main" xmlns="" id="{F1087B3D-92C9-B591-914F-08FA7069D1A9}"/>
                  </a:ext>
                </a:extLst>
              </p:cNvPr>
              <p:cNvGrpSpPr/>
              <p:nvPr/>
            </p:nvGrpSpPr>
            <p:grpSpPr>
              <a:xfrm>
                <a:off x="4117099" y="2737920"/>
                <a:ext cx="7673788" cy="2321859"/>
                <a:chOff x="4076951" y="2490563"/>
                <a:chExt cx="7673788" cy="2321859"/>
              </a:xfrm>
            </p:grpSpPr>
            <p:grpSp>
              <p:nvGrpSpPr>
                <p:cNvPr id="11" name="Group 18"/>
                <p:cNvGrpSpPr/>
                <p:nvPr/>
              </p:nvGrpSpPr>
              <p:grpSpPr>
                <a:xfrm>
                  <a:off x="4076951" y="2490563"/>
                  <a:ext cx="7673788" cy="2321859"/>
                  <a:chOff x="3925775" y="2353104"/>
                  <a:chExt cx="7673788" cy="2321859"/>
                </a:xfrm>
              </p:grpSpPr>
              <p:pic>
                <p:nvPicPr>
                  <p:cNvPr id="5" name="Picture 4"/>
                  <p:cNvPicPr>
                    <a:picLocks noChangeAspect="1"/>
                  </p:cNvPicPr>
                  <p:nvPr/>
                </p:nvPicPr>
                <p:blipFill>
                  <a:blip r:embed="rId4" cstate="print">
                    <a:clrChange>
                      <a:clrFrom>
                        <a:srgbClr val="FFFFFF"/>
                      </a:clrFrom>
                      <a:clrTo>
                        <a:srgbClr val="FFFFFF">
                          <a:alpha val="0"/>
                        </a:srgbClr>
                      </a:clrTo>
                    </a:clrChange>
                  </a:blip>
                  <a:stretch>
                    <a:fillRect/>
                  </a:stretch>
                </p:blipFill>
                <p:spPr>
                  <a:xfrm>
                    <a:off x="3925775" y="2353104"/>
                    <a:ext cx="7673788" cy="2321859"/>
                  </a:xfrm>
                  <a:prstGeom prst="rect">
                    <a:avLst/>
                  </a:prstGeom>
                </p:spPr>
              </p:pic>
              <p:grpSp>
                <p:nvGrpSpPr>
                  <p:cNvPr id="13" name="Group 17"/>
                  <p:cNvGrpSpPr/>
                  <p:nvPr/>
                </p:nvGrpSpPr>
                <p:grpSpPr>
                  <a:xfrm>
                    <a:off x="5953991" y="3429000"/>
                    <a:ext cx="2775034" cy="903194"/>
                    <a:chOff x="5943600" y="3408218"/>
                    <a:chExt cx="2775034" cy="903194"/>
                  </a:xfrm>
                </p:grpSpPr>
                <p:sp>
                  <p:nvSpPr>
                    <p:cNvPr id="12" name="Rectangle 11"/>
                    <p:cNvSpPr/>
                    <p:nvPr/>
                  </p:nvSpPr>
                  <p:spPr>
                    <a:xfrm>
                      <a:off x="6700922" y="4014000"/>
                      <a:ext cx="1414378" cy="2974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2">
                              <a:lumMod val="50000"/>
                            </a:schemeClr>
                          </a:solidFill>
                        </a:rPr>
                        <a:t>Land DA</a:t>
                      </a:r>
                      <a:endParaRPr lang="en-IN" sz="1600" b="1" dirty="0">
                        <a:solidFill>
                          <a:schemeClr val="accent2">
                            <a:lumMod val="50000"/>
                          </a:schemeClr>
                        </a:solidFill>
                      </a:endParaRPr>
                    </a:p>
                  </p:txBody>
                </p:sp>
                <p:cxnSp>
                  <p:nvCxnSpPr>
                    <p:cNvPr id="14" name="Straight Arrow Connector 13"/>
                    <p:cNvCxnSpPr/>
                    <p:nvPr/>
                  </p:nvCxnSpPr>
                  <p:spPr>
                    <a:xfrm>
                      <a:off x="5943600" y="3408218"/>
                      <a:ext cx="757322" cy="748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115300" y="3643518"/>
                      <a:ext cx="603334" cy="483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3" name="Rectangle 2">
                  <a:extLst>
                    <a:ext uri="{FF2B5EF4-FFF2-40B4-BE49-F238E27FC236}">
                      <a16:creationId xmlns:a16="http://schemas.microsoft.com/office/drawing/2014/main" xmlns="" id="{8D8DC5B2-DFDD-D25E-EB3B-282F971DD90A}"/>
                    </a:ext>
                  </a:extLst>
                </p:cNvPr>
                <p:cNvSpPr/>
                <p:nvPr/>
              </p:nvSpPr>
              <p:spPr>
                <a:xfrm>
                  <a:off x="6888110" y="3645029"/>
                  <a:ext cx="1465821" cy="461665"/>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Ocean &amp; SI DA</a:t>
                  </a:r>
                  <a:endParaRPr lang="en-IN" sz="1400" b="1" dirty="0">
                    <a:solidFill>
                      <a:schemeClr val="tx1"/>
                    </a:solidFill>
                  </a:endParaRPr>
                </a:p>
              </p:txBody>
            </p:sp>
          </p:grpSp>
        </p:grpSp>
        <p:sp>
          <p:nvSpPr>
            <p:cNvPr id="10" name="TextBox 9">
              <a:extLst>
                <a:ext uri="{FF2B5EF4-FFF2-40B4-BE49-F238E27FC236}">
                  <a16:creationId xmlns:a16="http://schemas.microsoft.com/office/drawing/2014/main" xmlns="" id="{70586593-F3E5-D4D2-DC38-7FBF696F3FDD}"/>
                </a:ext>
              </a:extLst>
            </p:cNvPr>
            <p:cNvSpPr txBox="1"/>
            <p:nvPr/>
          </p:nvSpPr>
          <p:spPr>
            <a:xfrm>
              <a:off x="5159871" y="3193215"/>
              <a:ext cx="5832811" cy="646331"/>
            </a:xfrm>
            <a:prstGeom prst="rect">
              <a:avLst/>
            </a:prstGeom>
            <a:solidFill>
              <a:schemeClr val="accent2">
                <a:lumMod val="20000"/>
                <a:lumOff val="8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Weakly Coupled Data Assimilation for CNCUM</a:t>
              </a:r>
              <a:endParaRPr lang="en-IN"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3618104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3922924517"/>
              </p:ext>
            </p:extLst>
          </p:nvPr>
        </p:nvGraphicFramePr>
        <p:xfrm>
          <a:off x="696688" y="1217166"/>
          <a:ext cx="7903030" cy="6835140"/>
        </p:xfrm>
        <a:graphic>
          <a:graphicData uri="http://schemas.openxmlformats.org/drawingml/2006/table">
            <a:tbl>
              <a:tblPr/>
              <a:tblGrid>
                <a:gridCol w="1985050">
                  <a:extLst>
                    <a:ext uri="{9D8B030D-6E8A-4147-A177-3AD203B41FA5}">
                      <a16:colId xmlns:a16="http://schemas.microsoft.com/office/drawing/2014/main" xmlns="" val="20000"/>
                    </a:ext>
                  </a:extLst>
                </a:gridCol>
                <a:gridCol w="1590376">
                  <a:extLst>
                    <a:ext uri="{9D8B030D-6E8A-4147-A177-3AD203B41FA5}">
                      <a16:colId xmlns:a16="http://schemas.microsoft.com/office/drawing/2014/main" xmlns="" val="20001"/>
                    </a:ext>
                  </a:extLst>
                </a:gridCol>
                <a:gridCol w="1792865">
                  <a:extLst>
                    <a:ext uri="{9D8B030D-6E8A-4147-A177-3AD203B41FA5}">
                      <a16:colId xmlns:a16="http://schemas.microsoft.com/office/drawing/2014/main" xmlns="" val="20002"/>
                    </a:ext>
                  </a:extLst>
                </a:gridCol>
                <a:gridCol w="2534739">
                  <a:extLst>
                    <a:ext uri="{9D8B030D-6E8A-4147-A177-3AD203B41FA5}">
                      <a16:colId xmlns:a16="http://schemas.microsoft.com/office/drawing/2014/main" xmlns="" val="20003"/>
                    </a:ext>
                  </a:extLst>
                </a:gridCol>
              </a:tblGrid>
              <a:tr h="565345">
                <a:tc>
                  <a:txBody>
                    <a:bodyPr/>
                    <a:lstStyle/>
                    <a:p>
                      <a:pPr marL="0" marR="0">
                        <a:lnSpc>
                          <a:spcPct val="115000"/>
                        </a:lnSpc>
                        <a:spcBef>
                          <a:spcPts val="0"/>
                        </a:spcBef>
                        <a:spcAft>
                          <a:spcPts val="0"/>
                        </a:spcAft>
                      </a:pPr>
                      <a:r>
                        <a:rPr lang="en-IN" sz="1600" b="1" dirty="0">
                          <a:latin typeface="Arial" panose="020B0604020202020204" pitchFamily="34" charset="0"/>
                          <a:ea typeface="Times New Roman"/>
                          <a:cs typeface="Arial" panose="020B0604020202020204" pitchFamily="34" charset="0"/>
                        </a:rPr>
                        <a:t>Model</a:t>
                      </a:r>
                      <a:endParaRPr lang="en-IN" sz="1400" dirty="0">
                        <a:latin typeface="Arial" panose="020B0604020202020204" pitchFamily="34" charset="0"/>
                        <a:ea typeface="Times New Roman"/>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IN" sz="1600" b="1" dirty="0">
                          <a:latin typeface="Arial" panose="020B0604020202020204" pitchFamily="34" charset="0"/>
                          <a:ea typeface="Times New Roman"/>
                          <a:cs typeface="Arial" panose="020B0604020202020204" pitchFamily="34" charset="0"/>
                        </a:rPr>
                        <a:t>Data Assimilation-Atmosphere </a:t>
                      </a:r>
                      <a:endParaRPr lang="en-IN" sz="1400" dirty="0">
                        <a:latin typeface="Arial" panose="020B0604020202020204" pitchFamily="34" charset="0"/>
                        <a:ea typeface="Times New Roman"/>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IN" sz="1600" b="1">
                          <a:latin typeface="Arial" panose="020B0604020202020204" pitchFamily="34" charset="0"/>
                          <a:ea typeface="Times New Roman"/>
                          <a:cs typeface="Arial" panose="020B0604020202020204" pitchFamily="34" charset="0"/>
                        </a:rPr>
                        <a:t>Data Assimilation – Land Surface </a:t>
                      </a:r>
                      <a:endParaRPr lang="en-IN" sz="1400">
                        <a:latin typeface="Arial" panose="020B0604020202020204" pitchFamily="34" charset="0"/>
                        <a:ea typeface="Times New Roman"/>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Arial" panose="020B0604020202020204" pitchFamily="34" charset="0"/>
                          <a:ea typeface="Times New Roman"/>
                          <a:cs typeface="Arial" panose="020B0604020202020204" pitchFamily="34" charset="0"/>
                        </a:rPr>
                        <a:t>Data Assimilation-Ocean &amp; Sea Ice</a:t>
                      </a:r>
                      <a:endParaRPr lang="en-IN" sz="1400">
                        <a:latin typeface="Arial" panose="020B0604020202020204" pitchFamily="34" charset="0"/>
                        <a:ea typeface="Times New Roman"/>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436989">
                <a:tc>
                  <a:txBody>
                    <a:bodyPr/>
                    <a:lstStyle/>
                    <a:p>
                      <a:pPr marL="0" marR="0">
                        <a:lnSpc>
                          <a:spcPct val="115000"/>
                        </a:lnSpc>
                        <a:spcBef>
                          <a:spcPts val="0"/>
                        </a:spcBef>
                        <a:spcAft>
                          <a:spcPts val="0"/>
                        </a:spcAft>
                      </a:pPr>
                      <a:r>
                        <a:rPr lang="en-IN" sz="1400" b="1" dirty="0">
                          <a:latin typeface="Arial" panose="020B0604020202020204" pitchFamily="34" charset="0"/>
                          <a:ea typeface="Times New Roman"/>
                          <a:cs typeface="Arial" panose="020B0604020202020204" pitchFamily="34" charset="0"/>
                        </a:rPr>
                        <a:t>Model:</a:t>
                      </a:r>
                      <a:r>
                        <a:rPr lang="en-IN" sz="1400" dirty="0">
                          <a:latin typeface="Arial" panose="020B0604020202020204" pitchFamily="34" charset="0"/>
                          <a:ea typeface="Times New Roman"/>
                          <a:cs typeface="Arial" panose="020B0604020202020204" pitchFamily="34" charset="0"/>
                        </a:rPr>
                        <a:t> Unified Model; Version 11.9</a:t>
                      </a:r>
                    </a:p>
                    <a:p>
                      <a:pPr marL="0" marR="0">
                        <a:lnSpc>
                          <a:spcPct val="115000"/>
                        </a:lnSpc>
                        <a:spcBef>
                          <a:spcPts val="0"/>
                        </a:spcBef>
                        <a:spcAft>
                          <a:spcPts val="0"/>
                        </a:spcAft>
                      </a:pPr>
                      <a:r>
                        <a:rPr lang="en-IN" sz="1400" b="1" dirty="0">
                          <a:latin typeface="Arial" panose="020B0604020202020204" pitchFamily="34" charset="0"/>
                          <a:ea typeface="Times New Roman"/>
                          <a:cs typeface="Arial" panose="020B0604020202020204" pitchFamily="34" charset="0"/>
                        </a:rPr>
                        <a:t>Domain:</a:t>
                      </a:r>
                      <a:r>
                        <a:rPr lang="en-IN" sz="1400" dirty="0">
                          <a:latin typeface="Arial" panose="020B0604020202020204" pitchFamily="34" charset="0"/>
                          <a:ea typeface="Times New Roman"/>
                          <a:cs typeface="Arial" panose="020B0604020202020204" pitchFamily="34" charset="0"/>
                        </a:rPr>
                        <a:t> Global </a:t>
                      </a:r>
                    </a:p>
                    <a:p>
                      <a:pPr marL="0" marR="0" lvl="0" indent="0" algn="l" defTabSz="914377" rtl="0" eaLnBrk="1" fontAlgn="auto" latinLnBrk="1" hangingPunct="1">
                        <a:lnSpc>
                          <a:spcPct val="115000"/>
                        </a:lnSpc>
                        <a:spcBef>
                          <a:spcPts val="0"/>
                        </a:spcBef>
                        <a:spcAft>
                          <a:spcPts val="0"/>
                        </a:spcAft>
                        <a:buClrTx/>
                        <a:buSzTx/>
                        <a:buFontTx/>
                        <a:buNone/>
                        <a:tabLst/>
                        <a:defRPr/>
                      </a:pPr>
                      <a:r>
                        <a:rPr lang="en-IN" sz="1400" b="1" dirty="0">
                          <a:latin typeface="Arial" panose="020B0604020202020204" pitchFamily="34" charset="0"/>
                          <a:ea typeface="Times New Roman"/>
                          <a:cs typeface="Arial" panose="020B0604020202020204" pitchFamily="34" charset="0"/>
                        </a:rPr>
                        <a:t>Horizontal Resolution:</a:t>
                      </a:r>
                      <a:r>
                        <a:rPr lang="en-IN" sz="1400" dirty="0">
                          <a:latin typeface="Arial" panose="020B0604020202020204" pitchFamily="34" charset="0"/>
                          <a:ea typeface="Times New Roman"/>
                          <a:cs typeface="Arial" panose="020B0604020202020204" pitchFamily="34" charset="0"/>
                        </a:rPr>
                        <a:t>10 km (</a:t>
                      </a:r>
                      <a:r>
                        <a:rPr lang="en-IN" sz="1400" dirty="0" err="1">
                          <a:latin typeface="Arial" panose="020B0604020202020204" pitchFamily="34" charset="0"/>
                          <a:ea typeface="Times New Roman"/>
                          <a:cs typeface="Arial" panose="020B0604020202020204" pitchFamily="34" charset="0"/>
                        </a:rPr>
                        <a:t>atmos</a:t>
                      </a:r>
                      <a:r>
                        <a:rPr lang="en-IN" sz="1400" dirty="0">
                          <a:latin typeface="Arial" panose="020B0604020202020204" pitchFamily="34" charset="0"/>
                          <a:ea typeface="Times New Roman"/>
                          <a:cs typeface="Arial" panose="020B0604020202020204" pitchFamily="34" charset="0"/>
                        </a:rPr>
                        <a:t>), 25 (Ocean)</a:t>
                      </a:r>
                      <a:r>
                        <a:rPr lang="en-IN" sz="1400" b="1" dirty="0">
                          <a:latin typeface="Arial" panose="020B0604020202020204" pitchFamily="34" charset="0"/>
                          <a:ea typeface="Times New Roman"/>
                          <a:cs typeface="Arial" panose="020B0604020202020204" pitchFamily="34" charset="0"/>
                        </a:rPr>
                        <a:t> (</a:t>
                      </a:r>
                      <a:r>
                        <a:rPr lang="en-IN" sz="1400" dirty="0">
                          <a:latin typeface="Arial" panose="020B0604020202020204" pitchFamily="34" charset="0"/>
                          <a:ea typeface="Times New Roman"/>
                          <a:cs typeface="Arial" panose="020B0604020202020204" pitchFamily="34" charset="0"/>
                        </a:rPr>
                        <a:t>¼)</a:t>
                      </a:r>
                    </a:p>
                    <a:p>
                      <a:pPr marL="0" marR="0">
                        <a:lnSpc>
                          <a:spcPct val="115000"/>
                        </a:lnSpc>
                        <a:spcBef>
                          <a:spcPts val="0"/>
                        </a:spcBef>
                        <a:spcAft>
                          <a:spcPts val="0"/>
                        </a:spcAft>
                      </a:pPr>
                      <a:r>
                        <a:rPr lang="en-IN" sz="1400" b="1" dirty="0">
                          <a:latin typeface="Arial" panose="020B0604020202020204" pitchFamily="34" charset="0"/>
                          <a:ea typeface="Times New Roman"/>
                          <a:cs typeface="Arial" panose="020B0604020202020204" pitchFamily="34" charset="0"/>
                        </a:rPr>
                        <a:t>Vertical levels (</a:t>
                      </a:r>
                      <a:r>
                        <a:rPr lang="en-IN" sz="1400" b="1" dirty="0" err="1">
                          <a:latin typeface="Arial" panose="020B0604020202020204" pitchFamily="34" charset="0"/>
                          <a:ea typeface="Times New Roman"/>
                          <a:cs typeface="Arial" panose="020B0604020202020204" pitchFamily="34" charset="0"/>
                        </a:rPr>
                        <a:t>Atm</a:t>
                      </a:r>
                      <a:r>
                        <a:rPr lang="en-IN" sz="1400" b="1" dirty="0">
                          <a:latin typeface="Arial" panose="020B0604020202020204" pitchFamily="34" charset="0"/>
                          <a:ea typeface="Times New Roman"/>
                          <a:cs typeface="Arial" panose="020B0604020202020204" pitchFamily="34" charset="0"/>
                        </a:rPr>
                        <a:t>):</a:t>
                      </a:r>
                      <a:r>
                        <a:rPr lang="en-IN" sz="1400" dirty="0">
                          <a:latin typeface="Arial" panose="020B0604020202020204" pitchFamily="34" charset="0"/>
                          <a:ea typeface="Times New Roman"/>
                          <a:cs typeface="Arial" panose="020B0604020202020204" pitchFamily="34" charset="0"/>
                        </a:rPr>
                        <a:t> 70 levels (model top at 80 km) </a:t>
                      </a:r>
                    </a:p>
                    <a:p>
                      <a:pPr marL="0" marR="0" lvl="0" indent="0" algn="l" defTabSz="914377" rtl="0" eaLnBrk="1" fontAlgn="auto" latinLnBrk="1" hangingPunct="1">
                        <a:lnSpc>
                          <a:spcPct val="115000"/>
                        </a:lnSpc>
                        <a:spcBef>
                          <a:spcPts val="0"/>
                        </a:spcBef>
                        <a:spcAft>
                          <a:spcPts val="0"/>
                        </a:spcAft>
                        <a:buClrTx/>
                        <a:buSzTx/>
                        <a:buFontTx/>
                        <a:buNone/>
                        <a:tabLst/>
                        <a:defRPr/>
                      </a:pPr>
                      <a:r>
                        <a:rPr lang="en-IN" sz="1400" b="1" dirty="0">
                          <a:latin typeface="Arial" panose="020B0604020202020204" pitchFamily="34" charset="0"/>
                          <a:ea typeface="Times New Roman"/>
                          <a:cs typeface="Arial" panose="020B0604020202020204" pitchFamily="34" charset="0"/>
                        </a:rPr>
                        <a:t>Vertical Levels (Ocean):</a:t>
                      </a:r>
                      <a:r>
                        <a:rPr lang="en-IN" sz="1400" dirty="0">
                          <a:latin typeface="Arial" panose="020B0604020202020204" pitchFamily="34" charset="0"/>
                          <a:ea typeface="Times New Roman"/>
                          <a:cs typeface="Arial" panose="020B0604020202020204" pitchFamily="34" charset="0"/>
                        </a:rPr>
                        <a:t>  75 levels in the vertical varying in thickness.</a:t>
                      </a:r>
                    </a:p>
                    <a:p>
                      <a:pPr marL="0" marR="0">
                        <a:lnSpc>
                          <a:spcPct val="115000"/>
                        </a:lnSpc>
                        <a:spcBef>
                          <a:spcPts val="0"/>
                        </a:spcBef>
                        <a:spcAft>
                          <a:spcPts val="0"/>
                        </a:spcAft>
                      </a:pPr>
                      <a:r>
                        <a:rPr lang="en-IN" sz="1400" b="1" dirty="0">
                          <a:latin typeface="Arial" panose="020B0604020202020204" pitchFamily="34" charset="0"/>
                          <a:ea typeface="Times New Roman"/>
                          <a:cs typeface="Arial" panose="020B0604020202020204" pitchFamily="34" charset="0"/>
                        </a:rPr>
                        <a:t>Time step:</a:t>
                      </a:r>
                      <a:r>
                        <a:rPr lang="en-IN" sz="1400" dirty="0">
                          <a:latin typeface="Arial" panose="020B0604020202020204" pitchFamily="34" charset="0"/>
                          <a:ea typeface="Times New Roman"/>
                          <a:cs typeface="Arial" panose="020B0604020202020204" pitchFamily="34" charset="0"/>
                        </a:rPr>
                        <a:t> 4 min.</a:t>
                      </a:r>
                    </a:p>
                    <a:p>
                      <a:pPr marL="0" marR="0" lvl="0" indent="0" algn="l" defTabSz="914377" rtl="0" eaLnBrk="1" fontAlgn="auto" latinLnBrk="1" hangingPunct="1">
                        <a:lnSpc>
                          <a:spcPct val="115000"/>
                        </a:lnSpc>
                        <a:spcBef>
                          <a:spcPts val="0"/>
                        </a:spcBef>
                        <a:spcAft>
                          <a:spcPts val="0"/>
                        </a:spcAft>
                        <a:buClrTx/>
                        <a:buSzTx/>
                        <a:buFontTx/>
                        <a:buNone/>
                        <a:tabLst/>
                        <a:defRPr/>
                      </a:pPr>
                      <a:r>
                        <a:rPr lang="en-IN" sz="1400" b="1" dirty="0">
                          <a:latin typeface="Arial" panose="020B0604020202020204" pitchFamily="34" charset="0"/>
                          <a:ea typeface="Times New Roman"/>
                          <a:cs typeface="Arial" panose="020B0604020202020204" pitchFamily="34" charset="0"/>
                        </a:rPr>
                        <a:t>Time step: </a:t>
                      </a:r>
                      <a:r>
                        <a:rPr lang="en-IN" sz="1400" dirty="0">
                          <a:latin typeface="Arial" panose="020B0604020202020204" pitchFamily="34" charset="0"/>
                          <a:ea typeface="Times New Roman"/>
                          <a:cs typeface="Arial" panose="020B0604020202020204" pitchFamily="34" charset="0"/>
                        </a:rPr>
                        <a:t>Both the ocean and CICE model components use a 20-min time step.</a:t>
                      </a:r>
                    </a:p>
                    <a:p>
                      <a:pPr marL="0" marR="0">
                        <a:lnSpc>
                          <a:spcPct val="115000"/>
                        </a:lnSpc>
                        <a:spcBef>
                          <a:spcPts val="0"/>
                        </a:spcBef>
                        <a:spcAft>
                          <a:spcPts val="0"/>
                        </a:spcAft>
                      </a:pPr>
                      <a:endParaRPr lang="en-IN" sz="1400" dirty="0">
                        <a:latin typeface="Arial" panose="020B0604020202020204" pitchFamily="34" charset="0"/>
                        <a:ea typeface="Times New Roman"/>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IN" sz="1400" b="1" dirty="0">
                          <a:latin typeface="Arial" panose="020B0604020202020204" pitchFamily="34" charset="0"/>
                          <a:ea typeface="Times New Roman"/>
                          <a:cs typeface="Arial" panose="020B0604020202020204" pitchFamily="34" charset="0"/>
                        </a:rPr>
                        <a:t>Method:</a:t>
                      </a:r>
                      <a:r>
                        <a:rPr lang="en-IN" sz="1400" dirty="0">
                          <a:latin typeface="Arial" panose="020B0604020202020204" pitchFamily="34" charset="0"/>
                          <a:ea typeface="Times New Roman"/>
                          <a:cs typeface="Arial" panose="020B0604020202020204" pitchFamily="34" charset="0"/>
                        </a:rPr>
                        <a:t> Incremental 4D-Var </a:t>
                      </a:r>
                    </a:p>
                    <a:p>
                      <a:pPr marL="0" marR="0">
                        <a:lnSpc>
                          <a:spcPct val="115000"/>
                        </a:lnSpc>
                        <a:spcBef>
                          <a:spcPts val="0"/>
                        </a:spcBef>
                        <a:spcAft>
                          <a:spcPts val="0"/>
                        </a:spcAft>
                        <a:tabLst>
                          <a:tab pos="457200" algn="l"/>
                        </a:tabLst>
                      </a:pPr>
                      <a:r>
                        <a:rPr lang="en-IN" sz="1400" b="1" i="1" dirty="0">
                          <a:latin typeface="Arial" panose="020B0604020202020204" pitchFamily="34" charset="0"/>
                          <a:ea typeface="Times New Roman"/>
                          <a:cs typeface="Arial" panose="020B0604020202020204" pitchFamily="34" charset="0"/>
                        </a:rPr>
                        <a:t>Observations assimilated:</a:t>
                      </a:r>
                      <a:r>
                        <a:rPr lang="en-IN" sz="1400" dirty="0">
                          <a:latin typeface="Arial" panose="020B0604020202020204" pitchFamily="34" charset="0"/>
                          <a:ea typeface="Times New Roman"/>
                          <a:cs typeface="Arial" panose="020B0604020202020204" pitchFamily="34" charset="0"/>
                        </a:rPr>
                        <a:t> Observations received at NCMRWF from GTS and other sources (Satellite observations from NOAA/NESDIS, EUMETSAT, ISRO etc.)</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IN" sz="1400" b="1" dirty="0">
                          <a:latin typeface="Arial" panose="020B0604020202020204" pitchFamily="34" charset="0"/>
                          <a:ea typeface="Times New Roman"/>
                          <a:cs typeface="Arial" panose="020B0604020202020204" pitchFamily="34" charset="0"/>
                        </a:rPr>
                        <a:t>Soil Moisture analysis:</a:t>
                      </a:r>
                      <a:endParaRPr lang="en-IN" sz="1400" dirty="0">
                        <a:latin typeface="Arial" panose="020B0604020202020204" pitchFamily="34" charset="0"/>
                        <a:ea typeface="Times New Roman"/>
                        <a:cs typeface="Arial" panose="020B0604020202020204" pitchFamily="34" charset="0"/>
                      </a:endParaRPr>
                    </a:p>
                    <a:p>
                      <a:pPr marL="0" marR="0">
                        <a:lnSpc>
                          <a:spcPct val="115000"/>
                        </a:lnSpc>
                        <a:spcBef>
                          <a:spcPts val="0"/>
                        </a:spcBef>
                        <a:spcAft>
                          <a:spcPts val="0"/>
                        </a:spcAft>
                      </a:pPr>
                      <a:r>
                        <a:rPr lang="en-IN" sz="1400" i="1" dirty="0">
                          <a:latin typeface="Arial" panose="020B0604020202020204" pitchFamily="34" charset="0"/>
                          <a:ea typeface="Times New Roman"/>
                          <a:cs typeface="Arial" panose="020B0604020202020204" pitchFamily="34" charset="0"/>
                        </a:rPr>
                        <a:t>Method: </a:t>
                      </a:r>
                      <a:r>
                        <a:rPr lang="en-IN" sz="1400" dirty="0">
                          <a:latin typeface="Arial" panose="020B0604020202020204" pitchFamily="34" charset="0"/>
                          <a:ea typeface="Times New Roman"/>
                          <a:cs typeface="Arial" panose="020B0604020202020204" pitchFamily="34" charset="0"/>
                        </a:rPr>
                        <a:t>Simplified Extended Kalman Filter (</a:t>
                      </a:r>
                      <a:r>
                        <a:rPr lang="en-IN" sz="1400" dirty="0" err="1">
                          <a:latin typeface="Arial" panose="020B0604020202020204" pitchFamily="34" charset="0"/>
                          <a:ea typeface="Times New Roman"/>
                          <a:cs typeface="Arial" panose="020B0604020202020204" pitchFamily="34" charset="0"/>
                        </a:rPr>
                        <a:t>sEKF</a:t>
                      </a:r>
                      <a:r>
                        <a:rPr lang="en-IN" sz="1400" dirty="0">
                          <a:latin typeface="Arial" panose="020B0604020202020204" pitchFamily="34" charset="0"/>
                          <a:ea typeface="Times New Roman"/>
                          <a:cs typeface="Arial" panose="020B0604020202020204" pitchFamily="34" charset="0"/>
                        </a:rPr>
                        <a:t>)</a:t>
                      </a:r>
                    </a:p>
                    <a:p>
                      <a:pPr marL="0" marR="0">
                        <a:lnSpc>
                          <a:spcPct val="115000"/>
                        </a:lnSpc>
                        <a:spcBef>
                          <a:spcPts val="0"/>
                        </a:spcBef>
                        <a:spcAft>
                          <a:spcPts val="0"/>
                        </a:spcAft>
                      </a:pPr>
                      <a:r>
                        <a:rPr lang="en-IN" sz="1400" b="1" i="1" dirty="0">
                          <a:latin typeface="Arial" panose="020B0604020202020204" pitchFamily="34" charset="0"/>
                          <a:ea typeface="Times New Roman"/>
                          <a:cs typeface="Arial" panose="020B0604020202020204" pitchFamily="34" charset="0"/>
                        </a:rPr>
                        <a:t>Observations assimilated:</a:t>
                      </a:r>
                      <a:r>
                        <a:rPr lang="en-IN" sz="1400" dirty="0">
                          <a:latin typeface="Arial" panose="020B0604020202020204" pitchFamily="34" charset="0"/>
                          <a:ea typeface="Times New Roman"/>
                          <a:cs typeface="Arial" panose="020B0604020202020204" pitchFamily="34" charset="0"/>
                        </a:rPr>
                        <a:t> ASCAT soil wetness </a:t>
                      </a:r>
                      <a:r>
                        <a:rPr lang="en-IN" sz="1400" dirty="0" err="1">
                          <a:latin typeface="Arial" panose="020B0604020202020204" pitchFamily="34" charset="0"/>
                          <a:ea typeface="Times New Roman"/>
                          <a:cs typeface="Arial" panose="020B0604020202020204" pitchFamily="34" charset="0"/>
                        </a:rPr>
                        <a:t>obs</a:t>
                      </a:r>
                      <a:r>
                        <a:rPr lang="en-IN" sz="1400" dirty="0">
                          <a:latin typeface="Arial" panose="020B0604020202020204" pitchFamily="34" charset="0"/>
                          <a:ea typeface="Times New Roman"/>
                          <a:cs typeface="Arial" panose="020B0604020202020204" pitchFamily="34" charset="0"/>
                        </a:rPr>
                        <a:t>, </a:t>
                      </a:r>
                    </a:p>
                    <a:p>
                      <a:pPr marL="0" marR="0">
                        <a:lnSpc>
                          <a:spcPct val="115000"/>
                        </a:lnSpc>
                        <a:spcBef>
                          <a:spcPts val="0"/>
                        </a:spcBef>
                        <a:spcAft>
                          <a:spcPts val="0"/>
                        </a:spcAft>
                      </a:pPr>
                      <a:r>
                        <a:rPr lang="en-IN" sz="1400" dirty="0">
                          <a:latin typeface="Arial" panose="020B0604020202020204" pitchFamily="34" charset="0"/>
                          <a:ea typeface="Times New Roman"/>
                          <a:cs typeface="Arial" panose="020B0604020202020204" pitchFamily="34" charset="0"/>
                        </a:rPr>
                        <a:t>Screen Temperature and Humidity increments (pseudo-observations from 3D-Var screen analysis).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IN" sz="1400" b="1" dirty="0">
                          <a:latin typeface="Arial" panose="020B0604020202020204" pitchFamily="34" charset="0"/>
                          <a:ea typeface="Times New Roman"/>
                          <a:cs typeface="Arial" panose="020B0604020202020204" pitchFamily="34" charset="0"/>
                        </a:rPr>
                        <a:t>Model:</a:t>
                      </a:r>
                      <a:r>
                        <a:rPr lang="en-IN" sz="1400" dirty="0">
                          <a:latin typeface="Arial" panose="020B0604020202020204" pitchFamily="34" charset="0"/>
                          <a:ea typeface="Times New Roman"/>
                          <a:cs typeface="Arial" panose="020B0604020202020204" pitchFamily="34" charset="0"/>
                        </a:rPr>
                        <a:t> NEMO ocean model (</a:t>
                      </a:r>
                      <a:r>
                        <a:rPr lang="en-IN" sz="1400" dirty="0" err="1">
                          <a:latin typeface="Arial" panose="020B0604020202020204" pitchFamily="34" charset="0"/>
                          <a:ea typeface="Times New Roman"/>
                          <a:cs typeface="Arial" panose="020B0604020202020204" pitchFamily="34" charset="0"/>
                        </a:rPr>
                        <a:t>Vn</a:t>
                      </a:r>
                      <a:r>
                        <a:rPr lang="en-IN" sz="1400" dirty="0">
                          <a:latin typeface="Arial" panose="020B0604020202020204" pitchFamily="34" charset="0"/>
                          <a:ea typeface="Times New Roman"/>
                          <a:cs typeface="Arial" panose="020B0604020202020204" pitchFamily="34" charset="0"/>
                        </a:rPr>
                        <a:t> 3.6) </a:t>
                      </a:r>
                    </a:p>
                    <a:p>
                      <a:pPr marL="0" marR="0">
                        <a:lnSpc>
                          <a:spcPct val="115000"/>
                        </a:lnSpc>
                        <a:spcBef>
                          <a:spcPts val="0"/>
                        </a:spcBef>
                        <a:spcAft>
                          <a:spcPts val="0"/>
                        </a:spcAft>
                      </a:pPr>
                      <a:r>
                        <a:rPr lang="en-IN" sz="1400" b="1" dirty="0">
                          <a:latin typeface="Arial" panose="020B0604020202020204" pitchFamily="34" charset="0"/>
                          <a:ea typeface="Times New Roman"/>
                          <a:cs typeface="Arial" panose="020B0604020202020204" pitchFamily="34" charset="0"/>
                        </a:rPr>
                        <a:t>Assimilation method:</a:t>
                      </a:r>
                      <a:r>
                        <a:rPr lang="en-IN" sz="1400" dirty="0">
                          <a:latin typeface="Arial" panose="020B0604020202020204" pitchFamily="34" charset="0"/>
                          <a:ea typeface="Times New Roman"/>
                          <a:cs typeface="Arial" panose="020B0604020202020204" pitchFamily="34" charset="0"/>
                        </a:rPr>
                        <a:t> 3D-Var FGAT (NEMOVAR)</a:t>
                      </a:r>
                    </a:p>
                    <a:p>
                      <a:pPr marL="0" marR="0" lvl="0" indent="0" algn="l" defTabSz="914377" rtl="0" eaLnBrk="1" fontAlgn="auto" latinLnBrk="1" hangingPunct="1">
                        <a:lnSpc>
                          <a:spcPct val="115000"/>
                        </a:lnSpc>
                        <a:spcBef>
                          <a:spcPts val="0"/>
                        </a:spcBef>
                        <a:spcAft>
                          <a:spcPts val="0"/>
                        </a:spcAft>
                        <a:buClrTx/>
                        <a:buSzTx/>
                        <a:buFontTx/>
                        <a:buNone/>
                        <a:tabLst/>
                        <a:defRPr/>
                      </a:pPr>
                      <a:r>
                        <a:rPr lang="en-IN" sz="1400" b="1" i="1" dirty="0">
                          <a:latin typeface="Arial" panose="020B0604020202020204" pitchFamily="34" charset="0"/>
                          <a:ea typeface="Times New Roman"/>
                          <a:cs typeface="Arial" panose="020B0604020202020204" pitchFamily="34" charset="0"/>
                        </a:rPr>
                        <a:t>Observations assimilated:</a:t>
                      </a:r>
                      <a:r>
                        <a:rPr lang="en-IN" sz="1400" dirty="0">
                          <a:latin typeface="Arial" panose="020B0604020202020204" pitchFamily="34" charset="0"/>
                          <a:ea typeface="Times New Roman"/>
                          <a:cs typeface="Arial" panose="020B0604020202020204" pitchFamily="34" charset="0"/>
                        </a:rPr>
                        <a:t> Observations received at NCMRWF from GTS and other sources.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47422">
                <a:tc gridSpan="4">
                  <a:txBody>
                    <a:bodyPr/>
                    <a:lstStyle/>
                    <a:p>
                      <a:pPr marL="0" marR="0" algn="ctr">
                        <a:lnSpc>
                          <a:spcPct val="115000"/>
                        </a:lnSpc>
                        <a:spcBef>
                          <a:spcPts val="0"/>
                        </a:spcBef>
                        <a:spcAft>
                          <a:spcPts val="0"/>
                        </a:spcAft>
                      </a:pPr>
                      <a:r>
                        <a:rPr lang="en-IN" sz="1800" dirty="0">
                          <a:latin typeface="Arial" panose="020B0604020202020204" pitchFamily="34" charset="0"/>
                          <a:ea typeface="Times New Roman"/>
                          <a:cs typeface="Arial" panose="020B0604020202020204" pitchFamily="34" charset="0"/>
                        </a:rPr>
                        <a:t>In coupled simulations the atmosphere and land components exchange information with the ocean and sea ice components via the OASIS3 coupler using an </a:t>
                      </a:r>
                      <a:r>
                        <a:rPr lang="en-IN" sz="1800" b="1" i="1" u="sng" dirty="0">
                          <a:solidFill>
                            <a:schemeClr val="accent1">
                              <a:lumMod val="75000"/>
                            </a:schemeClr>
                          </a:solidFill>
                          <a:latin typeface="Arial" panose="020B0604020202020204" pitchFamily="34" charset="0"/>
                          <a:ea typeface="Times New Roman"/>
                          <a:cs typeface="Arial" panose="020B0604020202020204" pitchFamily="34" charset="0"/>
                        </a:rPr>
                        <a:t>hourly coupling frequency</a:t>
                      </a:r>
                      <a:endParaRPr lang="en-IN" sz="1600" b="1" i="1" u="sng" dirty="0">
                        <a:solidFill>
                          <a:schemeClr val="accent1">
                            <a:lumMod val="75000"/>
                          </a:schemeClr>
                        </a:solidFill>
                        <a:latin typeface="Arial" panose="020B0604020202020204" pitchFamily="34" charset="0"/>
                        <a:ea typeface="Times New Roman"/>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10002"/>
                  </a:ext>
                </a:extLst>
              </a:tr>
              <a:tr h="547422">
                <a:tc gridSpan="4">
                  <a:txBody>
                    <a:bodyPr/>
                    <a:lstStyle/>
                    <a:p>
                      <a:pPr marL="0" marR="0" algn="ctr">
                        <a:lnSpc>
                          <a:spcPct val="115000"/>
                        </a:lnSpc>
                        <a:spcBef>
                          <a:spcPts val="0"/>
                        </a:spcBef>
                        <a:spcAft>
                          <a:spcPts val="600"/>
                        </a:spcAft>
                      </a:pPr>
                      <a:r>
                        <a:rPr lang="en-IN" sz="1800" b="1" dirty="0">
                          <a:latin typeface="Arial" panose="020B0604020202020204" pitchFamily="34" charset="0"/>
                          <a:ea typeface="Times New Roman"/>
                          <a:cs typeface="Arial" panose="020B0604020202020204" pitchFamily="34" charset="0"/>
                        </a:rPr>
                        <a:t>Science configuration:</a:t>
                      </a:r>
                      <a:r>
                        <a:rPr lang="en-IN" sz="1800" dirty="0">
                          <a:latin typeface="Arial" panose="020B0604020202020204" pitchFamily="34" charset="0"/>
                          <a:ea typeface="Times New Roman"/>
                          <a:cs typeface="Arial" panose="020B0604020202020204" pitchFamily="34" charset="0"/>
                        </a:rPr>
                        <a:t> Global Atmosphere (GA8.0), Global Land (GL9.0), Global Ocean 6.0 (GO6.0) and Global Sea Ice (GSI8.1).</a:t>
                      </a:r>
                      <a:endParaRPr lang="en-IN" sz="1600" dirty="0">
                        <a:latin typeface="Arial" panose="020B0604020202020204" pitchFamily="34" charset="0"/>
                        <a:ea typeface="Times New Roman"/>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10003"/>
                  </a:ext>
                </a:extLst>
              </a:tr>
            </a:tbl>
          </a:graphicData>
        </a:graphic>
      </p:graphicFrame>
      <p:sp>
        <p:nvSpPr>
          <p:cNvPr id="17409" name="Rectangle 1"/>
          <p:cNvSpPr>
            <a:spLocks noChangeArrowheads="1"/>
          </p:cNvSpPr>
          <p:nvPr/>
        </p:nvSpPr>
        <p:spPr bwMode="auto">
          <a:xfrm>
            <a:off x="1" y="103383"/>
            <a:ext cx="9143999" cy="1200329"/>
          </a:xfrm>
          <a:prstGeom prst="rect">
            <a:avLst/>
          </a:prstGeom>
          <a:solidFill>
            <a:schemeClr val="accent1">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a:ln>
                  <a:noFill/>
                </a:ln>
                <a:solidFill>
                  <a:srgbClr val="FFFF00"/>
                </a:solidFill>
                <a:effectLst/>
                <a:latin typeface="Arial" pitchFamily="34" charset="0"/>
                <a:ea typeface="Times New Roman" pitchFamily="18" charset="0"/>
                <a:cs typeface="Arial" pitchFamily="34" charset="0"/>
              </a:rPr>
              <a:t>Components of Coupled Global assimilation-forecast System (C-NCUM)</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b="1" dirty="0">
                <a:solidFill>
                  <a:srgbClr val="FFFF00"/>
                </a:solidFill>
                <a:latin typeface="Arial" pitchFamily="34" charset="0"/>
                <a:cs typeface="Arial" pitchFamily="34" charset="0"/>
              </a:rPr>
              <a:t>Resolution and Science Configuration</a:t>
            </a:r>
            <a:endParaRPr kumimoji="0" lang="en-US" sz="3600" b="1" u="none" strike="noStrike" cap="none" normalizeH="0" baseline="0" dirty="0">
              <a:ln>
                <a:noFill/>
              </a:ln>
              <a:solidFill>
                <a:srgbClr val="FFFF00"/>
              </a:solidFill>
              <a:effectLst/>
              <a:latin typeface="Arial" pitchFamily="34" charset="0"/>
              <a:cs typeface="Arial" pitchFamily="34" charset="0"/>
            </a:endParaRPr>
          </a:p>
        </p:txBody>
      </p:sp>
    </p:spTree>
    <p:extLst>
      <p:ext uri="{BB962C8B-B14F-4D97-AF65-F5344CB8AC3E}">
        <p14:creationId xmlns:p14="http://schemas.microsoft.com/office/powerpoint/2010/main" xmlns="" val="25228747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4294967295"/>
          </p:nvPr>
        </p:nvSpPr>
        <p:spPr>
          <a:xfrm>
            <a:off x="5845730" y="1477893"/>
            <a:ext cx="3248391" cy="623248"/>
          </a:xfrm>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10000"/>
          </a:bodyPr>
          <a:lstStyle/>
          <a:p>
            <a:pPr marL="0" indent="0" algn="ctr">
              <a:buNone/>
            </a:pPr>
            <a:r>
              <a:rPr lang="en-US" sz="1350" b="1" dirty="0">
                <a:solidFill>
                  <a:schemeClr val="accent1">
                    <a:lumMod val="50000"/>
                  </a:schemeClr>
                </a:solidFill>
              </a:rPr>
              <a:t>Regional coupled environmental model with “Ocean”, “Atmosphere” and “Wave” components.</a:t>
            </a:r>
          </a:p>
        </p:txBody>
      </p:sp>
      <p:sp>
        <p:nvSpPr>
          <p:cNvPr id="20" name="TextBox 19">
            <a:extLst>
              <a:ext uri="{FF2B5EF4-FFF2-40B4-BE49-F238E27FC236}">
                <a16:creationId xmlns:a16="http://schemas.microsoft.com/office/drawing/2014/main" xmlns="" id="{6C572096-622C-4E27-A597-C7296029E992}"/>
              </a:ext>
            </a:extLst>
          </p:cNvPr>
          <p:cNvSpPr txBox="1"/>
          <p:nvPr/>
        </p:nvSpPr>
        <p:spPr>
          <a:xfrm>
            <a:off x="420681" y="5664426"/>
            <a:ext cx="5085246" cy="276999"/>
          </a:xfrm>
          <a:prstGeom prst="rect">
            <a:avLst/>
          </a:prstGeom>
          <a:noFill/>
        </p:spPr>
        <p:txBody>
          <a:bodyPr wrap="square">
            <a:spAutoFit/>
          </a:bodyPr>
          <a:lstStyle/>
          <a:p>
            <a:pPr algn="ctr"/>
            <a:r>
              <a:rPr lang="en-US" sz="1200" b="1" dirty="0">
                <a:solidFill>
                  <a:schemeClr val="tx1">
                    <a:lumMod val="95000"/>
                    <a:lumOff val="5000"/>
                  </a:schemeClr>
                </a:solidFill>
                <a:effectLst>
                  <a:outerShdw blurRad="38100" dist="38100" dir="2700000" algn="tl">
                    <a:srgbClr val="000000">
                      <a:alpha val="43137"/>
                    </a:srgbClr>
                  </a:outerShdw>
                </a:effectLst>
              </a:rPr>
              <a:t>Experiments: UNCOUPLED → PARTIALLY COUPLED → FULLY COUPLED</a:t>
            </a:r>
          </a:p>
        </p:txBody>
      </p:sp>
      <p:pic>
        <p:nvPicPr>
          <p:cNvPr id="21" name="Picture 20">
            <a:extLst>
              <a:ext uri="{FF2B5EF4-FFF2-40B4-BE49-F238E27FC236}">
                <a16:creationId xmlns:a16="http://schemas.microsoft.com/office/drawing/2014/main" xmlns="" id="{0611F928-A637-431B-988F-36FC66A1C6B4}"/>
              </a:ext>
            </a:extLst>
          </p:cNvPr>
          <p:cNvPicPr>
            <a:picLocks noChangeAspect="1"/>
          </p:cNvPicPr>
          <p:nvPr/>
        </p:nvPicPr>
        <p:blipFill>
          <a:blip r:embed="rId2"/>
          <a:stretch>
            <a:fillRect/>
          </a:stretch>
        </p:blipFill>
        <p:spPr>
          <a:xfrm>
            <a:off x="8601684" y="946030"/>
            <a:ext cx="461230" cy="483300"/>
          </a:xfrm>
          <a:prstGeom prst="rect">
            <a:avLst/>
          </a:prstGeom>
        </p:spPr>
      </p:pic>
      <p:sp>
        <p:nvSpPr>
          <p:cNvPr id="22" name="TextBox 21">
            <a:extLst>
              <a:ext uri="{FF2B5EF4-FFF2-40B4-BE49-F238E27FC236}">
                <a16:creationId xmlns:a16="http://schemas.microsoft.com/office/drawing/2014/main" xmlns="" id="{FA72A35C-A4C6-4A9F-8A88-369BEEE6FC9E}"/>
              </a:ext>
            </a:extLst>
          </p:cNvPr>
          <p:cNvSpPr txBox="1"/>
          <p:nvPr/>
        </p:nvSpPr>
        <p:spPr>
          <a:xfrm>
            <a:off x="457763" y="1623299"/>
            <a:ext cx="1444145" cy="461665"/>
          </a:xfrm>
          <a:prstGeom prst="rect">
            <a:avLst/>
          </a:prstGeom>
          <a:solidFill>
            <a:schemeClr val="accent6">
              <a:lumMod val="60000"/>
              <a:lumOff val="40000"/>
            </a:schemeClr>
          </a:solidFill>
        </p:spPr>
        <p:txBody>
          <a:bodyPr wrap="square">
            <a:spAutoFit/>
          </a:bodyPr>
          <a:lstStyle/>
          <a:p>
            <a:pPr algn="ctr">
              <a:defRPr/>
            </a:pPr>
            <a:r>
              <a:rPr lang="en-US" sz="1200" dirty="0"/>
              <a:t>UM-Regional </a:t>
            </a:r>
            <a:r>
              <a:rPr lang="en-US" sz="1200" b="1" dirty="0"/>
              <a:t>Atmosphere (4 Km)</a:t>
            </a:r>
            <a:r>
              <a:rPr lang="en-US" sz="1200" dirty="0"/>
              <a:t> </a:t>
            </a:r>
            <a:endParaRPr lang="en-US" sz="1200" b="1" dirty="0"/>
          </a:p>
        </p:txBody>
      </p:sp>
      <p:pic>
        <p:nvPicPr>
          <p:cNvPr id="23" name="Picture 2" descr="wave">
            <a:extLst>
              <a:ext uri="{FF2B5EF4-FFF2-40B4-BE49-F238E27FC236}">
                <a16:creationId xmlns:a16="http://schemas.microsoft.com/office/drawing/2014/main" xmlns="" id="{E620E5FA-C17A-47E8-8B25-2E4FD36732C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04487" y="3433635"/>
            <a:ext cx="2352133" cy="1227388"/>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xmlns="" id="{3441E77C-61A7-49E1-A0DF-0613053CB3B7}"/>
              </a:ext>
            </a:extLst>
          </p:cNvPr>
          <p:cNvSpPr txBox="1">
            <a:spLocks/>
          </p:cNvSpPr>
          <p:nvPr/>
        </p:nvSpPr>
        <p:spPr>
          <a:xfrm>
            <a:off x="364051" y="762001"/>
            <a:ext cx="8237633" cy="531863"/>
          </a:xfrm>
          <a:prstGeom prst="rect">
            <a:avLst/>
          </a:prstGeom>
        </p:spPr>
        <p:txBody>
          <a:bodyPr vert="horz" lIns="68580" tIns="34290" rIns="68580" bIns="34290" rtlCol="0" anchor="b">
            <a:normAutofit/>
          </a:bodyPr>
          <a:lstStyle>
            <a:lvl1pPr marL="0" indent="0" algn="l" defTabSz="914400" rtl="0" eaLnBrk="1" latinLnBrk="0" hangingPunct="1">
              <a:lnSpc>
                <a:spcPct val="80000"/>
              </a:lnSpc>
              <a:spcBef>
                <a:spcPct val="0"/>
              </a:spcBef>
              <a:buFont typeface="Arial" pitchFamily="34" charset="0"/>
              <a:buNone/>
              <a:defRPr sz="4000" b="0" i="0" kern="1200" baseline="0">
                <a:solidFill>
                  <a:schemeClr val="accent1"/>
                </a:solidFill>
                <a:latin typeface="+mj-lt"/>
                <a:ea typeface="+mj-ea"/>
                <a:cs typeface="+mj-cs"/>
              </a:defRPr>
            </a:lvl1pPr>
          </a:lstStyle>
          <a:p>
            <a:pPr algn="ctr"/>
            <a:r>
              <a:rPr lang="en-IN" sz="2400" b="1" dirty="0">
                <a:solidFill>
                  <a:srgbClr val="FF0000"/>
                </a:solidFill>
                <a:effectLst>
                  <a:outerShdw blurRad="38100" dist="38100" dir="2700000" algn="tl">
                    <a:srgbClr val="000000">
                      <a:alpha val="43137"/>
                    </a:srgbClr>
                  </a:outerShdw>
                </a:effectLst>
              </a:rPr>
              <a:t>Regional Coupled Model  For Monsoon/Severe Weather </a:t>
            </a:r>
            <a:r>
              <a:rPr lang="en-IN" sz="1500" dirty="0">
                <a:solidFill>
                  <a:srgbClr val="0070C0"/>
                </a:solidFill>
                <a:effectLst>
                  <a:outerShdw blurRad="38100" dist="38100" dir="2700000" algn="tl">
                    <a:srgbClr val="000000">
                      <a:alpha val="43137"/>
                    </a:srgbClr>
                  </a:outerShdw>
                </a:effectLst>
              </a:rPr>
              <a:t/>
            </a:r>
            <a:br>
              <a:rPr lang="en-IN" sz="1500" dirty="0">
                <a:solidFill>
                  <a:srgbClr val="0070C0"/>
                </a:solidFill>
                <a:effectLst>
                  <a:outerShdw blurRad="38100" dist="38100" dir="2700000" algn="tl">
                    <a:srgbClr val="000000">
                      <a:alpha val="43137"/>
                    </a:srgbClr>
                  </a:outerShdw>
                </a:effectLst>
              </a:rPr>
            </a:br>
            <a:r>
              <a:rPr lang="en-IN" sz="1350" dirty="0">
                <a:solidFill>
                  <a:srgbClr val="0070C0"/>
                </a:solidFill>
                <a:effectLst>
                  <a:outerShdw blurRad="38100" dist="38100" dir="2700000" algn="tl">
                    <a:srgbClr val="000000">
                      <a:alpha val="43137"/>
                    </a:srgbClr>
                  </a:outerShdw>
                </a:effectLst>
              </a:rPr>
              <a:t>Convective Scale Coupled Environmental Prediction System</a:t>
            </a:r>
            <a:endParaRPr lang="en-IN" sz="1500" dirty="0">
              <a:solidFill>
                <a:srgbClr val="0070C0"/>
              </a:solidFill>
              <a:effectLst>
                <a:outerShdw blurRad="38100" dist="38100" dir="2700000" algn="tl">
                  <a:srgbClr val="000000">
                    <a:alpha val="43137"/>
                  </a:srgbClr>
                </a:outerShdw>
              </a:effectLst>
            </a:endParaRPr>
          </a:p>
        </p:txBody>
      </p:sp>
      <p:pic>
        <p:nvPicPr>
          <p:cNvPr id="25" name="Picture 13" descr="E:\project\ncmrwf\progress_report_presentations\poster\clouds.jpg">
            <a:extLst>
              <a:ext uri="{FF2B5EF4-FFF2-40B4-BE49-F238E27FC236}">
                <a16:creationId xmlns:a16="http://schemas.microsoft.com/office/drawing/2014/main" xmlns="" id="{057353A9-23F0-42E1-BD3F-5289113589F4}"/>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0470" y="2063567"/>
            <a:ext cx="1731439" cy="1275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6" descr="E:\project\ncmrwf\progress_report_presentations\poster\jules.jpg">
            <a:extLst>
              <a:ext uri="{FF2B5EF4-FFF2-40B4-BE49-F238E27FC236}">
                <a16:creationId xmlns:a16="http://schemas.microsoft.com/office/drawing/2014/main" xmlns="" id="{78A67B00-F18B-45A6-89EC-D34C46FBE834}"/>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284907" y="1991457"/>
            <a:ext cx="2271712" cy="1477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xmlns="" id="{726BDD9D-95DE-456A-A179-AE5BE8C0A39B}"/>
              </a:ext>
            </a:extLst>
          </p:cNvPr>
          <p:cNvSpPr txBox="1"/>
          <p:nvPr/>
        </p:nvSpPr>
        <p:spPr>
          <a:xfrm>
            <a:off x="413248" y="4489960"/>
            <a:ext cx="1713582" cy="461665"/>
          </a:xfrm>
          <a:prstGeom prst="rect">
            <a:avLst/>
          </a:prstGeom>
          <a:solidFill>
            <a:schemeClr val="accent6">
              <a:lumMod val="60000"/>
              <a:lumOff val="40000"/>
            </a:schemeClr>
          </a:solidFill>
        </p:spPr>
        <p:txBody>
          <a:bodyPr wrap="square">
            <a:spAutoFit/>
          </a:bodyPr>
          <a:lstStyle/>
          <a:p>
            <a:pPr algn="ctr">
              <a:defRPr/>
            </a:pPr>
            <a:r>
              <a:rPr lang="en-US" altLang="en-US" sz="1200" b="1" dirty="0">
                <a:latin typeface="Google Sans"/>
              </a:rPr>
              <a:t>Regional Ocean NEMO (2.2 Km)</a:t>
            </a:r>
            <a:endParaRPr lang="en-US" sz="1200" b="1" dirty="0"/>
          </a:p>
        </p:txBody>
      </p:sp>
      <p:sp>
        <p:nvSpPr>
          <p:cNvPr id="28" name="TextBox 27">
            <a:extLst>
              <a:ext uri="{FF2B5EF4-FFF2-40B4-BE49-F238E27FC236}">
                <a16:creationId xmlns:a16="http://schemas.microsoft.com/office/drawing/2014/main" xmlns="" id="{14C78129-B76A-47CA-8E5B-144FD449B590}"/>
              </a:ext>
            </a:extLst>
          </p:cNvPr>
          <p:cNvSpPr txBox="1"/>
          <p:nvPr/>
        </p:nvSpPr>
        <p:spPr>
          <a:xfrm>
            <a:off x="3235415" y="1651906"/>
            <a:ext cx="2271713" cy="276999"/>
          </a:xfrm>
          <a:prstGeom prst="rect">
            <a:avLst/>
          </a:prstGeom>
          <a:solidFill>
            <a:schemeClr val="accent6">
              <a:lumMod val="60000"/>
              <a:lumOff val="40000"/>
            </a:schemeClr>
          </a:solidFill>
        </p:spPr>
        <p:txBody>
          <a:bodyPr>
            <a:spAutoFit/>
          </a:bodyPr>
          <a:lstStyle/>
          <a:p>
            <a:pPr algn="ctr">
              <a:defRPr/>
            </a:pPr>
            <a:r>
              <a:rPr lang="en-US" sz="1200" dirty="0">
                <a:latin typeface="Google Sans"/>
              </a:rPr>
              <a:t>Land Surface, </a:t>
            </a:r>
            <a:r>
              <a:rPr lang="en-US" sz="1200" b="1" dirty="0">
                <a:latin typeface="Google Sans"/>
              </a:rPr>
              <a:t>JULES (4 Km)</a:t>
            </a:r>
            <a:endParaRPr lang="en-US" sz="1200" b="1" dirty="0"/>
          </a:p>
        </p:txBody>
      </p:sp>
      <p:sp>
        <p:nvSpPr>
          <p:cNvPr id="29" name="TextBox 28">
            <a:extLst>
              <a:ext uri="{FF2B5EF4-FFF2-40B4-BE49-F238E27FC236}">
                <a16:creationId xmlns:a16="http://schemas.microsoft.com/office/drawing/2014/main" xmlns="" id="{44A0EC48-2453-4DEE-8421-5EED4A438D35}"/>
              </a:ext>
            </a:extLst>
          </p:cNvPr>
          <p:cNvSpPr txBox="1"/>
          <p:nvPr/>
        </p:nvSpPr>
        <p:spPr>
          <a:xfrm>
            <a:off x="3204487" y="4644721"/>
            <a:ext cx="2153738" cy="461665"/>
          </a:xfrm>
          <a:prstGeom prst="rect">
            <a:avLst/>
          </a:prstGeom>
          <a:solidFill>
            <a:schemeClr val="accent6">
              <a:lumMod val="60000"/>
              <a:lumOff val="40000"/>
            </a:schemeClr>
          </a:solidFill>
        </p:spPr>
        <p:txBody>
          <a:bodyPr wrap="square">
            <a:spAutoFit/>
          </a:bodyPr>
          <a:lstStyle/>
          <a:p>
            <a:pPr algn="ctr">
              <a:defRPr/>
            </a:pPr>
            <a:r>
              <a:rPr lang="en-US" altLang="en-US" sz="1200" b="1" dirty="0" err="1">
                <a:latin typeface="Google Sans"/>
              </a:rPr>
              <a:t>WaveWatch</a:t>
            </a:r>
            <a:r>
              <a:rPr lang="en-US" altLang="en-US" sz="1200" b="1" dirty="0">
                <a:latin typeface="Google Sans"/>
              </a:rPr>
              <a:t> III vn.7.12 (2.2 Km)</a:t>
            </a:r>
            <a:endParaRPr lang="en-US" sz="1200" b="1" dirty="0"/>
          </a:p>
        </p:txBody>
      </p:sp>
      <p:sp>
        <p:nvSpPr>
          <p:cNvPr id="30" name="Arrow: Up-Down 29">
            <a:extLst>
              <a:ext uri="{FF2B5EF4-FFF2-40B4-BE49-F238E27FC236}">
                <a16:creationId xmlns:a16="http://schemas.microsoft.com/office/drawing/2014/main" xmlns="" id="{59AD8675-82DE-4D80-8E9D-D6A9FC55A805}"/>
              </a:ext>
            </a:extLst>
          </p:cNvPr>
          <p:cNvSpPr/>
          <p:nvPr/>
        </p:nvSpPr>
        <p:spPr>
          <a:xfrm rot="16200000">
            <a:off x="2527896" y="1627444"/>
            <a:ext cx="126182" cy="177692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row: Right 30">
            <a:extLst>
              <a:ext uri="{FF2B5EF4-FFF2-40B4-BE49-F238E27FC236}">
                <a16:creationId xmlns:a16="http://schemas.microsoft.com/office/drawing/2014/main" xmlns="" id="{93BEDE8A-A386-48AC-8674-28D4DEB11C9D}"/>
              </a:ext>
            </a:extLst>
          </p:cNvPr>
          <p:cNvSpPr/>
          <p:nvPr/>
        </p:nvSpPr>
        <p:spPr>
          <a:xfrm rot="16200000">
            <a:off x="1924762" y="5196915"/>
            <a:ext cx="339842" cy="64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Arrow: Right 31">
            <a:extLst>
              <a:ext uri="{FF2B5EF4-FFF2-40B4-BE49-F238E27FC236}">
                <a16:creationId xmlns:a16="http://schemas.microsoft.com/office/drawing/2014/main" xmlns="" id="{796AD549-491E-4FB5-B93E-06A6131F4EBC}"/>
              </a:ext>
            </a:extLst>
          </p:cNvPr>
          <p:cNvSpPr/>
          <p:nvPr/>
        </p:nvSpPr>
        <p:spPr>
          <a:xfrm rot="16200000">
            <a:off x="3362415" y="5189037"/>
            <a:ext cx="339842" cy="64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3" name="Picture 32">
            <a:extLst>
              <a:ext uri="{FF2B5EF4-FFF2-40B4-BE49-F238E27FC236}">
                <a16:creationId xmlns:a16="http://schemas.microsoft.com/office/drawing/2014/main" xmlns="" id="{08004B04-8F6C-4DF0-836D-F9ED70060682}"/>
              </a:ext>
            </a:extLst>
          </p:cNvPr>
          <p:cNvPicPr>
            <a:picLocks noChangeAspect="1"/>
          </p:cNvPicPr>
          <p:nvPr/>
        </p:nvPicPr>
        <p:blipFill rotWithShape="1">
          <a:blip r:embed="rId6" cstate="print"/>
          <a:srcRect t="26573"/>
          <a:stretch/>
        </p:blipFill>
        <p:spPr>
          <a:xfrm>
            <a:off x="170469" y="3455415"/>
            <a:ext cx="2694215" cy="1019233"/>
          </a:xfrm>
          <a:prstGeom prst="rect">
            <a:avLst/>
          </a:prstGeom>
        </p:spPr>
      </p:pic>
      <p:sp>
        <p:nvSpPr>
          <p:cNvPr id="34" name="Arrow: Right 33">
            <a:extLst>
              <a:ext uri="{FF2B5EF4-FFF2-40B4-BE49-F238E27FC236}">
                <a16:creationId xmlns:a16="http://schemas.microsoft.com/office/drawing/2014/main" xmlns="" id="{453B6280-C6D3-4BAD-B452-3EF472D3C8AF}"/>
              </a:ext>
            </a:extLst>
          </p:cNvPr>
          <p:cNvSpPr/>
          <p:nvPr/>
        </p:nvSpPr>
        <p:spPr>
          <a:xfrm rot="16200000">
            <a:off x="4420762" y="5187249"/>
            <a:ext cx="339842" cy="64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Arrow: Right 34">
            <a:extLst>
              <a:ext uri="{FF2B5EF4-FFF2-40B4-BE49-F238E27FC236}">
                <a16:creationId xmlns:a16="http://schemas.microsoft.com/office/drawing/2014/main" xmlns="" id="{91883D8B-7E55-49C7-9942-A843FBBC2C6E}"/>
              </a:ext>
            </a:extLst>
          </p:cNvPr>
          <p:cNvSpPr/>
          <p:nvPr/>
        </p:nvSpPr>
        <p:spPr>
          <a:xfrm rot="16200000">
            <a:off x="1274886" y="5188890"/>
            <a:ext cx="339842" cy="64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xmlns="" id="{144C2335-31C3-417B-946E-29C7F486E5E7}"/>
              </a:ext>
            </a:extLst>
          </p:cNvPr>
          <p:cNvSpPr/>
          <p:nvPr/>
        </p:nvSpPr>
        <p:spPr>
          <a:xfrm>
            <a:off x="1834214" y="2762374"/>
            <a:ext cx="1776924" cy="1080313"/>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b="1" dirty="0">
              <a:solidFill>
                <a:srgbClr val="C00000"/>
              </a:solidFill>
            </a:endParaRPr>
          </a:p>
          <a:p>
            <a:pPr algn="ctr">
              <a:defRPr/>
            </a:pPr>
            <a:endParaRPr lang="en-US" sz="1500" b="1" dirty="0">
              <a:solidFill>
                <a:srgbClr val="C00000"/>
              </a:solidFill>
            </a:endParaRPr>
          </a:p>
          <a:p>
            <a:pPr algn="ctr">
              <a:defRPr/>
            </a:pPr>
            <a:r>
              <a:rPr lang="en-US" sz="1500" b="1" dirty="0">
                <a:solidFill>
                  <a:srgbClr val="C00000"/>
                </a:solidFill>
              </a:rPr>
              <a:t>OASIS coupler</a:t>
            </a:r>
          </a:p>
        </p:txBody>
      </p:sp>
      <p:sp>
        <p:nvSpPr>
          <p:cNvPr id="37" name="TextBox 36">
            <a:extLst>
              <a:ext uri="{FF2B5EF4-FFF2-40B4-BE49-F238E27FC236}">
                <a16:creationId xmlns:a16="http://schemas.microsoft.com/office/drawing/2014/main" xmlns="" id="{FD1E249C-3ACA-414D-8359-94ED67BA5124}"/>
              </a:ext>
            </a:extLst>
          </p:cNvPr>
          <p:cNvSpPr txBox="1"/>
          <p:nvPr/>
        </p:nvSpPr>
        <p:spPr>
          <a:xfrm>
            <a:off x="413248" y="5404269"/>
            <a:ext cx="5143370" cy="276999"/>
          </a:xfrm>
          <a:prstGeom prst="rect">
            <a:avLst/>
          </a:prstGeom>
          <a:solidFill>
            <a:schemeClr val="accent5">
              <a:lumMod val="40000"/>
              <a:lumOff val="60000"/>
            </a:schemeClr>
          </a:solidFill>
        </p:spPr>
        <p:txBody>
          <a:bodyPr wrap="square" rtlCol="0">
            <a:spAutoFit/>
          </a:bodyPr>
          <a:lstStyle/>
          <a:p>
            <a:pPr algn="ctr"/>
            <a:r>
              <a:rPr lang="en-US" sz="1200" b="1" dirty="0">
                <a:effectLst>
                  <a:outerShdw blurRad="38100" dist="38100" dir="2700000" algn="tl">
                    <a:srgbClr val="000000">
                      <a:alpha val="43137"/>
                    </a:srgbClr>
                  </a:outerShdw>
                </a:effectLst>
              </a:rPr>
              <a:t>Global/Regional Boundary Conditions: Forecasts/Analyses </a:t>
            </a:r>
          </a:p>
        </p:txBody>
      </p:sp>
      <p:sp>
        <p:nvSpPr>
          <p:cNvPr id="38" name="Arrow: Up-Down 37">
            <a:extLst>
              <a:ext uri="{FF2B5EF4-FFF2-40B4-BE49-F238E27FC236}">
                <a16:creationId xmlns:a16="http://schemas.microsoft.com/office/drawing/2014/main" xmlns="" id="{FFBFE2F9-F860-46E7-BB02-B4FAE1DA2349}"/>
              </a:ext>
            </a:extLst>
          </p:cNvPr>
          <p:cNvSpPr/>
          <p:nvPr/>
        </p:nvSpPr>
        <p:spPr>
          <a:xfrm rot="19047286">
            <a:off x="1728942" y="2755516"/>
            <a:ext cx="183740" cy="39448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Arrow: Up-Down 38">
            <a:extLst>
              <a:ext uri="{FF2B5EF4-FFF2-40B4-BE49-F238E27FC236}">
                <a16:creationId xmlns:a16="http://schemas.microsoft.com/office/drawing/2014/main" xmlns="" id="{302530BD-307E-409E-8017-9AAD2036B3DD}"/>
              </a:ext>
            </a:extLst>
          </p:cNvPr>
          <p:cNvSpPr/>
          <p:nvPr/>
        </p:nvSpPr>
        <p:spPr>
          <a:xfrm rot="2111511">
            <a:off x="3471863" y="2675693"/>
            <a:ext cx="169962" cy="42314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Arrow: Up-Down 39">
            <a:extLst>
              <a:ext uri="{FF2B5EF4-FFF2-40B4-BE49-F238E27FC236}">
                <a16:creationId xmlns:a16="http://schemas.microsoft.com/office/drawing/2014/main" xmlns="" id="{6559CCDA-5BC4-4932-9636-E7B3002884EC}"/>
              </a:ext>
            </a:extLst>
          </p:cNvPr>
          <p:cNvSpPr/>
          <p:nvPr/>
        </p:nvSpPr>
        <p:spPr>
          <a:xfrm rot="18359429">
            <a:off x="3380859" y="3527049"/>
            <a:ext cx="141915" cy="41845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Double Bracket 40">
            <a:extLst>
              <a:ext uri="{FF2B5EF4-FFF2-40B4-BE49-F238E27FC236}">
                <a16:creationId xmlns:a16="http://schemas.microsoft.com/office/drawing/2014/main" xmlns="" id="{5F2B38F0-0621-43B3-9A42-272A29A41083}"/>
              </a:ext>
            </a:extLst>
          </p:cNvPr>
          <p:cNvSpPr/>
          <p:nvPr/>
        </p:nvSpPr>
        <p:spPr>
          <a:xfrm>
            <a:off x="152054" y="1574819"/>
            <a:ext cx="5691455" cy="3304969"/>
          </a:xfrm>
          <a:prstGeom prst="bracketPair">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350" dirty="0"/>
          </a:p>
        </p:txBody>
      </p:sp>
      <p:sp>
        <p:nvSpPr>
          <p:cNvPr id="44" name="Arrow: Up-Down 43">
            <a:extLst>
              <a:ext uri="{FF2B5EF4-FFF2-40B4-BE49-F238E27FC236}">
                <a16:creationId xmlns:a16="http://schemas.microsoft.com/office/drawing/2014/main" xmlns="" id="{F61995EC-DBED-4D92-8AF4-BFD000B1A106}"/>
              </a:ext>
            </a:extLst>
          </p:cNvPr>
          <p:cNvSpPr/>
          <p:nvPr/>
        </p:nvSpPr>
        <p:spPr>
          <a:xfrm rot="2897708">
            <a:off x="1852976" y="3410051"/>
            <a:ext cx="141915" cy="41845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5" name="Picture 2">
            <a:extLst>
              <a:ext uri="{FF2B5EF4-FFF2-40B4-BE49-F238E27FC236}">
                <a16:creationId xmlns:a16="http://schemas.microsoft.com/office/drawing/2014/main" xmlns="" id="{2EDF9C88-F86D-4882-9F0A-0B793D471B98}"/>
              </a:ext>
            </a:extLst>
          </p:cNvPr>
          <p:cNvPicPr>
            <a:picLocks noChangeAspect="1" noChangeArrowheads="1"/>
          </p:cNvPicPr>
          <p:nvPr/>
        </p:nvPicPr>
        <p:blipFill rotWithShape="1">
          <a:blip r:embed="rId7">
            <a:extLst>
              <a:ext uri="{28A0092B-C50C-407E-A947-70E740481C1C}">
                <a14:useLocalDpi xmlns="" xmlns:a14="http://schemas.microsoft.com/office/drawing/2010/main" val="0"/>
              </a:ext>
            </a:extLst>
          </a:blip>
          <a:srcRect l="1889" t="28618" r="87755" b="33938"/>
          <a:stretch/>
        </p:blipFill>
        <p:spPr bwMode="auto">
          <a:xfrm>
            <a:off x="2470470" y="2806285"/>
            <a:ext cx="532691" cy="532270"/>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Left Brace 49">
            <a:extLst>
              <a:ext uri="{FF2B5EF4-FFF2-40B4-BE49-F238E27FC236}">
                <a16:creationId xmlns:a16="http://schemas.microsoft.com/office/drawing/2014/main" xmlns="" id="{AEDD3E03-8EB8-4151-9C5E-F2F06DE17158}"/>
              </a:ext>
            </a:extLst>
          </p:cNvPr>
          <p:cNvSpPr/>
          <p:nvPr/>
        </p:nvSpPr>
        <p:spPr>
          <a:xfrm rot="16200000">
            <a:off x="2791132" y="2434076"/>
            <a:ext cx="260369" cy="5001266"/>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350"/>
          </a:p>
        </p:txBody>
      </p:sp>
      <p:sp>
        <p:nvSpPr>
          <p:cNvPr id="51" name="Left Brace 50">
            <a:extLst>
              <a:ext uri="{FF2B5EF4-FFF2-40B4-BE49-F238E27FC236}">
                <a16:creationId xmlns:a16="http://schemas.microsoft.com/office/drawing/2014/main" xmlns="" id="{E4CF5270-7C3D-466D-8A18-B3C9F13264C0}"/>
              </a:ext>
            </a:extLst>
          </p:cNvPr>
          <p:cNvSpPr/>
          <p:nvPr/>
        </p:nvSpPr>
        <p:spPr>
          <a:xfrm rot="5400000">
            <a:off x="2812944" y="-959616"/>
            <a:ext cx="307732" cy="5001266"/>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350"/>
          </a:p>
        </p:txBody>
      </p:sp>
      <p:sp>
        <p:nvSpPr>
          <p:cNvPr id="6" name="TextBox 5">
            <a:extLst>
              <a:ext uri="{FF2B5EF4-FFF2-40B4-BE49-F238E27FC236}">
                <a16:creationId xmlns:a16="http://schemas.microsoft.com/office/drawing/2014/main" xmlns="" id="{02E10D00-E5BC-40FE-A43A-ED61C1A25862}"/>
              </a:ext>
            </a:extLst>
          </p:cNvPr>
          <p:cNvSpPr txBox="1"/>
          <p:nvPr/>
        </p:nvSpPr>
        <p:spPr>
          <a:xfrm>
            <a:off x="5838365" y="2101143"/>
            <a:ext cx="3255757" cy="646331"/>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200" b="1" dirty="0">
                <a:solidFill>
                  <a:srgbClr val="C00000"/>
                </a:solidFill>
              </a:rPr>
              <a:t>UM12.1</a:t>
            </a:r>
          </a:p>
          <a:p>
            <a:pPr algn="ctr"/>
            <a:r>
              <a:rPr lang="en-US" sz="1200" b="1" dirty="0">
                <a:solidFill>
                  <a:srgbClr val="C00000"/>
                </a:solidFill>
              </a:rPr>
              <a:t>NEMO 4.0.4</a:t>
            </a:r>
          </a:p>
          <a:p>
            <a:pPr algn="ctr"/>
            <a:r>
              <a:rPr lang="en-IN" sz="1200" b="1" dirty="0">
                <a:solidFill>
                  <a:srgbClr val="C00000"/>
                </a:solidFill>
                <a:latin typeface="NexusSerif"/>
              </a:rPr>
              <a:t>WAVEWATCH III (v7.12)</a:t>
            </a:r>
            <a:r>
              <a:rPr lang="en-US" sz="1200" b="1" dirty="0">
                <a:solidFill>
                  <a:srgbClr val="C00000"/>
                </a:solidFill>
              </a:rPr>
              <a:t> </a:t>
            </a:r>
            <a:r>
              <a:rPr lang="en-US" sz="1200" dirty="0">
                <a:solidFill>
                  <a:schemeClr val="accent2">
                    <a:lumMod val="75000"/>
                  </a:schemeClr>
                </a:solidFill>
              </a:rPr>
              <a:t> </a:t>
            </a:r>
          </a:p>
        </p:txBody>
      </p:sp>
      <p:graphicFrame>
        <p:nvGraphicFramePr>
          <p:cNvPr id="2" name="Table 2">
            <a:extLst>
              <a:ext uri="{FF2B5EF4-FFF2-40B4-BE49-F238E27FC236}">
                <a16:creationId xmlns:a16="http://schemas.microsoft.com/office/drawing/2014/main" xmlns="" id="{436BADFA-ED8D-4976-88AE-81C96A7CAA3F}"/>
              </a:ext>
            </a:extLst>
          </p:cNvPr>
          <p:cNvGraphicFramePr>
            <a:graphicFrameLocks noGrp="1"/>
          </p:cNvGraphicFramePr>
          <p:nvPr/>
        </p:nvGraphicFramePr>
        <p:xfrm>
          <a:off x="5838364" y="3026768"/>
          <a:ext cx="3255758" cy="3040380"/>
        </p:xfrm>
        <a:graphic>
          <a:graphicData uri="http://schemas.openxmlformats.org/drawingml/2006/table">
            <a:tbl>
              <a:tblPr firstRow="1" bandRow="1">
                <a:tableStyleId>{85BE263C-DBD7-4A20-BB59-AAB30ACAA65A}</a:tableStyleId>
              </a:tblPr>
              <a:tblGrid>
                <a:gridCol w="965206">
                  <a:extLst>
                    <a:ext uri="{9D8B030D-6E8A-4147-A177-3AD203B41FA5}">
                      <a16:colId xmlns:a16="http://schemas.microsoft.com/office/drawing/2014/main" xmlns="" val="3966931716"/>
                    </a:ext>
                  </a:extLst>
                </a:gridCol>
                <a:gridCol w="1130195">
                  <a:extLst>
                    <a:ext uri="{9D8B030D-6E8A-4147-A177-3AD203B41FA5}">
                      <a16:colId xmlns:a16="http://schemas.microsoft.com/office/drawing/2014/main" xmlns="" val="3558192923"/>
                    </a:ext>
                  </a:extLst>
                </a:gridCol>
                <a:gridCol w="1160357">
                  <a:extLst>
                    <a:ext uri="{9D8B030D-6E8A-4147-A177-3AD203B41FA5}">
                      <a16:colId xmlns:a16="http://schemas.microsoft.com/office/drawing/2014/main" xmlns="" val="3413764894"/>
                    </a:ext>
                  </a:extLst>
                </a:gridCol>
              </a:tblGrid>
              <a:tr h="617220">
                <a:tc>
                  <a:txBody>
                    <a:bodyPr/>
                    <a:lstStyle/>
                    <a:p>
                      <a:endParaRPr lang="en-IN"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solidFill>
                            <a:schemeClr val="accent5">
                              <a:lumMod val="20000"/>
                              <a:lumOff val="80000"/>
                            </a:schemeClr>
                          </a:solidFill>
                          <a:effectLst>
                            <a:outerShdw blurRad="38100" dist="38100" dir="2700000" algn="tl">
                              <a:srgbClr val="000000">
                                <a:alpha val="43137"/>
                              </a:srgbClr>
                            </a:outerShdw>
                          </a:effectLst>
                        </a:rPr>
                        <a:t>ATMOSPHERE &amp; LAND SURFACE</a:t>
                      </a:r>
                      <a:endParaRPr lang="en-IN" sz="1800" dirty="0">
                        <a:solidFill>
                          <a:schemeClr val="accent5">
                            <a:lumMod val="20000"/>
                            <a:lumOff val="80000"/>
                          </a:schemeClr>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solidFill>
                            <a:schemeClr val="accent5">
                              <a:lumMod val="20000"/>
                              <a:lumOff val="80000"/>
                            </a:schemeClr>
                          </a:solidFill>
                          <a:effectLst>
                            <a:outerShdw blurRad="38100" dist="38100" dir="2700000" algn="tl">
                              <a:srgbClr val="000000">
                                <a:alpha val="43137"/>
                              </a:srgbClr>
                            </a:outerShdw>
                          </a:effectLst>
                        </a:rPr>
                        <a:t>OCEAN &amp; WAVE</a:t>
                      </a:r>
                    </a:p>
                    <a:p>
                      <a:endParaRPr lang="en-IN" sz="1400" dirty="0">
                        <a:solidFill>
                          <a:schemeClr val="accent5">
                            <a:lumMod val="20000"/>
                            <a:lumOff val="80000"/>
                          </a:schemeClr>
                        </a:solidFill>
                      </a:endParaRPr>
                    </a:p>
                  </a:txBody>
                  <a:tcPr marL="68580" marR="68580" marT="34290" marB="34290"/>
                </a:tc>
                <a:extLst>
                  <a:ext uri="{0D108BD9-81ED-4DB2-BD59-A6C34878D82A}">
                    <a16:rowId xmlns:a16="http://schemas.microsoft.com/office/drawing/2014/main" xmlns="" val="2603300669"/>
                  </a:ext>
                </a:extLst>
              </a:tr>
              <a:tr h="388620">
                <a:tc>
                  <a:txBody>
                    <a:bodyPr/>
                    <a:lstStyle/>
                    <a:p>
                      <a:r>
                        <a:rPr lang="en-US" sz="1100" b="1" dirty="0"/>
                        <a:t>Resolutions</a:t>
                      </a:r>
                      <a:endParaRPr lang="en-IN" sz="1100" b="1" dirty="0"/>
                    </a:p>
                  </a:txBody>
                  <a:tcPr marL="68580" marR="68580" marT="34290" marB="34290"/>
                </a:tc>
                <a:tc>
                  <a:txBody>
                    <a:bodyPr/>
                    <a:lstStyle/>
                    <a:p>
                      <a:r>
                        <a:rPr lang="en-US" sz="1100" b="1" dirty="0">
                          <a:effectLst>
                            <a:outerShdw blurRad="38100" dist="38100" dir="2700000" algn="tl">
                              <a:srgbClr val="000000">
                                <a:alpha val="43137"/>
                              </a:srgbClr>
                            </a:outerShdw>
                          </a:effectLst>
                        </a:rPr>
                        <a:t>4.05 km x 4.05 km </a:t>
                      </a:r>
                      <a:endParaRPr lang="en-IN" sz="1100" dirty="0">
                        <a:effectLst>
                          <a:outerShdw blurRad="38100" dist="38100" dir="2700000" algn="tl">
                            <a:srgbClr val="000000">
                              <a:alpha val="43137"/>
                            </a:srgbClr>
                          </a:outerShdw>
                        </a:effectLst>
                      </a:endParaRPr>
                    </a:p>
                  </a:txBody>
                  <a:tcPr marL="68580" marR="68580" marT="34290" marB="34290"/>
                </a:tc>
                <a:tc>
                  <a:txBody>
                    <a:bodyPr/>
                    <a:lstStyle/>
                    <a:p>
                      <a:r>
                        <a:rPr lang="en-US" sz="1100" b="1" dirty="0">
                          <a:effectLst>
                            <a:outerShdw blurRad="38100" dist="38100" dir="2700000" algn="tl">
                              <a:srgbClr val="000000">
                                <a:alpha val="43137"/>
                              </a:srgbClr>
                            </a:outerShdw>
                          </a:effectLst>
                        </a:rPr>
                        <a:t>2.2 km x 2.2 km</a:t>
                      </a:r>
                      <a:endParaRPr lang="en-IN" sz="1500" dirty="0"/>
                    </a:p>
                  </a:txBody>
                  <a:tcPr marL="68580" marR="68580" marT="34290" marB="34290"/>
                </a:tc>
                <a:extLst>
                  <a:ext uri="{0D108BD9-81ED-4DB2-BD59-A6C34878D82A}">
                    <a16:rowId xmlns:a16="http://schemas.microsoft.com/office/drawing/2014/main" xmlns="" val="168221839"/>
                  </a:ext>
                </a:extLst>
              </a:tr>
              <a:tr h="388620">
                <a:tc>
                  <a:txBody>
                    <a:bodyPr/>
                    <a:lstStyle/>
                    <a:p>
                      <a:r>
                        <a:rPr lang="en-US" sz="1100" b="1" dirty="0"/>
                        <a:t>Easternmost Long.</a:t>
                      </a:r>
                      <a:endParaRPr lang="en-IN" sz="1100" b="1" dirty="0"/>
                    </a:p>
                  </a:txBody>
                  <a:tcPr marL="68580" marR="68580" marT="34290" marB="34290"/>
                </a:tc>
                <a:tc>
                  <a:txBody>
                    <a:bodyPr/>
                    <a:lstStyle/>
                    <a:p>
                      <a:r>
                        <a:rPr lang="en-US" sz="1100" b="1" dirty="0">
                          <a:effectLst>
                            <a:outerShdw blurRad="38100" dist="38100" dir="2700000" algn="tl">
                              <a:srgbClr val="000000">
                                <a:alpha val="43137"/>
                              </a:srgbClr>
                            </a:outerShdw>
                          </a:effectLst>
                        </a:rPr>
                        <a:t>64.9835 E</a:t>
                      </a:r>
                      <a:endParaRPr lang="en-IN" sz="1100" dirty="0">
                        <a:effectLst>
                          <a:outerShdw blurRad="38100" dist="38100" dir="2700000" algn="tl">
                            <a:srgbClr val="000000">
                              <a:alpha val="43137"/>
                            </a:srgbClr>
                          </a:outerShdw>
                        </a:effectLst>
                      </a:endParaRPr>
                    </a:p>
                  </a:txBody>
                  <a:tcPr marL="68580" marR="68580" marT="34290" marB="34290"/>
                </a:tc>
                <a:tc>
                  <a:txBody>
                    <a:bodyPr/>
                    <a:lstStyle/>
                    <a:p>
                      <a:r>
                        <a:rPr lang="en-US" sz="1100" b="1" dirty="0">
                          <a:effectLst>
                            <a:outerShdw blurRad="38100" dist="38100" dir="2700000" algn="tl">
                              <a:srgbClr val="000000">
                                <a:alpha val="43137"/>
                              </a:srgbClr>
                            </a:outerShdw>
                          </a:effectLst>
                        </a:rPr>
                        <a:t>64.9835 E</a:t>
                      </a:r>
                      <a:endParaRPr lang="en-IN" sz="1100" dirty="0"/>
                    </a:p>
                  </a:txBody>
                  <a:tcPr marL="68580" marR="68580" marT="34290" marB="34290"/>
                </a:tc>
                <a:extLst>
                  <a:ext uri="{0D108BD9-81ED-4DB2-BD59-A6C34878D82A}">
                    <a16:rowId xmlns:a16="http://schemas.microsoft.com/office/drawing/2014/main" xmlns="" val="1639568496"/>
                  </a:ext>
                </a:extLst>
              </a:tr>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Westernmost Long.</a:t>
                      </a:r>
                      <a:endParaRPr lang="en-IN" sz="1100" b="1" dirty="0"/>
                    </a:p>
                  </a:txBody>
                  <a:tcPr marL="68580" marR="68580" marT="34290" marB="34290"/>
                </a:tc>
                <a:tc>
                  <a:txBody>
                    <a:bodyPr/>
                    <a:lstStyle/>
                    <a:p>
                      <a:r>
                        <a:rPr lang="en-US" sz="1100" b="1" dirty="0">
                          <a:effectLst>
                            <a:outerShdw blurRad="38100" dist="38100" dir="2700000" algn="tl">
                              <a:srgbClr val="000000">
                                <a:alpha val="43137"/>
                              </a:srgbClr>
                            </a:outerShdw>
                          </a:effectLst>
                        </a:rPr>
                        <a:t>101.393 E</a:t>
                      </a:r>
                      <a:endParaRPr lang="en-IN" sz="1100" dirty="0">
                        <a:effectLst>
                          <a:outerShdw blurRad="38100" dist="38100" dir="2700000" algn="tl">
                            <a:srgbClr val="000000">
                              <a:alpha val="43137"/>
                            </a:srgbClr>
                          </a:outerShdw>
                        </a:effectLst>
                      </a:endParaRPr>
                    </a:p>
                  </a:txBody>
                  <a:tcPr marL="68580" marR="68580" marT="34290" marB="34290"/>
                </a:tc>
                <a:tc>
                  <a:txBody>
                    <a:bodyPr/>
                    <a:lstStyle/>
                    <a:p>
                      <a:r>
                        <a:rPr lang="en-US" sz="1100" b="1" dirty="0">
                          <a:effectLst>
                            <a:outerShdw blurRad="38100" dist="38100" dir="2700000" algn="tl">
                              <a:srgbClr val="000000">
                                <a:alpha val="43137"/>
                              </a:srgbClr>
                            </a:outerShdw>
                          </a:effectLst>
                        </a:rPr>
                        <a:t>101.393 E</a:t>
                      </a:r>
                      <a:endParaRPr lang="en-IN" sz="1100" dirty="0"/>
                    </a:p>
                  </a:txBody>
                  <a:tcPr marL="68580" marR="68580" marT="34290" marB="34290"/>
                </a:tc>
                <a:extLst>
                  <a:ext uri="{0D108BD9-81ED-4DB2-BD59-A6C34878D82A}">
                    <a16:rowId xmlns:a16="http://schemas.microsoft.com/office/drawing/2014/main" xmlns="" val="2336455869"/>
                  </a:ext>
                </a:extLst>
              </a:tr>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Southernmost Lat.</a:t>
                      </a:r>
                      <a:endParaRPr lang="en-IN" sz="1400" b="1" dirty="0"/>
                    </a:p>
                  </a:txBody>
                  <a:tcPr marL="68580" marR="68580" marT="34290" marB="34290"/>
                </a:tc>
                <a:tc>
                  <a:txBody>
                    <a:bodyPr/>
                    <a:lstStyle/>
                    <a:p>
                      <a:r>
                        <a:rPr lang="en-US" sz="1100" b="1" dirty="0">
                          <a:effectLst>
                            <a:outerShdw blurRad="38100" dist="38100" dir="2700000" algn="tl">
                              <a:srgbClr val="000000">
                                <a:alpha val="43137"/>
                              </a:srgbClr>
                            </a:outerShdw>
                          </a:effectLst>
                        </a:rPr>
                        <a:t>3.464 N</a:t>
                      </a:r>
                      <a:endParaRPr lang="en-IN" sz="1100" dirty="0">
                        <a:effectLst>
                          <a:outerShdw blurRad="38100" dist="38100" dir="2700000" algn="tl">
                            <a:srgbClr val="000000">
                              <a:alpha val="43137"/>
                            </a:srgbClr>
                          </a:outerShdw>
                        </a:effectLst>
                      </a:endParaRPr>
                    </a:p>
                  </a:txBody>
                  <a:tcPr marL="68580" marR="68580" marT="34290" marB="34290"/>
                </a:tc>
                <a:tc>
                  <a:txBody>
                    <a:bodyPr/>
                    <a:lstStyle/>
                    <a:p>
                      <a:r>
                        <a:rPr lang="en-US" sz="1100" b="1" dirty="0">
                          <a:effectLst>
                            <a:outerShdw blurRad="38100" dist="38100" dir="2700000" algn="tl">
                              <a:srgbClr val="000000">
                                <a:alpha val="43137"/>
                              </a:srgbClr>
                            </a:outerShdw>
                          </a:effectLst>
                        </a:rPr>
                        <a:t>3.464 N</a:t>
                      </a:r>
                      <a:endParaRPr lang="en-IN" sz="1100" dirty="0"/>
                    </a:p>
                  </a:txBody>
                  <a:tcPr marL="68580" marR="68580" marT="34290" marB="34290"/>
                </a:tc>
                <a:extLst>
                  <a:ext uri="{0D108BD9-81ED-4DB2-BD59-A6C34878D82A}">
                    <a16:rowId xmlns:a16="http://schemas.microsoft.com/office/drawing/2014/main" xmlns="" val="4181136928"/>
                  </a:ext>
                </a:extLst>
              </a:tr>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Northernmost Lat.</a:t>
                      </a:r>
                      <a:endParaRPr lang="en-IN" sz="1400" b="1" dirty="0"/>
                    </a:p>
                  </a:txBody>
                  <a:tcPr marL="68580" marR="68580" marT="34290" marB="34290"/>
                </a:tc>
                <a:tc>
                  <a:txBody>
                    <a:bodyPr/>
                    <a:lstStyle/>
                    <a:p>
                      <a:r>
                        <a:rPr lang="en-US" sz="1100" b="1" dirty="0">
                          <a:effectLst>
                            <a:outerShdw blurRad="38100" dist="38100" dir="2700000" algn="tl">
                              <a:srgbClr val="000000">
                                <a:alpha val="43137"/>
                              </a:srgbClr>
                            </a:outerShdw>
                          </a:effectLst>
                        </a:rPr>
                        <a:t>40.0355 N</a:t>
                      </a:r>
                      <a:endParaRPr lang="en-IN" sz="1100" dirty="0">
                        <a:effectLst>
                          <a:outerShdw blurRad="38100" dist="38100" dir="2700000" algn="tl">
                            <a:srgbClr val="000000">
                              <a:alpha val="43137"/>
                            </a:srgbClr>
                          </a:outerShdw>
                        </a:effectLst>
                      </a:endParaRPr>
                    </a:p>
                  </a:txBody>
                  <a:tcPr marL="68580" marR="68580" marT="34290" marB="34290"/>
                </a:tc>
                <a:tc>
                  <a:txBody>
                    <a:bodyPr/>
                    <a:lstStyle/>
                    <a:p>
                      <a:r>
                        <a:rPr lang="en-US" sz="1100" b="1" dirty="0">
                          <a:solidFill>
                            <a:srgbClr val="FF0000"/>
                          </a:solidFill>
                          <a:effectLst>
                            <a:outerShdw blurRad="38100" dist="38100" dir="2700000" algn="tl">
                              <a:srgbClr val="000000">
                                <a:alpha val="43137"/>
                              </a:srgbClr>
                            </a:outerShdw>
                          </a:effectLst>
                        </a:rPr>
                        <a:t>26.558</a:t>
                      </a:r>
                      <a:r>
                        <a:rPr lang="en-US" sz="1100" b="1" dirty="0">
                          <a:effectLst>
                            <a:outerShdw blurRad="38100" dist="38100" dir="2700000" algn="tl">
                              <a:srgbClr val="000000">
                                <a:alpha val="43137"/>
                              </a:srgbClr>
                            </a:outerShdw>
                          </a:effectLst>
                        </a:rPr>
                        <a:t> N</a:t>
                      </a:r>
                      <a:endParaRPr lang="en-IN" sz="1100" dirty="0"/>
                    </a:p>
                  </a:txBody>
                  <a:tcPr marL="68580" marR="68580" marT="34290" marB="34290"/>
                </a:tc>
                <a:extLst>
                  <a:ext uri="{0D108BD9-81ED-4DB2-BD59-A6C34878D82A}">
                    <a16:rowId xmlns:a16="http://schemas.microsoft.com/office/drawing/2014/main" xmlns="" val="1756153975"/>
                  </a:ext>
                </a:extLst>
              </a:tr>
              <a:tr h="388620">
                <a:tc>
                  <a:txBody>
                    <a:bodyPr/>
                    <a:lstStyle/>
                    <a:p>
                      <a:r>
                        <a:rPr lang="en-US" sz="1100" b="1" dirty="0"/>
                        <a:t>Domain Size</a:t>
                      </a:r>
                      <a:endParaRPr lang="en-IN" sz="1100" b="1" dirty="0"/>
                    </a:p>
                  </a:txBody>
                  <a:tcPr marL="68580" marR="68580" marT="34290" marB="34290"/>
                </a:tc>
                <a:tc>
                  <a:txBody>
                    <a:bodyPr/>
                    <a:lstStyle/>
                    <a:p>
                      <a:r>
                        <a:rPr lang="en-US" sz="1100" b="1" dirty="0">
                          <a:solidFill>
                            <a:schemeClr val="accent5">
                              <a:lumMod val="75000"/>
                            </a:schemeClr>
                          </a:solidFill>
                          <a:effectLst>
                            <a:outerShdw blurRad="38100" dist="38100" dir="2700000" algn="tl">
                              <a:srgbClr val="000000">
                                <a:alpha val="43137"/>
                              </a:srgbClr>
                            </a:outerShdw>
                          </a:effectLst>
                        </a:rPr>
                        <a:t>900x904x80 </a:t>
                      </a:r>
                      <a:r>
                        <a:rPr lang="en-US" sz="1100" b="1" dirty="0">
                          <a:solidFill>
                            <a:schemeClr val="tx1"/>
                          </a:solidFill>
                          <a:effectLst>
                            <a:outerShdw blurRad="38100" dist="38100" dir="2700000" algn="tl">
                              <a:srgbClr val="000000">
                                <a:alpha val="43137"/>
                              </a:srgbClr>
                            </a:outerShdw>
                          </a:effectLst>
                        </a:rPr>
                        <a:t>grids</a:t>
                      </a:r>
                      <a:endParaRPr lang="en-IN" sz="1100" dirty="0">
                        <a:solidFill>
                          <a:schemeClr val="tx1"/>
                        </a:solidFill>
                        <a:effectLst>
                          <a:outerShdw blurRad="38100" dist="38100" dir="2700000" algn="tl">
                            <a:srgbClr val="000000">
                              <a:alpha val="43137"/>
                            </a:srgbClr>
                          </a:outerShdw>
                        </a:effectLst>
                      </a:endParaRPr>
                    </a:p>
                  </a:txBody>
                  <a:tcPr marL="68580" marR="68580" marT="34290" marB="34290"/>
                </a:tc>
                <a:tc>
                  <a:txBody>
                    <a:bodyPr/>
                    <a:lstStyle/>
                    <a:p>
                      <a:r>
                        <a:rPr lang="en-US" sz="1100" b="1" dirty="0">
                          <a:solidFill>
                            <a:srgbClr val="FF0000"/>
                          </a:solidFill>
                          <a:effectLst>
                            <a:outerShdw blurRad="38100" dist="38100" dir="2700000" algn="tl">
                              <a:srgbClr val="000000">
                                <a:alpha val="43137"/>
                              </a:srgbClr>
                            </a:outerShdw>
                          </a:effectLst>
                        </a:rPr>
                        <a:t>1100x1760x75</a:t>
                      </a:r>
                      <a:r>
                        <a:rPr lang="en-US" sz="1100" b="1" dirty="0">
                          <a:effectLst>
                            <a:outerShdw blurRad="38100" dist="38100" dir="2700000" algn="tl">
                              <a:srgbClr val="000000">
                                <a:alpha val="43137"/>
                              </a:srgbClr>
                            </a:outerShdw>
                          </a:effectLst>
                        </a:rPr>
                        <a:t> grids</a:t>
                      </a:r>
                      <a:endParaRPr lang="en-IN" sz="1100" dirty="0"/>
                    </a:p>
                  </a:txBody>
                  <a:tcPr marL="68580" marR="68580" marT="34290" marB="34290"/>
                </a:tc>
                <a:extLst>
                  <a:ext uri="{0D108BD9-81ED-4DB2-BD59-A6C34878D82A}">
                    <a16:rowId xmlns:a16="http://schemas.microsoft.com/office/drawing/2014/main" xmlns="" val="458242282"/>
                  </a:ext>
                </a:extLst>
              </a:tr>
            </a:tbl>
          </a:graphicData>
        </a:graphic>
      </p:graphicFrame>
    </p:spTree>
    <p:extLst>
      <p:ext uri="{BB962C8B-B14F-4D97-AF65-F5344CB8AC3E}">
        <p14:creationId xmlns="" xmlns:p14="http://schemas.microsoft.com/office/powerpoint/2010/main" val="11740290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9199B53-5B55-847B-0786-AA0E94DD02D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4C4D7B7C-53F7-5DE9-F112-E738B5EDF058}"/>
              </a:ext>
            </a:extLst>
          </p:cNvPr>
          <p:cNvSpPr txBox="1"/>
          <p:nvPr/>
        </p:nvSpPr>
        <p:spPr>
          <a:xfrm>
            <a:off x="413422" y="152401"/>
            <a:ext cx="8155133" cy="830997"/>
          </a:xfrm>
          <a:prstGeom prst="rect">
            <a:avLst/>
          </a:prstGeom>
          <a:noFill/>
        </p:spPr>
        <p:txBody>
          <a:bodyPr wrap="square" rtlCol="0">
            <a:spAutoFit/>
          </a:bodyPr>
          <a:lstStyle/>
          <a:p>
            <a:pPr algn="ctr"/>
            <a:r>
              <a:rPr lang="en-US" sz="2400" b="1" dirty="0">
                <a:solidFill>
                  <a:srgbClr val="C00000"/>
                </a:solidFill>
              </a:rPr>
              <a:t>Impact of Observation on 24-hour Global Forecast of NCUM during ISM </a:t>
            </a:r>
            <a:endParaRPr lang="en-IN" sz="2400" b="1" dirty="0">
              <a:solidFill>
                <a:srgbClr val="C00000"/>
              </a:solidFill>
            </a:endParaRPr>
          </a:p>
        </p:txBody>
      </p:sp>
      <p:sp>
        <p:nvSpPr>
          <p:cNvPr id="3" name="Text Box 2">
            <a:extLst>
              <a:ext uri="{FF2B5EF4-FFF2-40B4-BE49-F238E27FC236}">
                <a16:creationId xmlns:a16="http://schemas.microsoft.com/office/drawing/2014/main" xmlns="" id="{CC4CF2A1-001F-6890-BEC5-B54288AEFA21}"/>
              </a:ext>
            </a:extLst>
          </p:cNvPr>
          <p:cNvSpPr txBox="1">
            <a:spLocks noChangeArrowheads="1"/>
          </p:cNvSpPr>
          <p:nvPr/>
        </p:nvSpPr>
        <p:spPr bwMode="auto">
          <a:xfrm>
            <a:off x="1257300" y="6125116"/>
            <a:ext cx="6629400" cy="902298"/>
          </a:xfrm>
          <a:prstGeom prst="rect">
            <a:avLst/>
          </a:prstGeom>
          <a:solidFill>
            <a:srgbClr val="FFFFFF"/>
          </a:solidFill>
          <a:ln w="9525">
            <a:solidFill>
              <a:srgbClr val="000000"/>
            </a:solidFill>
            <a:miter lim="800000"/>
            <a:headEnd/>
            <a:tailEnd/>
          </a:ln>
        </p:spPr>
        <p:txBody>
          <a:bodyPr rot="0" vert="horz" wrap="square" lIns="76200" tIns="38100" rIns="76200" bIns="38100" anchor="t" anchorCtr="0">
            <a:spAutoFit/>
          </a:bodyPr>
          <a:lstStyle/>
          <a:p>
            <a:pPr algn="just">
              <a:lnSpc>
                <a:spcPct val="115000"/>
              </a:lnSpc>
              <a:tabLst>
                <a:tab pos="1166719" algn="l"/>
              </a:tabLst>
            </a:pPr>
            <a:r>
              <a:rPr lang="en-US" sz="1166" b="1" i="1" dirty="0">
                <a:latin typeface="Times New Roman"/>
                <a:ea typeface="Calibri"/>
                <a:cs typeface="Mangal"/>
              </a:rPr>
              <a:t>(Left) </a:t>
            </a:r>
            <a:r>
              <a:rPr lang="en-US" sz="1166" b="1" i="1" dirty="0" smtClean="0">
                <a:latin typeface="Times New Roman"/>
                <a:ea typeface="Calibri"/>
                <a:cs typeface="Mangal"/>
              </a:rPr>
              <a:t>Percentage-wise </a:t>
            </a:r>
            <a:r>
              <a:rPr lang="en-US" sz="1166" b="1" i="1" dirty="0">
                <a:latin typeface="Times New Roman"/>
                <a:ea typeface="Calibri"/>
                <a:cs typeface="Mangal"/>
              </a:rPr>
              <a:t>impact of observation on 24 </a:t>
            </a:r>
            <a:r>
              <a:rPr lang="en-US" sz="1166" b="1" i="1" dirty="0" err="1">
                <a:latin typeface="Times New Roman"/>
                <a:ea typeface="Calibri"/>
                <a:cs typeface="Mangal"/>
              </a:rPr>
              <a:t>hr</a:t>
            </a:r>
            <a:r>
              <a:rPr lang="en-US" sz="1166" b="1" i="1" dirty="0">
                <a:latin typeface="Times New Roman"/>
                <a:ea typeface="Calibri"/>
                <a:cs typeface="Mangal"/>
              </a:rPr>
              <a:t> global NCUM forecast, obtained using adjoint-based Forecast Sensitivity to Observation Impact (FSOI ) approach during the Indian Summer Monsoon period (JJAS) of  2020, 2021, 2022 and 2023.  (Right) Percentage of observation assimilated per day  for the same period.  </a:t>
            </a:r>
            <a:endParaRPr lang="en-US" sz="1000" b="1" dirty="0">
              <a:latin typeface="Calibri"/>
              <a:ea typeface="Calibri"/>
              <a:cs typeface="Mangal"/>
            </a:endParaRPr>
          </a:p>
        </p:txBody>
      </p:sp>
      <p:pic>
        <p:nvPicPr>
          <p:cNvPr id="4" name="Picture 3"/>
          <p:cNvPicPr>
            <a:picLocks noChangeAspect="1"/>
          </p:cNvPicPr>
          <p:nvPr/>
        </p:nvPicPr>
        <p:blipFill>
          <a:blip r:embed="rId2"/>
          <a:stretch>
            <a:fillRect/>
          </a:stretch>
        </p:blipFill>
        <p:spPr>
          <a:xfrm>
            <a:off x="1385558" y="635878"/>
            <a:ext cx="5957878" cy="5538666"/>
          </a:xfrm>
          <a:prstGeom prst="rect">
            <a:avLst/>
          </a:prstGeom>
        </p:spPr>
      </p:pic>
    </p:spTree>
    <p:extLst>
      <p:ext uri="{BB962C8B-B14F-4D97-AF65-F5344CB8AC3E}">
        <p14:creationId xmlns:p14="http://schemas.microsoft.com/office/powerpoint/2010/main" xmlns="" val="3375373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4648200"/>
            <a:ext cx="7848600" cy="1569660"/>
          </a:xfrm>
          <a:prstGeom prst="rect">
            <a:avLst/>
          </a:prstGeom>
          <a:noFill/>
        </p:spPr>
        <p:txBody>
          <a:bodyPr>
            <a:spAutoFit/>
          </a:bodyPr>
          <a:lstStyle/>
          <a:p>
            <a:pPr algn="ctr">
              <a:defRPr/>
            </a:pPr>
            <a:r>
              <a:rPr lang="en-US"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Thank You</a:t>
            </a:r>
          </a:p>
        </p:txBody>
      </p:sp>
      <p:pic>
        <p:nvPicPr>
          <p:cNvPr id="25603" name="Picture 2" descr="http://www.ncmrwf.gov.in/img/img2.png"/>
          <p:cNvPicPr>
            <a:picLocks noChangeAspect="1" noChangeArrowheads="1"/>
          </p:cNvPicPr>
          <p:nvPr/>
        </p:nvPicPr>
        <p:blipFill>
          <a:blip r:embed="rId2"/>
          <a:srcRect/>
          <a:stretch>
            <a:fillRect/>
          </a:stretch>
        </p:blipFill>
        <p:spPr bwMode="auto">
          <a:xfrm>
            <a:off x="533400" y="457200"/>
            <a:ext cx="7956550" cy="3886200"/>
          </a:xfrm>
          <a:prstGeom prst="rect">
            <a:avLst/>
          </a:prstGeom>
          <a:noFill/>
          <a:ln w="9525">
            <a:noFill/>
            <a:miter lim="800000"/>
            <a:headEnd/>
            <a:tailEnd/>
          </a:ln>
        </p:spPr>
      </p:pic>
      <p:sp>
        <p:nvSpPr>
          <p:cNvPr id="25604" name="TextBox 3"/>
          <p:cNvSpPr txBox="1">
            <a:spLocks noChangeArrowheads="1"/>
          </p:cNvSpPr>
          <p:nvPr/>
        </p:nvSpPr>
        <p:spPr bwMode="auto">
          <a:xfrm>
            <a:off x="5334000" y="3657600"/>
            <a:ext cx="2667000" cy="369888"/>
          </a:xfrm>
          <a:prstGeom prst="rect">
            <a:avLst/>
          </a:prstGeom>
          <a:noFill/>
          <a:ln w="9525">
            <a:noFill/>
            <a:miter lim="800000"/>
            <a:headEnd/>
            <a:tailEnd/>
          </a:ln>
        </p:spPr>
        <p:txBody>
          <a:bodyPr>
            <a:spAutoFit/>
          </a:bodyPr>
          <a:lstStyle/>
          <a:p>
            <a:r>
              <a:rPr lang="en-IN" b="1" i="1">
                <a:solidFill>
                  <a:srgbClr val="0033CC"/>
                </a:solidFill>
              </a:rPr>
              <a:t>www.ncmrwf.gov.in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BCWC Milestones</a:t>
            </a:r>
            <a:endParaRPr lang="en-IN" dirty="0"/>
          </a:p>
        </p:txBody>
      </p:sp>
      <p:sp>
        <p:nvSpPr>
          <p:cNvPr id="3" name="Content Placeholder 2"/>
          <p:cNvSpPr>
            <a:spLocks noGrp="1"/>
          </p:cNvSpPr>
          <p:nvPr>
            <p:ph idx="1"/>
          </p:nvPr>
        </p:nvSpPr>
        <p:spPr>
          <a:xfrm>
            <a:off x="457200" y="1143000"/>
            <a:ext cx="8229600" cy="4525963"/>
          </a:xfrm>
          <a:solidFill>
            <a:schemeClr val="accent1">
              <a:lumMod val="20000"/>
              <a:lumOff val="80000"/>
            </a:schemeClr>
          </a:solidFill>
        </p:spPr>
        <p:txBody>
          <a:bodyPr>
            <a:noAutofit/>
          </a:bodyPr>
          <a:lstStyle/>
          <a:p>
            <a:r>
              <a:rPr lang="en-US" sz="2000" b="1" dirty="0" smtClean="0">
                <a:solidFill>
                  <a:srgbClr val="0070C0"/>
                </a:solidFill>
              </a:rPr>
              <a:t>1997 to 2013</a:t>
            </a:r>
          </a:p>
          <a:p>
            <a:pPr lvl="1"/>
            <a:r>
              <a:rPr lang="en-US" sz="1600" b="1" dirty="0" smtClean="0">
                <a:solidFill>
                  <a:srgbClr val="0070C0"/>
                </a:solidFill>
              </a:rPr>
              <a:t>Ministerial Meetings and two Summits on different aspects of BIMSTEC were held.</a:t>
            </a:r>
          </a:p>
          <a:p>
            <a:r>
              <a:rPr lang="en-US" sz="2000" b="1" dirty="0" smtClean="0">
                <a:solidFill>
                  <a:srgbClr val="0070C0"/>
                </a:solidFill>
              </a:rPr>
              <a:t>2013</a:t>
            </a:r>
          </a:p>
          <a:p>
            <a:pPr lvl="1"/>
            <a:r>
              <a:rPr lang="en-US" sz="1600" b="1" dirty="0" smtClean="0">
                <a:solidFill>
                  <a:srgbClr val="0070C0"/>
                </a:solidFill>
              </a:rPr>
              <a:t>In </a:t>
            </a:r>
            <a:r>
              <a:rPr lang="en-US" sz="1600" b="1" dirty="0">
                <a:solidFill>
                  <a:srgbClr val="0070C0"/>
                </a:solidFill>
              </a:rPr>
              <a:t>February 2013, the </a:t>
            </a:r>
            <a:r>
              <a:rPr lang="en-US" sz="1600" b="1" u="sng" dirty="0">
                <a:solidFill>
                  <a:srgbClr val="0070C0"/>
                </a:solidFill>
              </a:rPr>
              <a:t>Cabinet of the Government of India approved </a:t>
            </a:r>
            <a:r>
              <a:rPr lang="en-US" sz="1600" b="1" dirty="0">
                <a:solidFill>
                  <a:srgbClr val="0070C0"/>
                </a:solidFill>
              </a:rPr>
              <a:t>the signing of the </a:t>
            </a:r>
            <a:r>
              <a:rPr lang="en-US" sz="1600" b="1" dirty="0" err="1" smtClean="0">
                <a:solidFill>
                  <a:srgbClr val="0070C0"/>
                </a:solidFill>
              </a:rPr>
              <a:t>MoA</a:t>
            </a:r>
            <a:r>
              <a:rPr lang="en-US" sz="1600" b="1" dirty="0" smtClean="0">
                <a:solidFill>
                  <a:srgbClr val="0070C0"/>
                </a:solidFill>
              </a:rPr>
              <a:t> for </a:t>
            </a:r>
            <a:r>
              <a:rPr lang="en-US" sz="1600" b="1" dirty="0">
                <a:solidFill>
                  <a:srgbClr val="0070C0"/>
                </a:solidFill>
              </a:rPr>
              <a:t>establishing the BIMSTEC Centre for Weather and </a:t>
            </a:r>
            <a:r>
              <a:rPr lang="en-US" sz="1600" b="1" dirty="0" smtClean="0">
                <a:solidFill>
                  <a:srgbClr val="0070C0"/>
                </a:solidFill>
              </a:rPr>
              <a:t>Climate.</a:t>
            </a:r>
          </a:p>
          <a:p>
            <a:pPr lvl="1"/>
            <a:r>
              <a:rPr lang="en-US" sz="1600" b="1" dirty="0" smtClean="0">
                <a:solidFill>
                  <a:srgbClr val="0070C0"/>
                </a:solidFill>
              </a:rPr>
              <a:t>In </a:t>
            </a:r>
            <a:r>
              <a:rPr lang="en-US" sz="1600" b="1" dirty="0">
                <a:solidFill>
                  <a:srgbClr val="0070C0"/>
                </a:solidFill>
              </a:rPr>
              <a:t>April 2013, </a:t>
            </a:r>
            <a:r>
              <a:rPr lang="en-US" sz="1600" b="1" u="sng" dirty="0">
                <a:solidFill>
                  <a:srgbClr val="0070C0"/>
                </a:solidFill>
              </a:rPr>
              <a:t>Ministry of Earth Sciences approved a scheme </a:t>
            </a:r>
            <a:r>
              <a:rPr lang="en-US" sz="1600" b="1" dirty="0">
                <a:solidFill>
                  <a:srgbClr val="0070C0"/>
                </a:solidFill>
              </a:rPr>
              <a:t>for the BIMSTEC Centre for Weather and Climate to be implemented at NCMRWF, Noida.</a:t>
            </a:r>
          </a:p>
          <a:p>
            <a:r>
              <a:rPr lang="en-US" sz="2000" b="1" dirty="0" smtClean="0">
                <a:solidFill>
                  <a:srgbClr val="0070C0"/>
                </a:solidFill>
              </a:rPr>
              <a:t>2014</a:t>
            </a:r>
          </a:p>
          <a:p>
            <a:pPr lvl="1" algn="just"/>
            <a:r>
              <a:rPr lang="en-US" sz="1600" b="1" dirty="0" smtClean="0">
                <a:solidFill>
                  <a:srgbClr val="0070C0"/>
                </a:solidFill>
              </a:rPr>
              <a:t>On March 2014, the </a:t>
            </a:r>
            <a:r>
              <a:rPr lang="en-US" sz="1600" b="1" u="sng" dirty="0" err="1" smtClean="0">
                <a:solidFill>
                  <a:srgbClr val="0070C0"/>
                </a:solidFill>
              </a:rPr>
              <a:t>MoA</a:t>
            </a:r>
            <a:r>
              <a:rPr lang="en-US" sz="1600" b="1" u="sng" dirty="0" smtClean="0">
                <a:solidFill>
                  <a:srgbClr val="0070C0"/>
                </a:solidFill>
              </a:rPr>
              <a:t> was signed among the BIMSTEC member countries </a:t>
            </a:r>
            <a:r>
              <a:rPr lang="en-US" sz="1600" b="1" dirty="0" smtClean="0">
                <a:solidFill>
                  <a:srgbClr val="0070C0"/>
                </a:solidFill>
              </a:rPr>
              <a:t>(by Foreign Ministers) during BIMSTEC Summit at Nay </a:t>
            </a:r>
            <a:r>
              <a:rPr lang="en-US" sz="1600" b="1" dirty="0" err="1" smtClean="0">
                <a:solidFill>
                  <a:srgbClr val="0070C0"/>
                </a:solidFill>
              </a:rPr>
              <a:t>PyiTaw</a:t>
            </a:r>
            <a:r>
              <a:rPr lang="en-US" sz="1600" b="1" dirty="0" smtClean="0">
                <a:solidFill>
                  <a:srgbClr val="0070C0"/>
                </a:solidFill>
              </a:rPr>
              <a:t>, Myanmar.</a:t>
            </a:r>
          </a:p>
          <a:p>
            <a:pPr lvl="1" algn="just"/>
            <a:r>
              <a:rPr lang="en-US" sz="1600" b="1" dirty="0" smtClean="0">
                <a:solidFill>
                  <a:srgbClr val="0070C0"/>
                </a:solidFill>
              </a:rPr>
              <a:t>On March 28 2014, the </a:t>
            </a:r>
            <a:r>
              <a:rPr lang="en-US" sz="1600" b="1" u="sng" dirty="0" smtClean="0">
                <a:solidFill>
                  <a:srgbClr val="0070C0"/>
                </a:solidFill>
              </a:rPr>
              <a:t>BCWC was launched at NCMRWF</a:t>
            </a:r>
          </a:p>
          <a:p>
            <a:pPr lvl="1" algn="just"/>
            <a:r>
              <a:rPr lang="en-US" sz="1600" b="1" dirty="0" smtClean="0">
                <a:solidFill>
                  <a:srgbClr val="0070C0"/>
                </a:solidFill>
              </a:rPr>
              <a:t>Project scientists were recruited to carry out relevant work and BIMSTEC Centre’s work initiated</a:t>
            </a:r>
          </a:p>
          <a:p>
            <a:endParaRPr lang="en-IN" sz="1600" b="1" dirty="0">
              <a:solidFill>
                <a:srgbClr val="0070C0"/>
              </a:solidFill>
            </a:endParaRPr>
          </a:p>
        </p:txBody>
      </p:sp>
    </p:spTree>
    <p:extLst>
      <p:ext uri="{BB962C8B-B14F-4D97-AF65-F5344CB8AC3E}">
        <p14:creationId xmlns:p14="http://schemas.microsoft.com/office/powerpoint/2010/main" xmlns="" val="3354576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BCWC Milestones</a:t>
            </a:r>
            <a:endParaRPr lang="en-IN" dirty="0"/>
          </a:p>
        </p:txBody>
      </p:sp>
      <p:sp>
        <p:nvSpPr>
          <p:cNvPr id="3" name="Content Placeholder 2"/>
          <p:cNvSpPr>
            <a:spLocks noGrp="1"/>
          </p:cNvSpPr>
          <p:nvPr>
            <p:ph idx="1"/>
          </p:nvPr>
        </p:nvSpPr>
        <p:spPr>
          <a:xfrm>
            <a:off x="381000" y="1524000"/>
            <a:ext cx="8229600" cy="4525963"/>
          </a:xfrm>
          <a:solidFill>
            <a:schemeClr val="accent1">
              <a:lumMod val="20000"/>
              <a:lumOff val="80000"/>
            </a:schemeClr>
          </a:solidFill>
        </p:spPr>
        <p:txBody>
          <a:bodyPr>
            <a:noAutofit/>
          </a:bodyPr>
          <a:lstStyle/>
          <a:p>
            <a:endParaRPr lang="en-US" sz="1600" b="1" dirty="0" smtClean="0">
              <a:solidFill>
                <a:srgbClr val="0070C0"/>
              </a:solidFill>
            </a:endParaRPr>
          </a:p>
          <a:p>
            <a:r>
              <a:rPr lang="en-US" sz="2000" b="1" dirty="0" smtClean="0">
                <a:solidFill>
                  <a:srgbClr val="0070C0"/>
                </a:solidFill>
              </a:rPr>
              <a:t>2018</a:t>
            </a:r>
          </a:p>
          <a:p>
            <a:pPr lvl="1"/>
            <a:r>
              <a:rPr lang="en-US" sz="1600" b="1" dirty="0" smtClean="0">
                <a:solidFill>
                  <a:srgbClr val="0070C0"/>
                </a:solidFill>
              </a:rPr>
              <a:t>First Governing Board (GB) and Scientific Advisory Committee (SAC) meetings held at NCMRWF from 30-31 Jul 2018.</a:t>
            </a:r>
          </a:p>
          <a:p>
            <a:r>
              <a:rPr lang="en-US" sz="2000" b="1" dirty="0" smtClean="0">
                <a:solidFill>
                  <a:srgbClr val="0070C0"/>
                </a:solidFill>
              </a:rPr>
              <a:t>2022</a:t>
            </a:r>
          </a:p>
          <a:p>
            <a:pPr lvl="1"/>
            <a:r>
              <a:rPr lang="en-US" sz="1600" b="1" dirty="0">
                <a:solidFill>
                  <a:srgbClr val="0070C0"/>
                </a:solidFill>
              </a:rPr>
              <a:t>The Indian Prime Minister, Shri Narendra Modi </a:t>
            </a:r>
            <a:r>
              <a:rPr lang="en-US" sz="1600" b="1" dirty="0" smtClean="0">
                <a:solidFill>
                  <a:srgbClr val="0070C0"/>
                </a:solidFill>
              </a:rPr>
              <a:t>promised </a:t>
            </a:r>
            <a:r>
              <a:rPr lang="en-US" sz="1600" b="1" u="sng" dirty="0" smtClean="0">
                <a:solidFill>
                  <a:srgbClr val="0070C0"/>
                </a:solidFill>
              </a:rPr>
              <a:t>3 </a:t>
            </a:r>
            <a:r>
              <a:rPr lang="en-US" sz="1600" b="1" u="sng" dirty="0">
                <a:solidFill>
                  <a:srgbClr val="0070C0"/>
                </a:solidFill>
              </a:rPr>
              <a:t>Million USD for the BIMSTEC Centre for Weather and Climate in Noida, </a:t>
            </a:r>
            <a:r>
              <a:rPr lang="en-US" sz="1600" b="1" dirty="0">
                <a:solidFill>
                  <a:srgbClr val="0070C0"/>
                </a:solidFill>
              </a:rPr>
              <a:t>India which will help in mitigating several natural disasters in the BIMSTEC zone</a:t>
            </a:r>
            <a:r>
              <a:rPr lang="en-US" sz="1600" b="1" dirty="0" smtClean="0">
                <a:solidFill>
                  <a:srgbClr val="0070C0"/>
                </a:solidFill>
              </a:rPr>
              <a:t>.</a:t>
            </a:r>
          </a:p>
          <a:p>
            <a:pPr lvl="1"/>
            <a:r>
              <a:rPr lang="en-US" sz="1600" b="1" dirty="0" smtClean="0">
                <a:solidFill>
                  <a:srgbClr val="0070C0"/>
                </a:solidFill>
              </a:rPr>
              <a:t>Second </a:t>
            </a:r>
            <a:r>
              <a:rPr lang="en-US" sz="1600" b="1" dirty="0">
                <a:solidFill>
                  <a:srgbClr val="0070C0"/>
                </a:solidFill>
              </a:rPr>
              <a:t>Governing Body (GB) and Scientific Advisory Committee (SAC) meetings held </a:t>
            </a:r>
            <a:r>
              <a:rPr lang="en-US" sz="1600" b="1" dirty="0" smtClean="0">
                <a:solidFill>
                  <a:srgbClr val="0070C0"/>
                </a:solidFill>
              </a:rPr>
              <a:t>at NCMRWF from 1-2 Nov 2022</a:t>
            </a:r>
          </a:p>
          <a:p>
            <a:r>
              <a:rPr lang="en-US" sz="2000" b="1" dirty="0" smtClean="0">
                <a:solidFill>
                  <a:srgbClr val="0070C0"/>
                </a:solidFill>
              </a:rPr>
              <a:t>2023</a:t>
            </a:r>
          </a:p>
          <a:p>
            <a:pPr lvl="1"/>
            <a:r>
              <a:rPr lang="en-US" sz="1600" b="1" dirty="0" smtClean="0">
                <a:solidFill>
                  <a:srgbClr val="0070C0"/>
                </a:solidFill>
              </a:rPr>
              <a:t>Host country Agreement signed.</a:t>
            </a:r>
          </a:p>
          <a:p>
            <a:pPr lvl="1"/>
            <a:r>
              <a:rPr lang="en-US" sz="1600" b="1" dirty="0" smtClean="0">
                <a:solidFill>
                  <a:srgbClr val="0070C0"/>
                </a:solidFill>
              </a:rPr>
              <a:t>Third </a:t>
            </a:r>
            <a:r>
              <a:rPr lang="en-US" sz="1600" b="1" dirty="0">
                <a:solidFill>
                  <a:srgbClr val="0070C0"/>
                </a:solidFill>
              </a:rPr>
              <a:t>Governing Body (GB) and Scientific Advisory Committee (SAC) </a:t>
            </a:r>
            <a:r>
              <a:rPr lang="en-US" sz="1600" b="1" dirty="0" smtClean="0">
                <a:solidFill>
                  <a:srgbClr val="0070C0"/>
                </a:solidFill>
              </a:rPr>
              <a:t>meeting Dec </a:t>
            </a:r>
            <a:r>
              <a:rPr lang="en-US" sz="1600" b="1" dirty="0" smtClean="0">
                <a:solidFill>
                  <a:srgbClr val="0070C0"/>
                </a:solidFill>
              </a:rPr>
              <a:t>2023</a:t>
            </a:r>
          </a:p>
          <a:p>
            <a:pPr lvl="1"/>
            <a:r>
              <a:rPr lang="en-US" sz="1600" b="1" dirty="0" smtClean="0">
                <a:solidFill>
                  <a:srgbClr val="0070C0"/>
                </a:solidFill>
              </a:rPr>
              <a:t>Dr Karma </a:t>
            </a:r>
            <a:r>
              <a:rPr lang="en-US" sz="1600" b="1" dirty="0" err="1" smtClean="0">
                <a:solidFill>
                  <a:srgbClr val="0070C0"/>
                </a:solidFill>
              </a:rPr>
              <a:t>Dupuchu</a:t>
            </a:r>
            <a:r>
              <a:rPr lang="en-US" sz="1600" b="1" dirty="0" smtClean="0">
                <a:solidFill>
                  <a:srgbClr val="0070C0"/>
                </a:solidFill>
              </a:rPr>
              <a:t>, Director National Centre of Hydrology and Meteorology (NHCM), Bhutan ,</a:t>
            </a:r>
            <a:r>
              <a:rPr lang="en-US" sz="1600" dirty="0" smtClean="0"/>
              <a:t>  Chairman, BCWC.</a:t>
            </a:r>
            <a:r>
              <a:rPr lang="en-US" sz="1600" dirty="0" smtClean="0"/>
              <a:t> </a:t>
            </a:r>
            <a:endParaRPr lang="en-IN" sz="1600" b="1" dirty="0">
              <a:solidFill>
                <a:srgbClr val="0070C0"/>
              </a:solidFill>
            </a:endParaRPr>
          </a:p>
        </p:txBody>
      </p:sp>
    </p:spTree>
    <p:extLst>
      <p:ext uri="{BB962C8B-B14F-4D97-AF65-F5344CB8AC3E}">
        <p14:creationId xmlns:p14="http://schemas.microsoft.com/office/powerpoint/2010/main" xmlns="" val="21177939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Key Achievements</a:t>
            </a:r>
            <a:endParaRPr lang="en-IN" dirty="0"/>
          </a:p>
        </p:txBody>
      </p:sp>
      <p:sp>
        <p:nvSpPr>
          <p:cNvPr id="3" name="Content Placeholder 2"/>
          <p:cNvSpPr>
            <a:spLocks noGrp="1"/>
          </p:cNvSpPr>
          <p:nvPr>
            <p:ph idx="1"/>
          </p:nvPr>
        </p:nvSpPr>
        <p:spPr>
          <a:solidFill>
            <a:schemeClr val="accent1">
              <a:lumMod val="20000"/>
              <a:lumOff val="80000"/>
            </a:schemeClr>
          </a:solidFill>
        </p:spPr>
        <p:txBody>
          <a:bodyPr>
            <a:noAutofit/>
          </a:bodyPr>
          <a:lstStyle/>
          <a:p>
            <a:pPr algn="just"/>
            <a:r>
              <a:rPr lang="en-US" sz="2000" b="1" dirty="0" smtClean="0">
                <a:solidFill>
                  <a:srgbClr val="0070C0"/>
                </a:solidFill>
              </a:rPr>
              <a:t>Forecast </a:t>
            </a:r>
            <a:r>
              <a:rPr lang="en-US" sz="2000" b="1" dirty="0">
                <a:solidFill>
                  <a:srgbClr val="0070C0"/>
                </a:solidFill>
              </a:rPr>
              <a:t>products are provided through NCMRWF website, and through ftp</a:t>
            </a:r>
          </a:p>
          <a:p>
            <a:pPr algn="just"/>
            <a:r>
              <a:rPr lang="en-US" sz="2000" b="1" dirty="0" smtClean="0">
                <a:solidFill>
                  <a:srgbClr val="0070C0"/>
                </a:solidFill>
              </a:rPr>
              <a:t>Observational </a:t>
            </a:r>
            <a:r>
              <a:rPr lang="en-US" sz="2000" b="1" dirty="0">
                <a:solidFill>
                  <a:srgbClr val="0070C0"/>
                </a:solidFill>
              </a:rPr>
              <a:t>data received from member countries are monitored</a:t>
            </a:r>
          </a:p>
          <a:p>
            <a:pPr algn="just"/>
            <a:r>
              <a:rPr lang="en-US" sz="2000" b="1" dirty="0" smtClean="0">
                <a:solidFill>
                  <a:srgbClr val="0070C0"/>
                </a:solidFill>
              </a:rPr>
              <a:t>Skill </a:t>
            </a:r>
            <a:r>
              <a:rPr lang="en-US" sz="2000" b="1" dirty="0">
                <a:solidFill>
                  <a:srgbClr val="0070C0"/>
                </a:solidFill>
              </a:rPr>
              <a:t>of forecast products are being evaluated routinely for the </a:t>
            </a:r>
            <a:r>
              <a:rPr lang="en-US" sz="2000" b="1" dirty="0" smtClean="0">
                <a:solidFill>
                  <a:srgbClr val="0070C0"/>
                </a:solidFill>
              </a:rPr>
              <a:t>region</a:t>
            </a:r>
          </a:p>
          <a:p>
            <a:pPr algn="just"/>
            <a:r>
              <a:rPr lang="en-US" sz="2000" b="1" dirty="0" smtClean="0">
                <a:solidFill>
                  <a:srgbClr val="0070C0"/>
                </a:solidFill>
              </a:rPr>
              <a:t>Weekly Weather  &amp; Climate Discussion (Map Discussion) is held online to assess the prevailing weather and climate over BIMSTEC member countries and assessment of forecasts.</a:t>
            </a:r>
            <a:endParaRPr lang="en-US" sz="2000" b="1" dirty="0">
              <a:solidFill>
                <a:srgbClr val="0070C0"/>
              </a:solidFill>
            </a:endParaRPr>
          </a:p>
          <a:p>
            <a:pPr algn="just"/>
            <a:r>
              <a:rPr lang="en-US" sz="2000" b="1" dirty="0" smtClean="0">
                <a:solidFill>
                  <a:srgbClr val="0070C0"/>
                </a:solidFill>
              </a:rPr>
              <a:t>BIMSTEC </a:t>
            </a:r>
            <a:r>
              <a:rPr lang="en-US" sz="2000" b="1" dirty="0">
                <a:solidFill>
                  <a:srgbClr val="0070C0"/>
                </a:solidFill>
              </a:rPr>
              <a:t>Training and Science Workshops are organized</a:t>
            </a:r>
          </a:p>
          <a:p>
            <a:pPr algn="just"/>
            <a:r>
              <a:rPr lang="en-US" sz="2000" b="1" dirty="0" smtClean="0">
                <a:solidFill>
                  <a:srgbClr val="0070C0"/>
                </a:solidFill>
              </a:rPr>
              <a:t>Scientists </a:t>
            </a:r>
            <a:r>
              <a:rPr lang="en-US" sz="2000" b="1" dirty="0">
                <a:solidFill>
                  <a:srgbClr val="0070C0"/>
                </a:solidFill>
              </a:rPr>
              <a:t>from BIMSTEC countries visited for capacity building and joint work.</a:t>
            </a:r>
          </a:p>
          <a:p>
            <a:pPr algn="just"/>
            <a:r>
              <a:rPr lang="en-US" sz="2000" b="1" dirty="0" smtClean="0">
                <a:solidFill>
                  <a:srgbClr val="0070C0"/>
                </a:solidFill>
              </a:rPr>
              <a:t>Research </a:t>
            </a:r>
            <a:r>
              <a:rPr lang="en-US" sz="2000" b="1" dirty="0">
                <a:solidFill>
                  <a:srgbClr val="0070C0"/>
                </a:solidFill>
              </a:rPr>
              <a:t>papers have been published in peer reviewed journal by the scientists working in BIMSTEC Centre for BIMSTEC region weather/Climate</a:t>
            </a:r>
            <a:endParaRPr lang="en-IN" sz="2000" b="1" dirty="0">
              <a:solidFill>
                <a:srgbClr val="0070C0"/>
              </a:solidFill>
            </a:endParaRPr>
          </a:p>
        </p:txBody>
      </p:sp>
    </p:spTree>
    <p:extLst>
      <p:ext uri="{BB962C8B-B14F-4D97-AF65-F5344CB8AC3E}">
        <p14:creationId xmlns:p14="http://schemas.microsoft.com/office/powerpoint/2010/main" xmlns="" val="4090838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B3E1649-8077-354D-4597-6F0BE908C5B7}"/>
            </a:ext>
          </a:extLst>
        </p:cNvPr>
        <p:cNvGrpSpPr/>
        <p:nvPr/>
      </p:nvGrpSpPr>
      <p:grpSpPr>
        <a:xfrm>
          <a:off x="0" y="0"/>
          <a:ext cx="0" cy="0"/>
          <a:chOff x="0" y="0"/>
          <a:chExt cx="0" cy="0"/>
        </a:xfrm>
      </p:grpSpPr>
      <p:pic>
        <p:nvPicPr>
          <p:cNvPr id="4" name="image8.png">
            <a:extLst>
              <a:ext uri="{FF2B5EF4-FFF2-40B4-BE49-F238E27FC236}">
                <a16:creationId xmlns:a16="http://schemas.microsoft.com/office/drawing/2014/main" xmlns="" id="{E5BA3EF4-7D4C-C752-9BA8-FBAB3F61451A}"/>
              </a:ext>
            </a:extLst>
          </p:cNvPr>
          <p:cNvPicPr/>
          <p:nvPr/>
        </p:nvPicPr>
        <p:blipFill>
          <a:blip r:embed="rId2"/>
          <a:srcRect/>
          <a:stretch>
            <a:fillRect/>
          </a:stretch>
        </p:blipFill>
        <p:spPr>
          <a:xfrm>
            <a:off x="381000" y="685800"/>
            <a:ext cx="8534400" cy="5715000"/>
          </a:xfrm>
          <a:prstGeom prst="rect">
            <a:avLst/>
          </a:prstGeom>
          <a:ln/>
        </p:spPr>
      </p:pic>
      <p:sp>
        <p:nvSpPr>
          <p:cNvPr id="5" name="TextBox 4"/>
          <p:cNvSpPr txBox="1"/>
          <p:nvPr/>
        </p:nvSpPr>
        <p:spPr>
          <a:xfrm>
            <a:off x="7239000" y="685800"/>
            <a:ext cx="990600" cy="461665"/>
          </a:xfrm>
          <a:prstGeom prst="rect">
            <a:avLst/>
          </a:prstGeom>
          <a:noFill/>
        </p:spPr>
        <p:txBody>
          <a:bodyPr wrap="square" rtlCol="0">
            <a:spAutoFit/>
          </a:bodyPr>
          <a:lstStyle/>
          <a:p>
            <a:r>
              <a:rPr lang="en-US" sz="2400" b="1" dirty="0" smtClean="0"/>
              <a:t>8.9 PF </a:t>
            </a:r>
            <a:endParaRPr lang="en-US" sz="2400" dirty="0"/>
          </a:p>
        </p:txBody>
      </p:sp>
    </p:spTree>
    <p:extLst>
      <p:ext uri="{BB962C8B-B14F-4D97-AF65-F5344CB8AC3E}">
        <p14:creationId xmlns:p14="http://schemas.microsoft.com/office/powerpoint/2010/main" xmlns="" val="2391787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9851"/>
            <a:ext cx="6019799" cy="501650"/>
          </a:xfrm>
        </p:spPr>
        <p:txBody>
          <a:bodyPr>
            <a:normAutofit fontScale="90000"/>
          </a:bodyPr>
          <a:lstStyle/>
          <a:p>
            <a:r>
              <a:rPr lang="en-US" sz="3200" dirty="0">
                <a:solidFill>
                  <a:srgbClr val="7030A0"/>
                </a:solidFill>
              </a:rPr>
              <a:t>Comparison with other Global systems </a:t>
            </a:r>
          </a:p>
        </p:txBody>
      </p:sp>
      <p:pic>
        <p:nvPicPr>
          <p:cNvPr id="5" name="Content Placeholder 4" descr="verf_20220819.PNG"/>
          <p:cNvPicPr>
            <a:picLocks noGrp="1" noChangeAspect="1"/>
          </p:cNvPicPr>
          <p:nvPr>
            <p:ph idx="1"/>
          </p:nvPr>
        </p:nvPicPr>
        <p:blipFill>
          <a:blip r:embed="rId2"/>
          <a:stretch>
            <a:fillRect/>
          </a:stretch>
        </p:blipFill>
        <p:spPr>
          <a:xfrm>
            <a:off x="190408" y="3629025"/>
            <a:ext cx="4146698" cy="2743200"/>
          </a:xfrm>
        </p:spPr>
      </p:pic>
      <p:grpSp>
        <p:nvGrpSpPr>
          <p:cNvPr id="3" name="Group 5">
            <a:extLst>
              <a:ext uri="{FF2B5EF4-FFF2-40B4-BE49-F238E27FC236}">
                <a16:creationId xmlns="" xmlns:a16="http://schemas.microsoft.com/office/drawing/2014/main" id="{D23B8247-9811-00B2-D33E-C75B04599F4B}"/>
              </a:ext>
            </a:extLst>
          </p:cNvPr>
          <p:cNvGrpSpPr>
            <a:grpSpLocks noChangeAspect="1"/>
          </p:cNvGrpSpPr>
          <p:nvPr/>
        </p:nvGrpSpPr>
        <p:grpSpPr bwMode="auto">
          <a:xfrm>
            <a:off x="2478279" y="33528002"/>
            <a:ext cx="4187447" cy="6863417"/>
            <a:chOff x="914397" y="33832800"/>
            <a:chExt cx="16535403" cy="20326705"/>
          </a:xfrm>
        </p:grpSpPr>
        <p:sp>
          <p:nvSpPr>
            <p:cNvPr id="4" name="TextBox 1">
              <a:extLst>
                <a:ext uri="{FF2B5EF4-FFF2-40B4-BE49-F238E27FC236}">
                  <a16:creationId xmlns="" xmlns:a16="http://schemas.microsoft.com/office/drawing/2014/main" id="{6027660F-DFAE-4087-A19D-923016313641}"/>
                </a:ext>
              </a:extLst>
            </p:cNvPr>
            <p:cNvSpPr txBox="1">
              <a:spLocks noChangeArrowheads="1"/>
            </p:cNvSpPr>
            <p:nvPr/>
          </p:nvSpPr>
          <p:spPr bwMode="auto">
            <a:xfrm>
              <a:off x="2769000" y="33832800"/>
              <a:ext cx="12851999" cy="20326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6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147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0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0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0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0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0500">
                  <a:solidFill>
                    <a:schemeClr val="tx1"/>
                  </a:solidFill>
                  <a:latin typeface="Calibri" panose="020F0502020204030204" pitchFamily="34" charset="0"/>
                </a:defRPr>
              </a:lvl9pPr>
            </a:lstStyle>
            <a:p>
              <a:pPr algn="ctr" eaLnBrk="1" hangingPunct="1">
                <a:spcBef>
                  <a:spcPct val="0"/>
                </a:spcBef>
                <a:buFontTx/>
                <a:buNone/>
              </a:pPr>
              <a:r>
                <a:rPr lang="en-IN" altLang="en-US" sz="4400" b="1">
                  <a:solidFill>
                    <a:srgbClr val="002060"/>
                  </a:solidFill>
                  <a:latin typeface="Times New Roman" panose="02020603050405020304" pitchFamily="18" charset="0"/>
                  <a:cs typeface="Times New Roman" panose="02020603050405020304" pitchFamily="18" charset="0"/>
                </a:rPr>
                <a:t>Improvement in the Skill of the Model over the Years                                                                          (RMSE of Day-3 FCST  850 hPa wind)</a:t>
              </a:r>
            </a:p>
            <a:p>
              <a:pPr eaLnBrk="1" hangingPunct="1">
                <a:spcBef>
                  <a:spcPct val="0"/>
                </a:spcBef>
                <a:buFontTx/>
                <a:buNone/>
              </a:pPr>
              <a:r>
                <a:rPr lang="en-IN" altLang="en-US" sz="4400" b="1">
                  <a:solidFill>
                    <a:srgbClr val="002060"/>
                  </a:solidFill>
                  <a:latin typeface="Times New Roman" panose="02020603050405020304" pitchFamily="18" charset="0"/>
                  <a:cs typeface="Times New Roman" panose="02020603050405020304" pitchFamily="18" charset="0"/>
                </a:rPr>
                <a:t>                                   </a:t>
              </a:r>
            </a:p>
          </p:txBody>
        </p:sp>
        <p:pic>
          <p:nvPicPr>
            <p:cNvPr id="6" name="Picture 3">
              <a:extLst>
                <a:ext uri="{FF2B5EF4-FFF2-40B4-BE49-F238E27FC236}">
                  <a16:creationId xmlns="" xmlns:a16="http://schemas.microsoft.com/office/drawing/2014/main" id="{D6C339BD-BF5E-C88B-9008-EBE7D50B414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14397" y="35585400"/>
              <a:ext cx="16535403" cy="9296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13" name="Picture 12">
            <a:extLst>
              <a:ext uri="{FF2B5EF4-FFF2-40B4-BE49-F238E27FC236}">
                <a16:creationId xmlns="" xmlns:a16="http://schemas.microsoft.com/office/drawing/2014/main" id="{543AD428-8F27-0D79-21FD-2DAEBCA013C7}"/>
              </a:ext>
            </a:extLst>
          </p:cNvPr>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8613" y="571501"/>
            <a:ext cx="3659685" cy="2743200"/>
          </a:xfrm>
          <a:prstGeom prst="rect">
            <a:avLst/>
          </a:prstGeom>
          <a:noFill/>
          <a:ln w="9525">
            <a:solidFill>
              <a:schemeClr val="tx1"/>
            </a:solidFill>
            <a:miter lim="800000"/>
            <a:headEnd/>
            <a:tailEnd/>
          </a:ln>
        </p:spPr>
      </p:pic>
      <p:pic>
        <p:nvPicPr>
          <p:cNvPr id="16" name="Picture 15">
            <a:extLst>
              <a:ext uri="{FF2B5EF4-FFF2-40B4-BE49-F238E27FC236}">
                <a16:creationId xmlns="" xmlns:a16="http://schemas.microsoft.com/office/drawing/2014/main" id="{1CCB0854-2388-135A-D358-AF2BB4FFED39}"/>
              </a:ext>
            </a:extLst>
          </p:cNvPr>
          <p:cNvPicPr>
            <a:picLocks noChangeAspect="1"/>
          </p:cNvPicPr>
          <p:nvPr/>
        </p:nvPicPr>
        <p:blipFill>
          <a:blip r:embed="rId5"/>
          <a:stretch>
            <a:fillRect/>
          </a:stretch>
        </p:blipFill>
        <p:spPr>
          <a:xfrm>
            <a:off x="4191001" y="685804"/>
            <a:ext cx="4458086" cy="4718713"/>
          </a:xfrm>
          <a:prstGeom prst="rect">
            <a:avLst/>
          </a:prstGeom>
        </p:spPr>
      </p:pic>
      <p:sp>
        <p:nvSpPr>
          <p:cNvPr id="17" name="TextBox 16">
            <a:extLst>
              <a:ext uri="{FF2B5EF4-FFF2-40B4-BE49-F238E27FC236}">
                <a16:creationId xmlns="" xmlns:a16="http://schemas.microsoft.com/office/drawing/2014/main" id="{A894A39A-CBD4-83E4-29E3-5379C1C537E6}"/>
              </a:ext>
            </a:extLst>
          </p:cNvPr>
          <p:cNvSpPr txBox="1"/>
          <p:nvPr/>
        </p:nvSpPr>
        <p:spPr>
          <a:xfrm>
            <a:off x="4215728" y="5334000"/>
            <a:ext cx="4928272" cy="954107"/>
          </a:xfrm>
          <a:prstGeom prst="rect">
            <a:avLst/>
          </a:prstGeom>
          <a:noFill/>
        </p:spPr>
        <p:txBody>
          <a:bodyPr wrap="none" rtlCol="0">
            <a:spAutoFit/>
          </a:bodyPr>
          <a:lstStyle/>
          <a:p>
            <a:r>
              <a:rPr lang="en-US" sz="1400" dirty="0"/>
              <a:t>The overall decrease in the RMSE can be attributed to</a:t>
            </a:r>
          </a:p>
          <a:p>
            <a:r>
              <a:rPr lang="en-US" sz="1400" dirty="0">
                <a:solidFill>
                  <a:srgbClr val="FF0000"/>
                </a:solidFill>
              </a:rPr>
              <a:t>Improvements in the Data Assimilation and Modeling Techniques</a:t>
            </a:r>
          </a:p>
          <a:p>
            <a:r>
              <a:rPr lang="en-US" sz="1400" dirty="0">
                <a:solidFill>
                  <a:schemeClr val="accent6"/>
                </a:solidFill>
              </a:rPr>
              <a:t>Improvement in the amount of data being assimilated</a:t>
            </a:r>
          </a:p>
          <a:p>
            <a:r>
              <a:rPr lang="en-US" sz="1400" dirty="0">
                <a:solidFill>
                  <a:srgbClr val="7030A0"/>
                </a:solidFill>
              </a:rPr>
              <a:t>Improvement in the computing Resources.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pSp>
        <p:nvGrpSpPr>
          <p:cNvPr id="2" name="Google Shape;136;p8"/>
          <p:cNvGrpSpPr/>
          <p:nvPr/>
        </p:nvGrpSpPr>
        <p:grpSpPr>
          <a:xfrm>
            <a:off x="4794085" y="1524007"/>
            <a:ext cx="2795951" cy="3927475"/>
            <a:chOff x="4571999" y="960604"/>
            <a:chExt cx="2796801" cy="3927783"/>
          </a:xfrm>
        </p:grpSpPr>
        <p:pic>
          <p:nvPicPr>
            <p:cNvPr id="137" name="Google Shape;137;p8" descr="umreg4km.jpg"/>
            <p:cNvPicPr preferRelativeResize="0"/>
            <p:nvPr/>
          </p:nvPicPr>
          <p:blipFill rotWithShape="1">
            <a:blip r:embed="rId3">
              <a:alphaModFix/>
            </a:blip>
            <a:srcRect/>
            <a:stretch/>
          </p:blipFill>
          <p:spPr>
            <a:xfrm>
              <a:off x="4571999" y="1689009"/>
              <a:ext cx="2796801" cy="3199378"/>
            </a:xfrm>
            <a:prstGeom prst="rect">
              <a:avLst/>
            </a:prstGeom>
            <a:noFill/>
            <a:ln>
              <a:noFill/>
            </a:ln>
          </p:spPr>
        </p:pic>
        <p:cxnSp>
          <p:nvCxnSpPr>
            <p:cNvPr id="138" name="Google Shape;138;p8"/>
            <p:cNvCxnSpPr/>
            <p:nvPr/>
          </p:nvCxnSpPr>
          <p:spPr>
            <a:xfrm rot="10800000" flipH="1">
              <a:off x="5989451" y="2068052"/>
              <a:ext cx="860915" cy="1239362"/>
            </a:xfrm>
            <a:prstGeom prst="straightConnector1">
              <a:avLst/>
            </a:prstGeom>
            <a:noFill/>
            <a:ln w="9525" cap="flat" cmpd="sng">
              <a:solidFill>
                <a:schemeClr val="dk1"/>
              </a:solidFill>
              <a:prstDash val="solid"/>
              <a:round/>
              <a:headEnd type="none" w="med" len="med"/>
              <a:tailEnd type="triangle" w="med" len="med"/>
            </a:ln>
          </p:spPr>
        </p:cxnSp>
        <p:sp>
          <p:nvSpPr>
            <p:cNvPr id="139" name="Google Shape;139;p8"/>
            <p:cNvSpPr txBox="1"/>
            <p:nvPr/>
          </p:nvSpPr>
          <p:spPr>
            <a:xfrm>
              <a:off x="5016295" y="960604"/>
              <a:ext cx="1231641" cy="868431"/>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000" tIns="10800" rIns="18000" bIns="10800" anchor="t" anchorCtr="0">
              <a:spAutoFit/>
            </a:bodyPr>
            <a:lstStyle/>
            <a:p>
              <a:pPr marL="0" marR="0" lvl="0" indent="0" algn="ctr" rtl="0">
                <a:spcBef>
                  <a:spcPts val="0"/>
                </a:spcBef>
                <a:spcAft>
                  <a:spcPts val="0"/>
                </a:spcAft>
                <a:buNone/>
              </a:pPr>
              <a:r>
                <a:rPr lang="en-US" sz="2000" b="1">
                  <a:solidFill>
                    <a:srgbClr val="262626"/>
                  </a:solidFill>
                  <a:latin typeface="Calibri"/>
                  <a:ea typeface="Calibri"/>
                  <a:cs typeface="Calibri"/>
                  <a:sym typeface="Calibri"/>
                </a:rPr>
                <a:t> </a:t>
              </a:r>
              <a:r>
                <a:rPr lang="en-US" sz="1400">
                  <a:solidFill>
                    <a:srgbClr val="262626"/>
                  </a:solidFill>
                  <a:latin typeface="Calibri"/>
                  <a:ea typeface="Calibri"/>
                  <a:cs typeface="Calibri"/>
                  <a:sym typeface="Calibri"/>
                </a:rPr>
                <a:t>330 m Delhi Fog Model</a:t>
              </a:r>
              <a:br>
                <a:rPr lang="en-US" sz="1400">
                  <a:solidFill>
                    <a:srgbClr val="262626"/>
                  </a:solidFill>
                  <a:latin typeface="Calibri"/>
                  <a:ea typeface="Calibri"/>
                  <a:cs typeface="Calibri"/>
                  <a:sym typeface="Calibri"/>
                </a:rPr>
              </a:br>
              <a:r>
                <a:rPr lang="en-US" sz="1050">
                  <a:solidFill>
                    <a:srgbClr val="262626"/>
                  </a:solidFill>
                  <a:latin typeface="Calibri"/>
                  <a:ea typeface="Calibri"/>
                  <a:cs typeface="Calibri"/>
                  <a:sym typeface="Calibri"/>
                </a:rPr>
                <a:t>(36 hrs forecast based on 00 UTC)</a:t>
              </a:r>
              <a:endParaRPr/>
            </a:p>
          </p:txBody>
        </p:sp>
        <p:cxnSp>
          <p:nvCxnSpPr>
            <p:cNvPr id="140" name="Google Shape;140;p8"/>
            <p:cNvCxnSpPr/>
            <p:nvPr/>
          </p:nvCxnSpPr>
          <p:spPr>
            <a:xfrm rot="10800000">
              <a:off x="5582921" y="1828800"/>
              <a:ext cx="0" cy="1381756"/>
            </a:xfrm>
            <a:prstGeom prst="straightConnector1">
              <a:avLst/>
            </a:prstGeom>
            <a:noFill/>
            <a:ln w="9525" cap="flat" cmpd="sng">
              <a:solidFill>
                <a:schemeClr val="dk1"/>
              </a:solidFill>
              <a:prstDash val="solid"/>
              <a:round/>
              <a:headEnd type="none" w="med" len="med"/>
              <a:tailEnd type="triangle" w="med" len="med"/>
            </a:ln>
          </p:spPr>
        </p:cxnSp>
      </p:grpSp>
      <p:cxnSp>
        <p:nvCxnSpPr>
          <p:cNvPr id="141" name="Google Shape;141;p8"/>
          <p:cNvCxnSpPr/>
          <p:nvPr/>
        </p:nvCxnSpPr>
        <p:spPr>
          <a:xfrm>
            <a:off x="6146806" y="5145097"/>
            <a:ext cx="0" cy="306387"/>
          </a:xfrm>
          <a:prstGeom prst="straightConnector1">
            <a:avLst/>
          </a:prstGeom>
          <a:noFill/>
          <a:ln w="9525" cap="flat" cmpd="sng">
            <a:solidFill>
              <a:schemeClr val="dk1"/>
            </a:solidFill>
            <a:prstDash val="solid"/>
            <a:round/>
            <a:headEnd type="none" w="med" len="med"/>
            <a:tailEnd type="triangle" w="med" len="med"/>
          </a:ln>
        </p:spPr>
      </p:cxnSp>
      <p:cxnSp>
        <p:nvCxnSpPr>
          <p:cNvPr id="142" name="Google Shape;142;p8"/>
          <p:cNvCxnSpPr/>
          <p:nvPr/>
        </p:nvCxnSpPr>
        <p:spPr>
          <a:xfrm>
            <a:off x="6787451" y="4870450"/>
            <a:ext cx="231011" cy="274638"/>
          </a:xfrm>
          <a:prstGeom prst="straightConnector1">
            <a:avLst/>
          </a:prstGeom>
          <a:noFill/>
          <a:ln w="9525" cap="flat" cmpd="sng">
            <a:solidFill>
              <a:schemeClr val="dk1"/>
            </a:solidFill>
            <a:prstDash val="solid"/>
            <a:round/>
            <a:headEnd type="none" w="med" len="med"/>
            <a:tailEnd type="triangle" w="med" len="med"/>
          </a:ln>
        </p:spPr>
      </p:cxnSp>
      <p:cxnSp>
        <p:nvCxnSpPr>
          <p:cNvPr id="143" name="Google Shape;143;p8"/>
          <p:cNvCxnSpPr/>
          <p:nvPr/>
        </p:nvCxnSpPr>
        <p:spPr>
          <a:xfrm>
            <a:off x="7155398" y="4143375"/>
            <a:ext cx="276261" cy="0"/>
          </a:xfrm>
          <a:prstGeom prst="straightConnector1">
            <a:avLst/>
          </a:prstGeom>
          <a:noFill/>
          <a:ln w="9525" cap="flat" cmpd="sng">
            <a:solidFill>
              <a:schemeClr val="dk1"/>
            </a:solidFill>
            <a:prstDash val="solid"/>
            <a:round/>
            <a:headEnd type="none" w="med" len="med"/>
            <a:tailEnd type="triangle" w="med" len="med"/>
          </a:ln>
        </p:spPr>
      </p:cxnSp>
      <p:cxnSp>
        <p:nvCxnSpPr>
          <p:cNvPr id="144" name="Google Shape;144;p8"/>
          <p:cNvCxnSpPr/>
          <p:nvPr/>
        </p:nvCxnSpPr>
        <p:spPr>
          <a:xfrm rot="10800000" flipH="1">
            <a:off x="6211110" y="3228975"/>
            <a:ext cx="1168156" cy="884238"/>
          </a:xfrm>
          <a:prstGeom prst="straightConnector1">
            <a:avLst/>
          </a:prstGeom>
          <a:noFill/>
          <a:ln w="9525" cap="flat" cmpd="sng">
            <a:solidFill>
              <a:srgbClr val="C2D59B"/>
            </a:solidFill>
            <a:prstDash val="solid"/>
            <a:round/>
            <a:headEnd type="none" w="med" len="med"/>
            <a:tailEnd type="triangle" w="med" len="med"/>
          </a:ln>
        </p:spPr>
      </p:cxnSp>
      <p:sp>
        <p:nvSpPr>
          <p:cNvPr id="145" name="Google Shape;145;p8"/>
          <p:cNvSpPr/>
          <p:nvPr/>
        </p:nvSpPr>
        <p:spPr>
          <a:xfrm>
            <a:off x="7101814" y="4924425"/>
            <a:ext cx="1761164" cy="1430338"/>
          </a:xfrm>
          <a:prstGeom prst="roundRect">
            <a:avLst>
              <a:gd name="adj" fmla="val 16667"/>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lvl="0" algn="ctr"/>
            <a:r>
              <a:rPr lang="en-US" sz="1400" b="1" dirty="0" smtClean="0">
                <a:solidFill>
                  <a:srgbClr val="FF0000"/>
                </a:solidFill>
                <a:ea typeface="Calibri"/>
                <a:cs typeface="Calibri"/>
                <a:sym typeface="Calibri"/>
              </a:rPr>
              <a:t>Global Ensemble Prediction System (NEPS) – 12 km</a:t>
            </a:r>
            <a:endParaRPr lang="en-US" sz="1400" dirty="0" smtClean="0"/>
          </a:p>
          <a:p>
            <a:pPr lvl="0" algn="ctr"/>
            <a:r>
              <a:rPr lang="en-US" sz="1200" dirty="0" smtClean="0">
                <a:solidFill>
                  <a:srgbClr val="7030A0"/>
                </a:solidFill>
                <a:ea typeface="Calibri"/>
                <a:cs typeface="Calibri"/>
                <a:sym typeface="Calibri"/>
              </a:rPr>
              <a:t>23 members </a:t>
            </a:r>
            <a:endParaRPr lang="en-US" sz="1400" dirty="0" smtClean="0"/>
          </a:p>
          <a:p>
            <a:pPr lvl="0" algn="ctr"/>
            <a:r>
              <a:rPr lang="en-US" sz="1200" dirty="0" smtClean="0">
                <a:solidFill>
                  <a:srgbClr val="7030A0"/>
                </a:solidFill>
                <a:ea typeface="Calibri"/>
                <a:cs typeface="Calibri"/>
                <a:sym typeface="Calibri"/>
              </a:rPr>
              <a:t>(10 Days forecasts based on 00 UTC</a:t>
            </a:r>
            <a:endParaRPr sz="1200">
              <a:solidFill>
                <a:srgbClr val="7030A0"/>
              </a:solidFill>
              <a:latin typeface="Calibri"/>
              <a:ea typeface="Calibri"/>
              <a:cs typeface="Calibri"/>
              <a:sym typeface="Calibri"/>
            </a:endParaRPr>
          </a:p>
        </p:txBody>
      </p:sp>
      <p:sp>
        <p:nvSpPr>
          <p:cNvPr id="146" name="Google Shape;146;p8"/>
          <p:cNvSpPr/>
          <p:nvPr/>
        </p:nvSpPr>
        <p:spPr>
          <a:xfrm>
            <a:off x="5007916" y="5457273"/>
            <a:ext cx="1992329" cy="943532"/>
          </a:xfrm>
          <a:prstGeom prst="roundRect">
            <a:avLst>
              <a:gd name="adj" fmla="val 16667"/>
            </a:avLst>
          </a:prstGeom>
          <a:solidFill>
            <a:srgbClr val="FBD4B4"/>
          </a:solidFill>
          <a:ln>
            <a:noFill/>
          </a:ln>
          <a:effectLst>
            <a:outerShdw blurRad="40000" dist="23000" dir="5400000" rotWithShape="0">
              <a:srgbClr val="000000">
                <a:alpha val="34901"/>
              </a:srgbClr>
            </a:outerShdw>
          </a:effectLst>
        </p:spPr>
        <p:txBody>
          <a:bodyPr spcFirstLastPara="1" wrap="square" lIns="18000" tIns="10800" rIns="18000" bIns="10800" anchor="t" anchorCtr="0">
            <a:spAutoFit/>
          </a:bodyPr>
          <a:lstStyle/>
          <a:p>
            <a:pPr marL="0" marR="0" lvl="0" indent="0" algn="ctr" rtl="0">
              <a:spcBef>
                <a:spcPts val="0"/>
              </a:spcBef>
              <a:spcAft>
                <a:spcPts val="0"/>
              </a:spcAft>
              <a:buNone/>
            </a:pPr>
            <a:r>
              <a:rPr lang="en-US" sz="1400" b="1">
                <a:solidFill>
                  <a:srgbClr val="002060"/>
                </a:solidFill>
                <a:latin typeface="Calibri"/>
                <a:ea typeface="Calibri"/>
                <a:cs typeface="Calibri"/>
                <a:sym typeface="Calibri"/>
              </a:rPr>
              <a:t>60km Global Coupled Model </a:t>
            </a:r>
            <a:r>
              <a:rPr lang="en-US" sz="1200">
                <a:solidFill>
                  <a:srgbClr val="1D1B10"/>
                </a:solidFill>
                <a:latin typeface="Calibri"/>
                <a:ea typeface="Calibri"/>
                <a:cs typeface="Calibri"/>
                <a:sym typeface="Calibri"/>
              </a:rPr>
              <a:t>(NCUM+JULES+NEMO+CICE)</a:t>
            </a:r>
            <a:endParaRPr sz="1400">
              <a:solidFill>
                <a:srgbClr val="1D1B10"/>
              </a:solidFill>
              <a:latin typeface="Calibri"/>
              <a:ea typeface="Calibri"/>
              <a:cs typeface="Calibri"/>
              <a:sym typeface="Calibri"/>
            </a:endParaRPr>
          </a:p>
          <a:p>
            <a:pPr marL="0" marR="0" lvl="0" indent="0" algn="ctr" rtl="0">
              <a:spcBef>
                <a:spcPts val="0"/>
              </a:spcBef>
              <a:spcAft>
                <a:spcPts val="0"/>
              </a:spcAft>
              <a:buNone/>
            </a:pPr>
            <a:r>
              <a:rPr lang="en-US" sz="1400" b="1">
                <a:solidFill>
                  <a:srgbClr val="4F6128"/>
                </a:solidFill>
                <a:latin typeface="Calibri"/>
                <a:ea typeface="Calibri"/>
                <a:cs typeface="Calibri"/>
                <a:sym typeface="Calibri"/>
              </a:rPr>
              <a:t>(One Month forecast)</a:t>
            </a:r>
            <a:endParaRPr sz="1400" b="1">
              <a:solidFill>
                <a:srgbClr val="4F6128"/>
              </a:solidFill>
              <a:latin typeface="Calibri"/>
              <a:ea typeface="Calibri"/>
              <a:cs typeface="Calibri"/>
              <a:sym typeface="Calibri"/>
            </a:endParaRPr>
          </a:p>
        </p:txBody>
      </p:sp>
      <p:sp>
        <p:nvSpPr>
          <p:cNvPr id="147" name="Google Shape;147;p8"/>
          <p:cNvSpPr/>
          <p:nvPr/>
        </p:nvSpPr>
        <p:spPr>
          <a:xfrm>
            <a:off x="7465001" y="3792547"/>
            <a:ext cx="1443225" cy="987425"/>
          </a:xfrm>
          <a:prstGeom prst="roundRect">
            <a:avLst>
              <a:gd name="adj" fmla="val 16667"/>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244061"/>
                </a:solidFill>
                <a:latin typeface="Calibri"/>
                <a:ea typeface="Calibri"/>
                <a:cs typeface="Calibri"/>
                <a:sym typeface="Calibri"/>
              </a:rPr>
              <a:t>12 km </a:t>
            </a:r>
            <a:endParaRPr/>
          </a:p>
          <a:p>
            <a:pPr marL="0" marR="0" lvl="0" indent="0" algn="ctr" rtl="0">
              <a:spcBef>
                <a:spcPts val="0"/>
              </a:spcBef>
              <a:spcAft>
                <a:spcPts val="0"/>
              </a:spcAft>
              <a:buNone/>
            </a:pPr>
            <a:r>
              <a:rPr lang="en-US" sz="1400" b="1">
                <a:solidFill>
                  <a:srgbClr val="244061"/>
                </a:solidFill>
                <a:latin typeface="Calibri"/>
                <a:ea typeface="Calibri"/>
                <a:cs typeface="Calibri"/>
                <a:sym typeface="Calibri"/>
              </a:rPr>
              <a:t>Global Model</a:t>
            </a:r>
            <a:endParaRPr sz="1400" b="1">
              <a:solidFill>
                <a:srgbClr val="FF0000"/>
              </a:solidFill>
              <a:latin typeface="Calibri"/>
              <a:ea typeface="Calibri"/>
              <a:cs typeface="Calibri"/>
              <a:sym typeface="Calibri"/>
            </a:endParaRPr>
          </a:p>
          <a:p>
            <a:pPr marL="0" marR="0" lvl="0" indent="0" algn="ctr" rtl="0">
              <a:spcBef>
                <a:spcPts val="0"/>
              </a:spcBef>
              <a:spcAft>
                <a:spcPts val="0"/>
              </a:spcAft>
              <a:buNone/>
            </a:pPr>
            <a:r>
              <a:rPr lang="en-US" sz="1200">
                <a:solidFill>
                  <a:srgbClr val="7030A0"/>
                </a:solidFill>
                <a:latin typeface="Calibri"/>
                <a:ea typeface="Calibri"/>
                <a:cs typeface="Calibri"/>
                <a:sym typeface="Calibri"/>
              </a:rPr>
              <a:t>(10 Days forecasts based on 00 UTC)</a:t>
            </a:r>
            <a:endParaRPr sz="1200">
              <a:solidFill>
                <a:srgbClr val="7030A0"/>
              </a:solidFill>
              <a:latin typeface="Calibri"/>
              <a:ea typeface="Calibri"/>
              <a:cs typeface="Calibri"/>
              <a:sym typeface="Calibri"/>
            </a:endParaRPr>
          </a:p>
        </p:txBody>
      </p:sp>
      <p:sp>
        <p:nvSpPr>
          <p:cNvPr id="148" name="Google Shape;148;p8"/>
          <p:cNvSpPr/>
          <p:nvPr/>
        </p:nvSpPr>
        <p:spPr>
          <a:xfrm>
            <a:off x="7400699" y="2671763"/>
            <a:ext cx="1507527" cy="989012"/>
          </a:xfrm>
          <a:prstGeom prst="roundRect">
            <a:avLst>
              <a:gd name="adj" fmla="val 16667"/>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dk1"/>
                </a:solidFill>
                <a:latin typeface="Calibri"/>
                <a:ea typeface="Calibri"/>
                <a:cs typeface="Calibri"/>
                <a:sym typeface="Calibri"/>
              </a:rPr>
              <a:t>4 km </a:t>
            </a:r>
            <a:endParaRPr/>
          </a:p>
          <a:p>
            <a:pPr marL="0" marR="0" lvl="0" indent="0" algn="ctr" rtl="0">
              <a:spcBef>
                <a:spcPts val="0"/>
              </a:spcBef>
              <a:spcAft>
                <a:spcPts val="0"/>
              </a:spcAft>
              <a:buNone/>
            </a:pPr>
            <a:r>
              <a:rPr lang="en-US" sz="1400" b="1">
                <a:solidFill>
                  <a:schemeClr val="dk1"/>
                </a:solidFill>
                <a:latin typeface="Calibri"/>
                <a:ea typeface="Calibri"/>
                <a:cs typeface="Calibri"/>
                <a:sym typeface="Calibri"/>
              </a:rPr>
              <a:t>Regional Model</a:t>
            </a:r>
            <a:endParaRPr sz="14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200">
                <a:solidFill>
                  <a:srgbClr val="974806"/>
                </a:solidFill>
                <a:latin typeface="Calibri"/>
                <a:ea typeface="Calibri"/>
                <a:cs typeface="Calibri"/>
                <a:sym typeface="Calibri"/>
              </a:rPr>
              <a:t>(72 hours forecasts based on 00 UTC)</a:t>
            </a:r>
            <a:endParaRPr sz="1200">
              <a:solidFill>
                <a:srgbClr val="974806"/>
              </a:solidFill>
              <a:latin typeface="Calibri"/>
              <a:ea typeface="Calibri"/>
              <a:cs typeface="Calibri"/>
              <a:sym typeface="Calibri"/>
            </a:endParaRPr>
          </a:p>
        </p:txBody>
      </p:sp>
      <p:sp>
        <p:nvSpPr>
          <p:cNvPr id="149" name="Google Shape;149;p8"/>
          <p:cNvSpPr/>
          <p:nvPr/>
        </p:nvSpPr>
        <p:spPr>
          <a:xfrm>
            <a:off x="6630267" y="1592267"/>
            <a:ext cx="1506337" cy="987425"/>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dk1"/>
                </a:solidFill>
                <a:latin typeface="Calibri"/>
                <a:ea typeface="Calibri"/>
                <a:cs typeface="Calibri"/>
                <a:sym typeface="Calibri"/>
              </a:rPr>
              <a:t>1.5 km </a:t>
            </a:r>
            <a:endParaRPr/>
          </a:p>
          <a:p>
            <a:pPr marL="0" marR="0" lvl="0" indent="0" algn="ctr" rtl="0">
              <a:spcBef>
                <a:spcPts val="0"/>
              </a:spcBef>
              <a:spcAft>
                <a:spcPts val="0"/>
              </a:spcAft>
              <a:buNone/>
            </a:pPr>
            <a:r>
              <a:rPr lang="en-US" sz="1400" b="1">
                <a:solidFill>
                  <a:schemeClr val="dk1"/>
                </a:solidFill>
                <a:latin typeface="Calibri"/>
                <a:ea typeface="Calibri"/>
                <a:cs typeface="Calibri"/>
                <a:sym typeface="Calibri"/>
              </a:rPr>
              <a:t>Regional Model</a:t>
            </a:r>
            <a:endParaRPr sz="14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200">
                <a:solidFill>
                  <a:srgbClr val="974806"/>
                </a:solidFill>
                <a:latin typeface="Calibri"/>
                <a:ea typeface="Calibri"/>
                <a:cs typeface="Calibri"/>
                <a:sym typeface="Calibri"/>
              </a:rPr>
              <a:t>(48 hours forecasts based on 00 UTC)</a:t>
            </a:r>
            <a:endParaRPr sz="1200">
              <a:solidFill>
                <a:srgbClr val="974806"/>
              </a:solidFill>
              <a:latin typeface="Calibri"/>
              <a:ea typeface="Calibri"/>
              <a:cs typeface="Calibri"/>
              <a:sym typeface="Calibri"/>
            </a:endParaRPr>
          </a:p>
        </p:txBody>
      </p:sp>
      <p:sp>
        <p:nvSpPr>
          <p:cNvPr id="150" name="Google Shape;150;p8"/>
          <p:cNvSpPr/>
          <p:nvPr/>
        </p:nvSpPr>
        <p:spPr>
          <a:xfrm>
            <a:off x="4826232" y="838200"/>
            <a:ext cx="4165348" cy="5867400"/>
          </a:xfrm>
          <a:prstGeom prst="roundRect">
            <a:avLst>
              <a:gd name="adj" fmla="val 16667"/>
            </a:avLst>
          </a:prstGeom>
          <a:no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1" name="Google Shape;151;p8"/>
          <p:cNvPicPr preferRelativeResize="0"/>
          <p:nvPr/>
        </p:nvPicPr>
        <p:blipFill rotWithShape="1">
          <a:blip r:embed="rId4">
            <a:alphaModFix/>
          </a:blip>
          <a:srcRect/>
          <a:stretch/>
        </p:blipFill>
        <p:spPr>
          <a:xfrm>
            <a:off x="253638" y="1843088"/>
            <a:ext cx="4267756" cy="3109912"/>
          </a:xfrm>
          <a:prstGeom prst="rect">
            <a:avLst/>
          </a:prstGeom>
          <a:noFill/>
          <a:ln w="9525" cap="flat" cmpd="sng">
            <a:solidFill>
              <a:srgbClr val="17365D"/>
            </a:solidFill>
            <a:prstDash val="solid"/>
            <a:round/>
            <a:headEnd type="none" w="sm" len="sm"/>
            <a:tailEnd type="none" w="sm" len="sm"/>
          </a:ln>
        </p:spPr>
      </p:pic>
      <p:sp>
        <p:nvSpPr>
          <p:cNvPr id="152" name="Google Shape;152;p8"/>
          <p:cNvSpPr/>
          <p:nvPr/>
        </p:nvSpPr>
        <p:spPr>
          <a:xfrm>
            <a:off x="5237051" y="976313"/>
            <a:ext cx="3442545" cy="374650"/>
          </a:xfrm>
          <a:prstGeom prst="roundRect">
            <a:avLst>
              <a:gd name="adj" fmla="val 16667"/>
            </a:avLst>
          </a:prstGeom>
          <a:solidFill>
            <a:schemeClr val="lt1"/>
          </a:solidFill>
          <a:ln w="25400"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Calibri"/>
                <a:ea typeface="Calibri"/>
                <a:cs typeface="Calibri"/>
                <a:sym typeface="Calibri"/>
              </a:rPr>
              <a:t>NCUM and Data Assimilation System</a:t>
            </a:r>
            <a:endParaRPr sz="1600" b="1">
              <a:solidFill>
                <a:srgbClr val="002060"/>
              </a:solidFill>
              <a:latin typeface="Calibri"/>
              <a:ea typeface="Calibri"/>
              <a:cs typeface="Calibri"/>
              <a:sym typeface="Calibri"/>
            </a:endParaRPr>
          </a:p>
        </p:txBody>
      </p:sp>
      <p:sp>
        <p:nvSpPr>
          <p:cNvPr id="153" name="Google Shape;153;p8"/>
          <p:cNvSpPr/>
          <p:nvPr/>
        </p:nvSpPr>
        <p:spPr>
          <a:xfrm>
            <a:off x="179812" y="838200"/>
            <a:ext cx="4410649" cy="5867400"/>
          </a:xfrm>
          <a:prstGeom prst="roundRect">
            <a:avLst>
              <a:gd name="adj" fmla="val 16667"/>
            </a:avLst>
          </a:prstGeom>
          <a:no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8"/>
          <p:cNvSpPr/>
          <p:nvPr/>
        </p:nvSpPr>
        <p:spPr>
          <a:xfrm>
            <a:off x="533469" y="1039813"/>
            <a:ext cx="3734286" cy="646112"/>
          </a:xfrm>
          <a:prstGeom prst="roundRect">
            <a:avLst>
              <a:gd name="adj" fmla="val 16667"/>
            </a:avLst>
          </a:prstGeom>
          <a:solidFill>
            <a:schemeClr val="lt1"/>
          </a:solidFill>
          <a:ln w="25400"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Calibri"/>
                <a:ea typeface="Calibri"/>
                <a:cs typeface="Calibri"/>
                <a:sym typeface="Calibri"/>
              </a:rPr>
              <a:t>Data Assimilation for  </a:t>
            </a:r>
            <a:endParaRPr/>
          </a:p>
          <a:p>
            <a:pPr marL="0" marR="0" lvl="0" indent="0" algn="ctr" rtl="0">
              <a:spcBef>
                <a:spcPts val="0"/>
              </a:spcBef>
              <a:spcAft>
                <a:spcPts val="0"/>
              </a:spcAft>
              <a:buNone/>
            </a:pPr>
            <a:r>
              <a:rPr lang="en-US" sz="1600" b="1">
                <a:solidFill>
                  <a:srgbClr val="002060"/>
                </a:solidFill>
                <a:latin typeface="Calibri"/>
                <a:ea typeface="Calibri"/>
                <a:cs typeface="Calibri"/>
                <a:sym typeface="Calibri"/>
              </a:rPr>
              <a:t>IMD-GFS &amp; GEFS Systems </a:t>
            </a:r>
            <a:endParaRPr/>
          </a:p>
        </p:txBody>
      </p:sp>
      <p:sp>
        <p:nvSpPr>
          <p:cNvPr id="155" name="Google Shape;155;p8"/>
          <p:cNvSpPr/>
          <p:nvPr/>
        </p:nvSpPr>
        <p:spPr>
          <a:xfrm>
            <a:off x="179810" y="228600"/>
            <a:ext cx="8832015" cy="431800"/>
          </a:xfrm>
          <a:prstGeom prst="roundRect">
            <a:avLst>
              <a:gd name="adj" fmla="val 16667"/>
            </a:avLst>
          </a:pr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rgbClr val="FF0000"/>
                </a:solidFill>
                <a:latin typeface="Calibri"/>
                <a:ea typeface="Calibri"/>
                <a:cs typeface="Calibri"/>
                <a:sym typeface="Calibri"/>
              </a:rPr>
              <a:t>Operational NWP Suites in Ministry of Earth Sciences (</a:t>
            </a:r>
            <a:r>
              <a:rPr lang="en-US" sz="2000" b="1" dirty="0" err="1">
                <a:solidFill>
                  <a:srgbClr val="FF0000"/>
                </a:solidFill>
                <a:latin typeface="Calibri"/>
                <a:ea typeface="Calibri"/>
                <a:cs typeface="Calibri"/>
                <a:sym typeface="Calibri"/>
              </a:rPr>
              <a:t>MoES</a:t>
            </a:r>
            <a:r>
              <a:rPr lang="en-US" sz="2000" dirty="0">
                <a:solidFill>
                  <a:schemeClr val="accent4"/>
                </a:solidFill>
                <a:latin typeface="Calibri"/>
                <a:ea typeface="Calibri"/>
                <a:cs typeface="Calibri"/>
                <a:sym typeface="Calibri"/>
              </a:rPr>
              <a:t>)  </a:t>
            </a:r>
            <a:endParaRPr sz="2000">
              <a:solidFill>
                <a:schemeClr val="accent4"/>
              </a:solidFill>
              <a:latin typeface="Calibri"/>
              <a:ea typeface="Calibri"/>
              <a:cs typeface="Calibri"/>
              <a:sym typeface="Calibri"/>
            </a:endParaRPr>
          </a:p>
        </p:txBody>
      </p:sp>
      <p:sp>
        <p:nvSpPr>
          <p:cNvPr id="156" name="Google Shape;156;p8"/>
          <p:cNvSpPr/>
          <p:nvPr/>
        </p:nvSpPr>
        <p:spPr>
          <a:xfrm>
            <a:off x="2344650" y="5046672"/>
            <a:ext cx="1999319" cy="1430337"/>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FF0000"/>
                </a:solidFill>
                <a:latin typeface="Calibri"/>
                <a:ea typeface="Calibri"/>
                <a:cs typeface="Calibri"/>
                <a:sym typeface="Calibri"/>
              </a:rPr>
              <a:t>GEFS Global Ensemble Prediction System </a:t>
            </a:r>
            <a:endParaRPr/>
          </a:p>
          <a:p>
            <a:pPr marL="0" marR="0" lvl="0" indent="0" algn="ctr" rtl="0">
              <a:spcBef>
                <a:spcPts val="0"/>
              </a:spcBef>
              <a:spcAft>
                <a:spcPts val="0"/>
              </a:spcAft>
              <a:buNone/>
            </a:pPr>
            <a:r>
              <a:rPr lang="en-US" sz="1400" b="1">
                <a:solidFill>
                  <a:srgbClr val="FF0000"/>
                </a:solidFill>
                <a:latin typeface="Calibri"/>
                <a:ea typeface="Calibri"/>
                <a:cs typeface="Calibri"/>
                <a:sym typeface="Calibri"/>
              </a:rPr>
              <a:t>(12 km)</a:t>
            </a:r>
            <a:endParaRPr/>
          </a:p>
          <a:p>
            <a:pPr marL="0" marR="0" lvl="0" indent="0" algn="ctr" rtl="0">
              <a:spcBef>
                <a:spcPts val="0"/>
              </a:spcBef>
              <a:spcAft>
                <a:spcPts val="0"/>
              </a:spcAft>
              <a:buNone/>
            </a:pPr>
            <a:r>
              <a:rPr lang="en-US" sz="1200">
                <a:solidFill>
                  <a:srgbClr val="7030A0"/>
                </a:solidFill>
                <a:latin typeface="Calibri"/>
                <a:ea typeface="Calibri"/>
                <a:cs typeface="Calibri"/>
                <a:sym typeface="Calibri"/>
              </a:rPr>
              <a:t>80 members </a:t>
            </a:r>
            <a:endParaRPr/>
          </a:p>
          <a:p>
            <a:pPr marL="0" marR="0" lvl="0" indent="0" algn="ctr" rtl="0">
              <a:spcBef>
                <a:spcPts val="0"/>
              </a:spcBef>
              <a:spcAft>
                <a:spcPts val="0"/>
              </a:spcAft>
              <a:buNone/>
            </a:pPr>
            <a:r>
              <a:rPr lang="en-US" sz="1200">
                <a:solidFill>
                  <a:srgbClr val="7030A0"/>
                </a:solidFill>
                <a:latin typeface="Calibri"/>
                <a:ea typeface="Calibri"/>
                <a:cs typeface="Calibri"/>
                <a:sym typeface="Calibri"/>
              </a:rPr>
              <a:t>(10 Days forecasts </a:t>
            </a:r>
            <a:endParaRPr/>
          </a:p>
          <a:p>
            <a:pPr marL="0" marR="0" lvl="0" indent="0" algn="ctr" rtl="0">
              <a:spcBef>
                <a:spcPts val="0"/>
              </a:spcBef>
              <a:spcAft>
                <a:spcPts val="0"/>
              </a:spcAft>
              <a:buNone/>
            </a:pPr>
            <a:r>
              <a:rPr lang="en-US" sz="1200">
                <a:solidFill>
                  <a:srgbClr val="7030A0"/>
                </a:solidFill>
                <a:latin typeface="Calibri"/>
                <a:ea typeface="Calibri"/>
                <a:cs typeface="Calibri"/>
                <a:sym typeface="Calibri"/>
              </a:rPr>
              <a:t>based on 00 UTC)</a:t>
            </a:r>
            <a:endParaRPr sz="1200">
              <a:solidFill>
                <a:srgbClr val="7030A0"/>
              </a:solidFill>
              <a:latin typeface="Calibri"/>
              <a:ea typeface="Calibri"/>
              <a:cs typeface="Calibri"/>
              <a:sym typeface="Calibri"/>
            </a:endParaRPr>
          </a:p>
        </p:txBody>
      </p:sp>
      <p:sp>
        <p:nvSpPr>
          <p:cNvPr id="157" name="Google Shape;157;p8"/>
          <p:cNvSpPr/>
          <p:nvPr/>
        </p:nvSpPr>
        <p:spPr>
          <a:xfrm>
            <a:off x="373905" y="5099051"/>
            <a:ext cx="1868334" cy="1225823"/>
          </a:xfrm>
          <a:prstGeom prst="roundRect">
            <a:avLst>
              <a:gd name="adj" fmla="val 16667"/>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FF0000"/>
                </a:solidFill>
                <a:latin typeface="Calibri"/>
                <a:ea typeface="Calibri"/>
                <a:cs typeface="Calibri"/>
                <a:sym typeface="Calibri"/>
              </a:rPr>
              <a:t>IMD-GFS Global Prediction System (12 km)</a:t>
            </a:r>
            <a:endParaRPr/>
          </a:p>
          <a:p>
            <a:pPr marL="0" marR="0" lvl="0" indent="0" algn="ctr" rtl="0">
              <a:spcBef>
                <a:spcPts val="0"/>
              </a:spcBef>
              <a:spcAft>
                <a:spcPts val="0"/>
              </a:spcAft>
              <a:buNone/>
            </a:pPr>
            <a:r>
              <a:rPr lang="en-US" sz="1200">
                <a:solidFill>
                  <a:srgbClr val="7030A0"/>
                </a:solidFill>
                <a:latin typeface="Calibri"/>
                <a:ea typeface="Calibri"/>
                <a:cs typeface="Calibri"/>
                <a:sym typeface="Calibri"/>
              </a:rPr>
              <a:t>(10 Days forecasts </a:t>
            </a:r>
            <a:endParaRPr/>
          </a:p>
          <a:p>
            <a:pPr marL="0" marR="0" lvl="0" indent="0" algn="ctr" rtl="0">
              <a:spcBef>
                <a:spcPts val="0"/>
              </a:spcBef>
              <a:spcAft>
                <a:spcPts val="0"/>
              </a:spcAft>
              <a:buNone/>
            </a:pPr>
            <a:r>
              <a:rPr lang="en-US" sz="1200">
                <a:solidFill>
                  <a:srgbClr val="7030A0"/>
                </a:solidFill>
                <a:latin typeface="Calibri"/>
                <a:ea typeface="Calibri"/>
                <a:cs typeface="Calibri"/>
                <a:sym typeface="Calibri"/>
              </a:rPr>
              <a:t>based on 00 UTC)</a:t>
            </a:r>
            <a:endParaRPr sz="1200">
              <a:solidFill>
                <a:srgbClr val="7030A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xmlns="" id="{B3E475E9-147A-F54E-814B-2E9C00D8ADB9}"/>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8889" b="11403"/>
          <a:stretch/>
        </p:blipFill>
        <p:spPr>
          <a:xfrm>
            <a:off x="8388425" y="51742"/>
            <a:ext cx="673665" cy="759546"/>
          </a:xfrm>
          <a:prstGeom prst="rect">
            <a:avLst/>
          </a:prstGeom>
        </p:spPr>
      </p:pic>
      <p:sp>
        <p:nvSpPr>
          <p:cNvPr id="9218" name="TextBox 2"/>
          <p:cNvSpPr txBox="1">
            <a:spLocks noChangeArrowheads="1"/>
          </p:cNvSpPr>
          <p:nvPr/>
        </p:nvSpPr>
        <p:spPr bwMode="auto">
          <a:xfrm>
            <a:off x="1828800" y="1172769"/>
            <a:ext cx="2989270" cy="507831"/>
          </a:xfrm>
          <a:prstGeom prst="rect">
            <a:avLst/>
          </a:prstGeom>
          <a:noFill/>
          <a:ln w="9525">
            <a:noFill/>
            <a:miter lim="800000"/>
            <a:headEnd/>
            <a:tailEnd/>
          </a:ln>
        </p:spPr>
        <p:txBody>
          <a:bodyPr wrap="square">
            <a:spAutoFit/>
          </a:bodyPr>
          <a:lstStyle/>
          <a:p>
            <a:pPr defTabSz="685800" fontAlgn="auto">
              <a:spcBef>
                <a:spcPts val="0"/>
              </a:spcBef>
              <a:spcAft>
                <a:spcPts val="0"/>
              </a:spcAft>
              <a:buClrTx/>
              <a:buSzTx/>
            </a:pPr>
            <a:r>
              <a:rPr lang="en-US" altLang="en-US" sz="1350" b="1" dirty="0">
                <a:solidFill>
                  <a:prstClr val="black"/>
                </a:solidFill>
                <a:latin typeface="Calibri"/>
              </a:rPr>
              <a:t>Year-wise increase in the volume of NCMRWF data reception</a:t>
            </a:r>
          </a:p>
        </p:txBody>
      </p:sp>
      <p:sp>
        <p:nvSpPr>
          <p:cNvPr id="9219" name="TextBox 3"/>
          <p:cNvSpPr txBox="1">
            <a:spLocks noChangeArrowheads="1"/>
          </p:cNvSpPr>
          <p:nvPr/>
        </p:nvSpPr>
        <p:spPr bwMode="auto">
          <a:xfrm>
            <a:off x="762001" y="4724400"/>
            <a:ext cx="4133060" cy="1777410"/>
          </a:xfrm>
          <a:prstGeom prst="rect">
            <a:avLst/>
          </a:prstGeom>
          <a:noFill/>
          <a:ln w="9525">
            <a:noFill/>
            <a:miter lim="800000"/>
            <a:headEnd/>
            <a:tailEnd/>
          </a:ln>
        </p:spPr>
        <p:txBody>
          <a:bodyPr wrap="square">
            <a:spAutoFit/>
          </a:bodyPr>
          <a:lstStyle/>
          <a:p>
            <a:pPr algn="just" defTabSz="685800" fontAlgn="auto">
              <a:spcBef>
                <a:spcPts val="0"/>
              </a:spcBef>
              <a:spcAft>
                <a:spcPts val="0"/>
              </a:spcAft>
              <a:buClrTx/>
              <a:buSzTx/>
            </a:pPr>
            <a:r>
              <a:rPr lang="en-US" altLang="en-US" sz="1350" b="1" dirty="0">
                <a:solidFill>
                  <a:prstClr val="black"/>
                </a:solidFill>
                <a:latin typeface="Calibri"/>
              </a:rPr>
              <a:t>Recent  data addition  </a:t>
            </a:r>
          </a:p>
          <a:p>
            <a:pPr algn="just" defTabSz="685800" fontAlgn="auto">
              <a:spcBef>
                <a:spcPts val="0"/>
              </a:spcBef>
              <a:spcAft>
                <a:spcPts val="0"/>
              </a:spcAft>
              <a:buClrTx/>
              <a:buSzTx/>
            </a:pPr>
            <a:r>
              <a:rPr lang="en-US" sz="1200" b="1" dirty="0">
                <a:solidFill>
                  <a:srgbClr val="C00000"/>
                </a:solidFill>
                <a:latin typeface="Calibri"/>
              </a:rPr>
              <a:t>Aeolus-HLOS , wind profilers</a:t>
            </a:r>
          </a:p>
          <a:p>
            <a:pPr algn="just" defTabSz="685800" fontAlgn="auto">
              <a:spcBef>
                <a:spcPts val="0"/>
              </a:spcBef>
              <a:spcAft>
                <a:spcPts val="0"/>
              </a:spcAft>
              <a:buClrTx/>
              <a:buSzTx/>
            </a:pPr>
            <a:r>
              <a:rPr lang="en-US" altLang="en-US" sz="1200" b="1" dirty="0">
                <a:solidFill>
                  <a:srgbClr val="C00000"/>
                </a:solidFill>
                <a:latin typeface="Calibri"/>
              </a:rPr>
              <a:t>COSMIC-2/PAZ GPSRO </a:t>
            </a:r>
          </a:p>
          <a:p>
            <a:pPr algn="just" defTabSz="685800" fontAlgn="auto">
              <a:spcBef>
                <a:spcPts val="0"/>
              </a:spcBef>
              <a:spcAft>
                <a:spcPts val="0"/>
              </a:spcAft>
              <a:buClrTx/>
              <a:buSzTx/>
            </a:pPr>
            <a:r>
              <a:rPr lang="en-US" altLang="en-US" sz="1200" b="1" dirty="0">
                <a:solidFill>
                  <a:srgbClr val="C00000"/>
                </a:solidFill>
                <a:latin typeface="Calibri"/>
              </a:rPr>
              <a:t>GPS-IPW (Global IGNSS network) </a:t>
            </a:r>
          </a:p>
          <a:p>
            <a:pPr algn="just" defTabSz="685800" fontAlgn="auto">
              <a:spcBef>
                <a:spcPts val="0"/>
              </a:spcBef>
              <a:spcAft>
                <a:spcPts val="0"/>
              </a:spcAft>
              <a:buClrTx/>
              <a:buSzTx/>
            </a:pPr>
            <a:r>
              <a:rPr lang="en-US" altLang="en-US" sz="1200" b="1" dirty="0">
                <a:solidFill>
                  <a:srgbClr val="C00000"/>
                </a:solidFill>
                <a:latin typeface="Calibri"/>
              </a:rPr>
              <a:t>OMPS(GOES)-OZONE,</a:t>
            </a:r>
          </a:p>
          <a:p>
            <a:pPr algn="just" defTabSz="685800" fontAlgn="auto">
              <a:spcBef>
                <a:spcPts val="0"/>
              </a:spcBef>
              <a:spcAft>
                <a:spcPts val="0"/>
              </a:spcAft>
              <a:buClrTx/>
              <a:buSzTx/>
            </a:pPr>
            <a:r>
              <a:rPr lang="en-US" altLang="en-US" sz="1200" b="1" dirty="0">
                <a:solidFill>
                  <a:srgbClr val="C00000"/>
                </a:solidFill>
                <a:latin typeface="Calibri"/>
              </a:rPr>
              <a:t>METOP-Dual AMVs</a:t>
            </a:r>
          </a:p>
          <a:p>
            <a:pPr algn="just" defTabSz="685800" fontAlgn="auto">
              <a:spcBef>
                <a:spcPts val="0"/>
              </a:spcBef>
              <a:spcAft>
                <a:spcPts val="0"/>
              </a:spcAft>
              <a:buClrTx/>
              <a:buSzTx/>
            </a:pPr>
            <a:r>
              <a:rPr lang="en-US" altLang="en-US" sz="1200" b="1" dirty="0">
                <a:solidFill>
                  <a:srgbClr val="C00000"/>
                </a:solidFill>
                <a:latin typeface="Calibri"/>
              </a:rPr>
              <a:t>ABI/AHI radiances</a:t>
            </a:r>
          </a:p>
          <a:p>
            <a:pPr defTabSz="685800" fontAlgn="auto">
              <a:spcBef>
                <a:spcPts val="0"/>
              </a:spcBef>
              <a:spcAft>
                <a:spcPts val="0"/>
              </a:spcAft>
              <a:buClrTx/>
              <a:buSzTx/>
            </a:pPr>
            <a:r>
              <a:rPr lang="en-US" altLang="en-US" sz="1200" b="1" dirty="0">
                <a:solidFill>
                  <a:srgbClr val="C00000"/>
                </a:solidFill>
                <a:latin typeface="Calibri"/>
              </a:rPr>
              <a:t>IMD-DWR</a:t>
            </a:r>
          </a:p>
          <a:p>
            <a:pPr defTabSz="685800" fontAlgn="auto">
              <a:spcBef>
                <a:spcPts val="0"/>
              </a:spcBef>
              <a:spcAft>
                <a:spcPts val="0"/>
              </a:spcAft>
              <a:buClrTx/>
              <a:buSzTx/>
            </a:pPr>
            <a:r>
              <a:rPr lang="en-US" altLang="en-US" sz="1200" b="1" dirty="0">
                <a:solidFill>
                  <a:srgbClr val="C00000"/>
                </a:solidFill>
                <a:latin typeface="Calibri"/>
              </a:rPr>
              <a:t>INSAT 3D-R </a:t>
            </a:r>
            <a:endParaRPr lang="en-US" altLang="en-US" sz="1200" b="1" dirty="0" smtClean="0">
              <a:solidFill>
                <a:srgbClr val="C00000"/>
              </a:solidFill>
              <a:latin typeface="Calibri"/>
            </a:endParaRPr>
          </a:p>
        </p:txBody>
      </p:sp>
      <p:sp>
        <p:nvSpPr>
          <p:cNvPr id="9220" name="TextBox 4"/>
          <p:cNvSpPr txBox="1">
            <a:spLocks noChangeArrowheads="1"/>
          </p:cNvSpPr>
          <p:nvPr/>
        </p:nvSpPr>
        <p:spPr bwMode="auto">
          <a:xfrm>
            <a:off x="4959804" y="1909765"/>
            <a:ext cx="3086100" cy="300082"/>
          </a:xfrm>
          <a:prstGeom prst="rect">
            <a:avLst/>
          </a:prstGeom>
          <a:noFill/>
          <a:ln w="9525">
            <a:noFill/>
            <a:miter lim="800000"/>
            <a:headEnd/>
            <a:tailEnd/>
          </a:ln>
        </p:spPr>
        <p:txBody>
          <a:bodyPr>
            <a:spAutoFit/>
          </a:bodyPr>
          <a:lstStyle/>
          <a:p>
            <a:pPr defTabSz="685800" fontAlgn="auto">
              <a:spcBef>
                <a:spcPts val="0"/>
              </a:spcBef>
              <a:spcAft>
                <a:spcPts val="0"/>
              </a:spcAft>
              <a:buClrTx/>
              <a:buSzTx/>
            </a:pPr>
            <a:r>
              <a:rPr lang="en-US" altLang="en-US" sz="1350" b="1" dirty="0">
                <a:solidFill>
                  <a:prstClr val="black"/>
                </a:solidFill>
                <a:latin typeface="Calibri"/>
              </a:rPr>
              <a:t> ECMWF/NCMRWF data comparison</a:t>
            </a:r>
          </a:p>
        </p:txBody>
      </p:sp>
      <p:sp>
        <p:nvSpPr>
          <p:cNvPr id="9221" name="AutoShape 2" descr="http://mail.ncmrwf.gov.in/squirrelmail/src/download.php?passed_id=3564&amp;mailbox=INBOX&amp;ent_id=2&amp;absolute_dl=true"/>
          <p:cNvSpPr>
            <a:spLocks noChangeAspect="1" noChangeArrowheads="1"/>
          </p:cNvSpPr>
          <p:nvPr/>
        </p:nvSpPr>
        <p:spPr bwMode="auto">
          <a:xfrm>
            <a:off x="1190625" y="754856"/>
            <a:ext cx="228600" cy="228600"/>
          </a:xfrm>
          <a:prstGeom prst="rect">
            <a:avLst/>
          </a:prstGeom>
          <a:noFill/>
          <a:ln w="9525">
            <a:noFill/>
            <a:miter lim="800000"/>
            <a:headEnd/>
            <a:tailEnd/>
          </a:ln>
        </p:spPr>
        <p:txBody>
          <a:bodyPr/>
          <a:lstStyle/>
          <a:p>
            <a:pPr defTabSz="685800" fontAlgn="auto">
              <a:spcBef>
                <a:spcPts val="0"/>
              </a:spcBef>
              <a:spcAft>
                <a:spcPts val="0"/>
              </a:spcAft>
              <a:buClrTx/>
              <a:buSzTx/>
            </a:pPr>
            <a:endParaRPr lang="en-US" altLang="en-US" sz="1350">
              <a:solidFill>
                <a:prstClr val="black"/>
              </a:solidFill>
              <a:latin typeface="Calibri"/>
            </a:endParaRPr>
          </a:p>
        </p:txBody>
      </p:sp>
      <p:sp>
        <p:nvSpPr>
          <p:cNvPr id="9222" name="AutoShape 4" descr="http://mail.ncmrwf.gov.in/squirrelmail/src/download.php?passed_id=3564&amp;mailbox=INBOX&amp;ent_id=2&amp;absolute_dl=true"/>
          <p:cNvSpPr>
            <a:spLocks noChangeAspect="1" noChangeArrowheads="1"/>
          </p:cNvSpPr>
          <p:nvPr/>
        </p:nvSpPr>
        <p:spPr bwMode="auto">
          <a:xfrm>
            <a:off x="1190625" y="754856"/>
            <a:ext cx="228600" cy="228600"/>
          </a:xfrm>
          <a:prstGeom prst="rect">
            <a:avLst/>
          </a:prstGeom>
          <a:noFill/>
          <a:ln w="9525">
            <a:noFill/>
            <a:miter lim="800000"/>
            <a:headEnd/>
            <a:tailEnd/>
          </a:ln>
        </p:spPr>
        <p:txBody>
          <a:bodyPr/>
          <a:lstStyle/>
          <a:p>
            <a:pPr defTabSz="685800" fontAlgn="auto">
              <a:spcBef>
                <a:spcPts val="0"/>
              </a:spcBef>
              <a:spcAft>
                <a:spcPts val="0"/>
              </a:spcAft>
              <a:buClrTx/>
              <a:buSzTx/>
            </a:pPr>
            <a:endParaRPr lang="en-US" altLang="en-US" sz="1350">
              <a:solidFill>
                <a:prstClr val="black"/>
              </a:solidFill>
              <a:latin typeface="Calibri"/>
            </a:endParaRPr>
          </a:p>
        </p:txBody>
      </p:sp>
      <p:pic>
        <p:nvPicPr>
          <p:cNvPr id="11" name="Picture 10" descr="test.gif"/>
          <p:cNvPicPr>
            <a:picLocks noChangeAspect="1"/>
          </p:cNvPicPr>
          <p:nvPr/>
        </p:nvPicPr>
        <p:blipFill>
          <a:blip r:embed="rId3"/>
          <a:stretch>
            <a:fillRect/>
          </a:stretch>
        </p:blipFill>
        <p:spPr>
          <a:xfrm>
            <a:off x="4972050" y="2408061"/>
            <a:ext cx="3848422" cy="5053389"/>
          </a:xfrm>
          <a:prstGeom prst="rect">
            <a:avLst/>
          </a:prstGeom>
        </p:spPr>
      </p:pic>
      <p:sp>
        <p:nvSpPr>
          <p:cNvPr id="3074" name="AutoShape 2" descr="https://mail.ncmrwf.gov.in/squirrelmail/src/download.php?passed_id=43083&amp;mailbox=INBOX&amp;ent_id=2&amp;absolute_dl=true"/>
          <p:cNvSpPr>
            <a:spLocks noChangeAspect="1" noChangeArrowheads="1"/>
          </p:cNvSpPr>
          <p:nvPr/>
        </p:nvSpPr>
        <p:spPr bwMode="auto">
          <a:xfrm>
            <a:off x="1259681" y="748903"/>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buClrTx/>
              <a:buSzTx/>
            </a:pPr>
            <a:endParaRPr lang="en-US" sz="1350">
              <a:solidFill>
                <a:prstClr val="black"/>
              </a:solidFill>
              <a:latin typeface="Calibri"/>
            </a:endParaRPr>
          </a:p>
        </p:txBody>
      </p:sp>
      <p:pic>
        <p:nvPicPr>
          <p:cNvPr id="3075" name="Picture 3"/>
          <p:cNvPicPr>
            <a:picLocks noChangeAspect="1" noChangeArrowheads="1"/>
          </p:cNvPicPr>
          <p:nvPr/>
        </p:nvPicPr>
        <p:blipFill>
          <a:blip r:embed="rId4"/>
          <a:srcRect/>
          <a:stretch>
            <a:fillRect/>
          </a:stretch>
        </p:blipFill>
        <p:spPr bwMode="auto">
          <a:xfrm>
            <a:off x="467545" y="1657351"/>
            <a:ext cx="4350527" cy="3044623"/>
          </a:xfrm>
          <a:prstGeom prst="rect">
            <a:avLst/>
          </a:prstGeom>
          <a:noFill/>
          <a:ln w="9525">
            <a:noFill/>
            <a:miter lim="800000"/>
            <a:headEnd/>
            <a:tailEnd/>
          </a:ln>
          <a:effectLst/>
        </p:spPr>
      </p:pic>
      <p:sp>
        <p:nvSpPr>
          <p:cNvPr id="12" name="TextBox 11">
            <a:extLst>
              <a:ext uri="{FF2B5EF4-FFF2-40B4-BE49-F238E27FC236}">
                <a16:creationId xmlns:a16="http://schemas.microsoft.com/office/drawing/2014/main" xmlns="" id="{E1F7D883-479C-E241-9EA7-D180922599AE}"/>
              </a:ext>
            </a:extLst>
          </p:cNvPr>
          <p:cNvSpPr txBox="1"/>
          <p:nvPr/>
        </p:nvSpPr>
        <p:spPr>
          <a:xfrm>
            <a:off x="127655" y="284383"/>
            <a:ext cx="4950586" cy="584775"/>
          </a:xfrm>
          <a:prstGeom prst="rect">
            <a:avLst/>
          </a:prstGeom>
          <a:noFill/>
        </p:spPr>
        <p:txBody>
          <a:bodyPr wrap="none" rtlCol="0">
            <a:spAutoFit/>
          </a:bodyPr>
          <a:lstStyle/>
          <a:p>
            <a:r>
              <a:rPr lang="en-US" sz="3200" b="1" dirty="0">
                <a:solidFill>
                  <a:srgbClr val="0070C0"/>
                </a:solidFill>
              </a:rPr>
              <a:t>Data Reception at NCMRWF</a:t>
            </a:r>
          </a:p>
        </p:txBody>
      </p:sp>
      <p:sp>
        <p:nvSpPr>
          <p:cNvPr id="13" name="Oval 12">
            <a:extLst>
              <a:ext uri="{FF2B5EF4-FFF2-40B4-BE49-F238E27FC236}">
                <a16:creationId xmlns:a16="http://schemas.microsoft.com/office/drawing/2014/main" xmlns="" id="{83C7471D-DE0B-144F-BD20-43870943F5BC}"/>
              </a:ext>
            </a:extLst>
          </p:cNvPr>
          <p:cNvSpPr/>
          <p:nvPr/>
        </p:nvSpPr>
        <p:spPr>
          <a:xfrm>
            <a:off x="6883389" y="179086"/>
            <a:ext cx="1721060" cy="1429970"/>
          </a:xfrm>
          <a:prstGeom prst="ellipse">
            <a:avLst/>
          </a:prstGeom>
          <a:solidFill>
            <a:schemeClr val="bg1">
              <a:alpha val="63000"/>
            </a:schemeClr>
          </a:solidFill>
          <a:ln w="139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rPr>
              <a:t>NCMRWF</a:t>
            </a:r>
          </a:p>
        </p:txBody>
      </p:sp>
      <p:sp>
        <p:nvSpPr>
          <p:cNvPr id="14" name="Down Arrow 13">
            <a:extLst>
              <a:ext uri="{FF2B5EF4-FFF2-40B4-BE49-F238E27FC236}">
                <a16:creationId xmlns:a16="http://schemas.microsoft.com/office/drawing/2014/main" xmlns="" id="{28E1EDCB-3468-4C47-9C7A-269D9005B0EE}"/>
              </a:ext>
            </a:extLst>
          </p:cNvPr>
          <p:cNvSpPr/>
          <p:nvPr/>
        </p:nvSpPr>
        <p:spPr>
          <a:xfrm rot="16200000">
            <a:off x="6496541" y="677385"/>
            <a:ext cx="373036" cy="347240"/>
          </a:xfrm>
          <a:prstGeom prst="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Down Arrow 14">
            <a:extLst>
              <a:ext uri="{FF2B5EF4-FFF2-40B4-BE49-F238E27FC236}">
                <a16:creationId xmlns:a16="http://schemas.microsoft.com/office/drawing/2014/main" xmlns="" id="{036B6234-363D-9744-AC82-1EAA523B2541}"/>
              </a:ext>
            </a:extLst>
          </p:cNvPr>
          <p:cNvSpPr/>
          <p:nvPr/>
        </p:nvSpPr>
        <p:spPr>
          <a:xfrm rot="9559529">
            <a:off x="7998341" y="1620851"/>
            <a:ext cx="312517" cy="414484"/>
          </a:xfrm>
          <a:prstGeom prst="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Down Arrow 15">
            <a:extLst>
              <a:ext uri="{FF2B5EF4-FFF2-40B4-BE49-F238E27FC236}">
                <a16:creationId xmlns:a16="http://schemas.microsoft.com/office/drawing/2014/main" xmlns="" id="{46EC44E9-1C49-9D42-BD31-B1588A3D9F4D}"/>
              </a:ext>
            </a:extLst>
          </p:cNvPr>
          <p:cNvSpPr/>
          <p:nvPr/>
        </p:nvSpPr>
        <p:spPr>
          <a:xfrm rot="19179653">
            <a:off x="6900225" y="-37309"/>
            <a:ext cx="312517" cy="414484"/>
          </a:xfrm>
          <a:prstGeom prst="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Down Arrow 16">
            <a:extLst>
              <a:ext uri="{FF2B5EF4-FFF2-40B4-BE49-F238E27FC236}">
                <a16:creationId xmlns:a16="http://schemas.microsoft.com/office/drawing/2014/main" xmlns="" id="{3F5DF163-1278-C645-99FD-2D39262666A6}"/>
              </a:ext>
            </a:extLst>
          </p:cNvPr>
          <p:cNvSpPr/>
          <p:nvPr/>
        </p:nvSpPr>
        <p:spPr>
          <a:xfrm rot="12662297">
            <a:off x="7088720" y="1570674"/>
            <a:ext cx="312517" cy="414484"/>
          </a:xfrm>
          <a:prstGeom prst="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Down Arrow 17">
            <a:extLst>
              <a:ext uri="{FF2B5EF4-FFF2-40B4-BE49-F238E27FC236}">
                <a16:creationId xmlns:a16="http://schemas.microsoft.com/office/drawing/2014/main" xmlns="" id="{DB205700-8A61-6841-B5EB-A83E36E02640}"/>
              </a:ext>
            </a:extLst>
          </p:cNvPr>
          <p:cNvSpPr/>
          <p:nvPr/>
        </p:nvSpPr>
        <p:spPr>
          <a:xfrm rot="5400000">
            <a:off x="8647436" y="677385"/>
            <a:ext cx="373036" cy="347240"/>
          </a:xfrm>
          <a:prstGeom prst="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Down Arrow 18">
            <a:extLst>
              <a:ext uri="{FF2B5EF4-FFF2-40B4-BE49-F238E27FC236}">
                <a16:creationId xmlns:a16="http://schemas.microsoft.com/office/drawing/2014/main" xmlns="" id="{58D7D7E4-B5DE-A748-9691-AD0D39CB3DA1}"/>
              </a:ext>
            </a:extLst>
          </p:cNvPr>
          <p:cNvSpPr/>
          <p:nvPr/>
        </p:nvSpPr>
        <p:spPr>
          <a:xfrm rot="2745907">
            <a:off x="8397722" y="22104"/>
            <a:ext cx="373036" cy="347240"/>
          </a:xfrm>
          <a:prstGeom prst="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40826597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9823A016FD074E9D3E96B89764B2FD" ma:contentTypeVersion="15" ma:contentTypeDescription="Create a new document." ma:contentTypeScope="" ma:versionID="73481bc9a772306d792cd92fec40c4a6">
  <xsd:schema xmlns:xsd="http://www.w3.org/2001/XMLSchema" xmlns:xs="http://www.w3.org/2001/XMLSchema" xmlns:p="http://schemas.microsoft.com/office/2006/metadata/properties" xmlns:ns2="ce21bc6c-711a-4065-a01c-a8f0e29e3ad8" xmlns:ns3="3679bf0f-1d7e-438f-afa5-6ebf1e20f9b8" targetNamespace="http://schemas.microsoft.com/office/2006/metadata/properties" ma:root="true" ma:fieldsID="e880417870bd75b27e72c8ecd7c97a7c" ns2:_="" ns3:_="">
    <xsd:import namespace="ce21bc6c-711a-4065-a01c-a8f0e29e3ad8"/>
    <xsd:import namespace="3679bf0f-1d7e-438f-afa5-6ebf1e20f9b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21bc6c-711a-4065-a01c-a8f0e29e3ad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bfad94c-b911-4263-a13f-4da6b01693b2}" ma:internalName="TaxCatchAll" ma:showField="CatchAllData" ma:web="ce21bc6c-711a-4065-a01c-a8f0e29e3ad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679bf0f-1d7e-438f-afa5-6ebf1e20f9b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2a3b380-abf6-46f2-87bb-c2c114de1c9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6831C2-EBB1-4A29-B871-FEB63AF0CE64}"/>
</file>

<file path=customXml/itemProps2.xml><?xml version="1.0" encoding="utf-8"?>
<ds:datastoreItem xmlns:ds="http://schemas.openxmlformats.org/officeDocument/2006/customXml" ds:itemID="{F3265E43-04AD-4640-90F1-50531FC761E9}"/>
</file>

<file path=docProps/app.xml><?xml version="1.0" encoding="utf-8"?>
<Properties xmlns="http://schemas.openxmlformats.org/officeDocument/2006/extended-properties" xmlns:vt="http://schemas.openxmlformats.org/officeDocument/2006/docPropsVTypes">
  <TotalTime>376</TotalTime>
  <Words>2435</Words>
  <Application>Microsoft Office PowerPoint</Application>
  <PresentationFormat>On-screen Show (4:3)</PresentationFormat>
  <Paragraphs>377</Paragraphs>
  <Slides>29</Slides>
  <Notes>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Slide 1</vt:lpstr>
      <vt:lpstr>Objectives of BCWC</vt:lpstr>
      <vt:lpstr>BCWC Milestones</vt:lpstr>
      <vt:lpstr>BCWC Milestones</vt:lpstr>
      <vt:lpstr>Key Achievements</vt:lpstr>
      <vt:lpstr>Slide 6</vt:lpstr>
      <vt:lpstr>Comparison with other Global systems </vt:lpstr>
      <vt:lpstr>Slide 8</vt:lpstr>
      <vt:lpstr>Slide 9</vt:lpstr>
      <vt:lpstr>Slide 10</vt:lpstr>
      <vt:lpstr>Slide 11</vt:lpstr>
      <vt:lpstr>Slide 12</vt:lpstr>
      <vt:lpstr>Slide 13</vt:lpstr>
      <vt:lpstr>Slide 14</vt:lpstr>
      <vt:lpstr>Slide 15</vt:lpstr>
      <vt:lpstr>Users : Renewable Energy Sector</vt:lpstr>
      <vt:lpstr>Other Users</vt:lpstr>
      <vt:lpstr>NCMRWF Reanalysis</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Acer</dc:creator>
  <cp:lastModifiedBy>ncmrwf</cp:lastModifiedBy>
  <cp:revision>27</cp:revision>
  <dcterms:created xsi:type="dcterms:W3CDTF">2006-08-16T00:00:00Z</dcterms:created>
  <dcterms:modified xsi:type="dcterms:W3CDTF">2024-09-24T16:47:00Z</dcterms:modified>
</cp:coreProperties>
</file>