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Lucida Sans" panose="020B0602030504020204" pitchFamily="34" charset="0"/>
      <p:regular r:id="rId27"/>
      <p:bold r:id="rId28"/>
      <p:italic r:id="rId29"/>
      <p:boldItalic r:id="rId30"/>
    </p:embeddedFont>
    <p:embeddedFont>
      <p:font typeface="Quattrocento Sans" panose="020B05020500000200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FB3F1D-9002-466D-A1E7-FE9C30CB5703}">
  <a:tblStyle styleId="{BCFB3F1D-9002-466D-A1E7-FE9C30CB57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41bef47a6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g3041bef47a6_0_1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41271292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041271292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041271292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041271292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41271292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41271292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04127129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041271292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4127129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04127129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0412712921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g3041271292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41271292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041271292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41271292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041271292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041271292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041271292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ccd60802f_0_4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25ccd60802f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41bef47a6_0_2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3041bef47a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041bef47a6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3041bef47a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41bef47a6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g3041bef47a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041271292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041271292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41271292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41271292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041271292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041271292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412712921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041271292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60796" y="22944"/>
            <a:ext cx="78867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60796" y="102403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793331" y="477202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7136606" y="4767263"/>
            <a:ext cx="137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-1" y="3498110"/>
            <a:ext cx="9151200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12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ctrTitle"/>
          </p:nvPr>
        </p:nvSpPr>
        <p:spPr>
          <a:xfrm>
            <a:off x="685800" y="1314452"/>
            <a:ext cx="77724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  <a:defRPr sz="36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R="50800" lvl="0" algn="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18"/>
          <p:cNvGrpSpPr/>
          <p:nvPr/>
        </p:nvGrpSpPr>
        <p:grpSpPr>
          <a:xfrm>
            <a:off x="-3764" y="3714873"/>
            <a:ext cx="9147900" cy="1434118"/>
            <a:chOff x="-3765" y="4832896"/>
            <a:chExt cx="9147900" cy="2032192"/>
          </a:xfrm>
        </p:grpSpPr>
        <p:sp>
          <p:nvSpPr>
            <p:cNvPr id="85" name="Google Shape;85;p18"/>
            <p:cNvSpPr/>
            <p:nvPr/>
          </p:nvSpPr>
          <p:spPr>
            <a:xfrm>
              <a:off x="1687513" y="4832896"/>
              <a:ext cx="7456488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Lucida Sans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35443" y="5135526"/>
              <a:ext cx="9108562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Lucida Sans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2" sy="50002" flip="none" algn="t"/>
            </a:blip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Lucida Sans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88" name="Google Shape;88;p18"/>
            <p:cNvCxnSpPr/>
            <p:nvPr/>
          </p:nvCxnSpPr>
          <p:spPr>
            <a:xfrm>
              <a:off x="-3765" y="4880373"/>
              <a:ext cx="9147900" cy="840000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F0F4"/>
              </a:buClr>
              <a:buSzPts val="800"/>
              <a:buFont typeface="Lucida Sans"/>
              <a:buNone/>
              <a:defRPr>
                <a:solidFill>
                  <a:srgbClr val="E7F0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Lucida Sans"/>
              <a:buNone/>
              <a:defRPr sz="800" b="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8"/>
          <p:cNvCxnSpPr/>
          <p:nvPr/>
        </p:nvCxnSpPr>
        <p:spPr>
          <a:xfrm>
            <a:off x="500937" y="1434868"/>
            <a:ext cx="2187600" cy="0"/>
          </a:xfrm>
          <a:prstGeom prst="straightConnector1">
            <a:avLst/>
          </a:prstGeom>
          <a:noFill/>
          <a:ln w="55000" cap="flat" cmpd="thickThin">
            <a:solidFill>
              <a:srgbClr val="1C345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8"/>
          <p:cNvCxnSpPr/>
          <p:nvPr/>
        </p:nvCxnSpPr>
        <p:spPr>
          <a:xfrm>
            <a:off x="500937" y="3859526"/>
            <a:ext cx="2187600" cy="0"/>
          </a:xfrm>
          <a:prstGeom prst="straightConnector1">
            <a:avLst/>
          </a:prstGeom>
          <a:noFill/>
          <a:ln w="55000" cap="flat" cmpd="thickThin">
            <a:solidFill>
              <a:srgbClr val="1C345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57200" y="111099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spcBef>
                <a:spcPts val="300"/>
              </a:spcBef>
              <a:spcAft>
                <a:spcPts val="0"/>
              </a:spcAft>
              <a:buSzPts val="900"/>
              <a:buChar char="🞂"/>
              <a:defRPr/>
            </a:lvl1pPr>
            <a:lvl2pPr marL="914400" lvl="1" indent="-317500" algn="l"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ucida Sans"/>
              <a:buNone/>
              <a:defRPr sz="36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1"/>
          <p:cNvSpPr/>
          <p:nvPr/>
        </p:nvSpPr>
        <p:spPr>
          <a:xfrm>
            <a:off x="3636680" y="2254104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3450264" y="2254104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457200" y="111099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🞂"/>
              <a:defRPr sz="2100"/>
            </a:lvl1pPr>
            <a:lvl2pPr marL="914400" lvl="1" indent="-342900" algn="l">
              <a:spcBef>
                <a:spcPts val="2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4648200" y="111099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SzPts val="1400"/>
              <a:buChar char="🞂"/>
              <a:defRPr sz="2100"/>
            </a:lvl1pPr>
            <a:lvl2pPr marL="914400" lvl="1" indent="-342900" algn="l">
              <a:spcBef>
                <a:spcPts val="2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2" sy="50002" flip="none" algn="tl"/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57200" y="4057650"/>
            <a:ext cx="4040100" cy="5715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34275" rIns="68575" bIns="34275" anchor="ctr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645027" y="4057650"/>
            <a:ext cx="4041600" cy="5715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34275" rIns="68575" bIns="34275" anchor="ctr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3"/>
          </p:nvPr>
        </p:nvSpPr>
        <p:spPr>
          <a:xfrm>
            <a:off x="457200" y="1083221"/>
            <a:ext cx="40401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spcBef>
                <a:spcPts val="300"/>
              </a:spcBef>
              <a:spcAft>
                <a:spcPts val="0"/>
              </a:spcAft>
              <a:buSzPts val="1200"/>
              <a:buChar char="🞂"/>
              <a:defRPr sz="1800"/>
            </a:lvl1pPr>
            <a:lvl2pPr marL="914400" lvl="1" indent="-323850" algn="l">
              <a:spcBef>
                <a:spcPts val="200"/>
              </a:spcBef>
              <a:spcAft>
                <a:spcPts val="0"/>
              </a:spcAft>
              <a:buSzPts val="1500"/>
              <a:buChar char="◦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048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4"/>
          </p:nvPr>
        </p:nvSpPr>
        <p:spPr>
          <a:xfrm>
            <a:off x="4645026" y="1083221"/>
            <a:ext cx="40416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spcBef>
                <a:spcPts val="0"/>
              </a:spcBef>
              <a:spcAft>
                <a:spcPts val="0"/>
              </a:spcAft>
              <a:buSzPts val="1200"/>
              <a:buChar char="🞂"/>
              <a:defRPr sz="1800"/>
            </a:lvl1pPr>
            <a:lvl2pPr marL="914400" lvl="1" indent="-323850" algn="l">
              <a:spcBef>
                <a:spcPts val="200"/>
              </a:spcBef>
              <a:spcAft>
                <a:spcPts val="0"/>
              </a:spcAft>
              <a:buSzPts val="1500"/>
              <a:buChar char="◦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048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300"/>
              </a:spcBef>
              <a:spcAft>
                <a:spcPts val="0"/>
              </a:spcAft>
              <a:buSzPts val="1200"/>
              <a:buChar char="●"/>
              <a:defRPr sz="12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2" sy="50002" flip="none" algn="tl"/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914400" y="3657600"/>
            <a:ext cx="7481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Lucida Sans"/>
              <a:buNone/>
              <a:defRPr sz="19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4419600" y="4016327"/>
            <a:ext cx="3974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r">
              <a:spcBef>
                <a:spcPts val="300"/>
              </a:spcBef>
              <a:spcAft>
                <a:spcPts val="0"/>
              </a:spcAft>
              <a:buSzPts val="800"/>
              <a:buNone/>
              <a:defRPr sz="12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2"/>
          </p:nvPr>
        </p:nvSpPr>
        <p:spPr>
          <a:xfrm>
            <a:off x="914400" y="205740"/>
            <a:ext cx="74799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SzPts val="1600"/>
              <a:buChar char="🞂"/>
              <a:defRPr sz="2400"/>
            </a:lvl1pPr>
            <a:lvl2pPr marL="914400" lvl="1" indent="-361950" algn="l">
              <a:spcBef>
                <a:spcPts val="200"/>
              </a:spcBef>
              <a:spcAft>
                <a:spcPts val="0"/>
              </a:spcAft>
              <a:buSzPts val="2100"/>
              <a:buChar char="◦"/>
              <a:defRPr sz="21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●"/>
              <a:defRPr sz="15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1141232" y="4082552"/>
            <a:ext cx="71628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34275" anchor="t" anchorCtr="0">
            <a:normAutofit/>
          </a:bodyPr>
          <a:lstStyle>
            <a:lvl1pPr marL="457200" marR="12700" lvl="0" indent="-228600" algn="r">
              <a:spcBef>
                <a:spcPts val="300"/>
              </a:spcBef>
              <a:spcAft>
                <a:spcPts val="0"/>
              </a:spcAft>
              <a:buSzPts val="700"/>
              <a:buNone/>
              <a:defRPr sz="1100"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SzPts val="900"/>
              <a:buChar char="◦"/>
              <a:defRPr sz="900"/>
            </a:lvl2pPr>
            <a:lvl3pPr marL="1371600" lvl="2" indent="-279400" algn="l"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800"/>
            </a:lvl3pPr>
            <a:lvl4pPr marL="1828800" lvl="3" indent="-273050" algn="l">
              <a:spcBef>
                <a:spcPts val="300"/>
              </a:spcBef>
              <a:spcAft>
                <a:spcPts val="0"/>
              </a:spcAft>
              <a:buSzPts val="700"/>
              <a:buChar char="●"/>
              <a:defRPr sz="700"/>
            </a:lvl4pPr>
            <a:lvl5pPr marL="2286000" lvl="4" indent="-273050" algn="l">
              <a:spcBef>
                <a:spcPts val="300"/>
              </a:spcBef>
              <a:spcAft>
                <a:spcPts val="0"/>
              </a:spcAft>
              <a:buSzPts val="700"/>
              <a:buChar char="●"/>
              <a:defRPr sz="7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>
            <a:spLocks noGrp="1"/>
          </p:cNvSpPr>
          <p:nvPr>
            <p:ph type="pic" idx="2"/>
          </p:nvPr>
        </p:nvSpPr>
        <p:spPr>
          <a:xfrm>
            <a:off x="228600" y="142476"/>
            <a:ext cx="8686800" cy="3291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26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228600" y="3648842"/>
            <a:ext cx="80754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Lucida Sans"/>
              <a:buNone/>
              <a:defRPr sz="23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/>
          <p:nvPr/>
        </p:nvSpPr>
        <p:spPr>
          <a:xfrm>
            <a:off x="716437" y="3751496"/>
            <a:ext cx="3802003" cy="1082334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-53560" y="4338767"/>
            <a:ext cx="3802003" cy="62865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-6042" y="4343440"/>
            <a:ext cx="3402300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51" name="Google Shape;151;p26"/>
          <p:cNvCxnSpPr/>
          <p:nvPr/>
        </p:nvCxnSpPr>
        <p:spPr>
          <a:xfrm>
            <a:off x="-9237" y="4340804"/>
            <a:ext cx="3405600" cy="813300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6"/>
          <p:cNvSpPr/>
          <p:nvPr/>
        </p:nvSpPr>
        <p:spPr>
          <a:xfrm>
            <a:off x="8664112" y="3741330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3" name="Google Shape;153;p26"/>
          <p:cNvSpPr/>
          <p:nvPr/>
        </p:nvSpPr>
        <p:spPr>
          <a:xfrm>
            <a:off x="8477696" y="3741330"/>
            <a:ext cx="183000" cy="171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1"/>
          </p:nvPr>
        </p:nvSpPr>
        <p:spPr>
          <a:xfrm rot="5400000">
            <a:off x="2927250" y="-1359053"/>
            <a:ext cx="3289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spcBef>
                <a:spcPts val="300"/>
              </a:spcBef>
              <a:spcAft>
                <a:spcPts val="0"/>
              </a:spcAft>
              <a:buSzPts val="900"/>
              <a:buChar char="🞂"/>
              <a:defRPr/>
            </a:lvl1pPr>
            <a:lvl2pPr marL="914400" lvl="1" indent="-317500" algn="l"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 rot="5400000">
            <a:off x="5635433" y="1414531"/>
            <a:ext cx="4194600" cy="17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 rot="5400000">
            <a:off x="1522200" y="-859019"/>
            <a:ext cx="41946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85750" algn="l">
              <a:spcBef>
                <a:spcPts val="300"/>
              </a:spcBef>
              <a:spcAft>
                <a:spcPts val="0"/>
              </a:spcAft>
              <a:buSzPts val="900"/>
              <a:buChar char="🞂"/>
              <a:defRPr/>
            </a:lvl1pPr>
            <a:lvl2pPr marL="914400" lvl="1" indent="-317500" algn="l"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119" y="4727972"/>
            <a:ext cx="2943226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04147"/>
            <a:ext cx="569119" cy="528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>
            <a:off x="-7144" y="544115"/>
            <a:ext cx="9151200" cy="10800"/>
          </a:xfrm>
          <a:prstGeom prst="straightConnector1">
            <a:avLst/>
          </a:prstGeom>
          <a:noFill/>
          <a:ln w="79375" cap="flat" cmpd="thinThick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793331" y="477202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7136606" y="4767263"/>
            <a:ext cx="1378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/>
        </p:nvSpPr>
        <p:spPr>
          <a:xfrm>
            <a:off x="716437" y="3751496"/>
            <a:ext cx="3802003" cy="1082334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1" name="Google Shape;71;p17"/>
          <p:cNvSpPr/>
          <p:nvPr/>
        </p:nvSpPr>
        <p:spPr>
          <a:xfrm>
            <a:off x="-53560" y="4338767"/>
            <a:ext cx="3802003" cy="62865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-6042" y="4343440"/>
            <a:ext cx="3402300" cy="810600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2" sy="50002" flip="none" algn="t"/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</a:pPr>
            <a:endParaRPr sz="15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73" name="Google Shape;73;p17"/>
          <p:cNvCxnSpPr/>
          <p:nvPr/>
        </p:nvCxnSpPr>
        <p:spPr>
          <a:xfrm>
            <a:off x="-9237" y="4340804"/>
            <a:ext cx="3405600" cy="813300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Lucida Sans"/>
              <a:buNone/>
              <a:defRPr sz="3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457200" y="1110997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🞂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3655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3020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1750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1750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1750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0480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0480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0480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727032" y="4805958"/>
            <a:ext cx="19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4380073" y="4805959"/>
            <a:ext cx="235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Lucida Sans"/>
              <a:buNone/>
              <a:defRPr sz="1500" b="0" i="0" u="none" strike="noStrike" cap="non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647272" y="4805959"/>
            <a:ext cx="36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ucida Sans"/>
              <a:buNone/>
              <a:defRPr sz="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29192" y="290515"/>
            <a:ext cx="2063591" cy="7369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ctrTitle"/>
          </p:nvPr>
        </p:nvSpPr>
        <p:spPr>
          <a:xfrm>
            <a:off x="413543" y="1741685"/>
            <a:ext cx="67497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ct val="100000"/>
              <a:buFont typeface="Lucida Sans"/>
              <a:buNone/>
            </a:pPr>
            <a:r>
              <a:rPr lang="en" sz="2400" b="1">
                <a:solidFill>
                  <a:srgbClr val="112A42"/>
                </a:solidFill>
              </a:rPr>
              <a:t>Closing the Basic Weather and Climate </a:t>
            </a:r>
            <a:br>
              <a:rPr lang="en" sz="2400" b="1">
                <a:solidFill>
                  <a:srgbClr val="112A42"/>
                </a:solidFill>
              </a:rPr>
            </a:br>
            <a:r>
              <a:rPr lang="en" sz="2400" b="1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en" sz="2400" b="1">
                <a:solidFill>
                  <a:srgbClr val="112A42"/>
                </a:solidFill>
              </a:rPr>
            </a:br>
            <a:br>
              <a:rPr lang="en" sz="2400" b="1">
                <a:solidFill>
                  <a:srgbClr val="112A42"/>
                </a:solidFill>
              </a:rPr>
            </a:br>
            <a:r>
              <a:rPr lang="en" sz="2700">
                <a:solidFill>
                  <a:schemeClr val="lt1"/>
                </a:solidFill>
              </a:rPr>
              <a:t>Country updates</a:t>
            </a:r>
            <a:br>
              <a:rPr lang="en" sz="2700">
                <a:solidFill>
                  <a:schemeClr val="lt1"/>
                </a:solidFill>
              </a:rPr>
            </a:br>
            <a:br>
              <a:rPr lang="en" sz="2700">
                <a:solidFill>
                  <a:schemeClr val="lt1"/>
                </a:solidFill>
              </a:rPr>
            </a:br>
            <a:r>
              <a:rPr lang="en" sz="2700">
                <a:solidFill>
                  <a:schemeClr val="lt1"/>
                </a:solidFill>
              </a:rPr>
              <a:t>Bhutan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1"/>
          </p:nvPr>
        </p:nvSpPr>
        <p:spPr>
          <a:xfrm>
            <a:off x="413540" y="1081025"/>
            <a:ext cx="75807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/>
          <a:p>
            <a:pPr marL="0" marR="50800" lvl="0" indent="0" algn="r" rtl="0"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" sz="1400"/>
              <a:t>24 – 26 September 2024</a:t>
            </a:r>
            <a:endParaRPr sz="1400"/>
          </a:p>
        </p:txBody>
      </p:sp>
      <p:sp>
        <p:nvSpPr>
          <p:cNvPr id="172" name="Google Shape;172;p29"/>
          <p:cNvSpPr txBox="1"/>
          <p:nvPr/>
        </p:nvSpPr>
        <p:spPr>
          <a:xfrm>
            <a:off x="413538" y="861062"/>
            <a:ext cx="73989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3" name="Google Shape;173;p29" descr="A snow covered mountain with a cloud and su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54" y="353704"/>
            <a:ext cx="939440" cy="939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261046" y="-6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SoFF update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660796" y="102403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00" y="830732"/>
            <a:ext cx="9144000" cy="3482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660796" y="22944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-58752" y="863375"/>
            <a:ext cx="30195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SoFF Consultation Workshop</a:t>
            </a:r>
            <a:endParaRPr b="1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August 2023</a:t>
            </a:r>
            <a:endParaRPr b="1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838" y="317350"/>
            <a:ext cx="4737562" cy="326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400" y="2468650"/>
            <a:ext cx="3104550" cy="232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207746" y="-6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A86E8"/>
                </a:solidFill>
              </a:rPr>
              <a:t>Bhutan Progress</a:t>
            </a:r>
            <a:endParaRPr b="1">
              <a:solidFill>
                <a:srgbClr val="4A86E8"/>
              </a:solidFill>
            </a:endParaRPr>
          </a:p>
        </p:txBody>
      </p:sp>
      <p:graphicFrame>
        <p:nvGraphicFramePr>
          <p:cNvPr id="281" name="Google Shape;281;p40"/>
          <p:cNvGraphicFramePr/>
          <p:nvPr/>
        </p:nvGraphicFramePr>
        <p:xfrm>
          <a:off x="99675" y="815800"/>
          <a:ext cx="5506750" cy="1188630"/>
        </p:xfrm>
        <a:graphic>
          <a:graphicData uri="http://schemas.openxmlformats.org/drawingml/2006/table">
            <a:tbl>
              <a:tblPr>
                <a:noFill/>
                <a:tableStyleId>{BCFB3F1D-9002-466D-A1E7-FE9C30CB5703}</a:tableStyleId>
              </a:tblPr>
              <a:tblGrid>
                <a:gridCol w="275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Beneficiary Country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Bhutan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Implementing Entity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UNEP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Peer Advisor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FMI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2" name="Google Shape;2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50" y="2158675"/>
            <a:ext cx="8991301" cy="25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660796" y="22944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660796" y="102403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9" name="Google Shape;2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600"/>
            <a:ext cx="9144000" cy="45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207746" y="-6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A86E8"/>
                </a:solidFill>
              </a:rPr>
              <a:t>SoFF Bhutan</a:t>
            </a:r>
            <a:endParaRPr b="1">
              <a:solidFill>
                <a:srgbClr val="4A86E8"/>
              </a:solidFill>
            </a:endParaRPr>
          </a:p>
        </p:txBody>
      </p:sp>
      <p:pic>
        <p:nvPicPr>
          <p:cNvPr id="295" name="Google Shape;29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750" y="531594"/>
            <a:ext cx="5582476" cy="430710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2"/>
          <p:cNvSpPr txBox="1"/>
          <p:nvPr/>
        </p:nvSpPr>
        <p:spPr>
          <a:xfrm>
            <a:off x="207750" y="786150"/>
            <a:ext cx="2958300" cy="3656400"/>
          </a:xfrm>
          <a:prstGeom prst="rect">
            <a:avLst/>
          </a:prstGeom>
          <a:solidFill>
            <a:srgbClr val="93C5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Upper Air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AWS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Lat: 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27.0095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Lon:</a:t>
            </a:r>
            <a:r>
              <a:rPr lang="en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90.1221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Elevation:</a:t>
            </a: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1548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63103" y="25003"/>
            <a:ext cx="7886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  <a:endParaRPr/>
          </a:p>
        </p:txBody>
      </p:sp>
      <p:sp>
        <p:nvSpPr>
          <p:cNvPr id="302" name="Google Shape;302;p43"/>
          <p:cNvSpPr txBox="1"/>
          <p:nvPr/>
        </p:nvSpPr>
        <p:spPr>
          <a:xfrm>
            <a:off x="1193006" y="863203"/>
            <a:ext cx="585900" cy="6549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 txBox="1"/>
          <p:nvPr/>
        </p:nvSpPr>
        <p:spPr>
          <a:xfrm>
            <a:off x="1863327" y="832250"/>
            <a:ext cx="6654000" cy="647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3"/>
          <p:cNvSpPr txBox="1"/>
          <p:nvPr/>
        </p:nvSpPr>
        <p:spPr>
          <a:xfrm>
            <a:off x="1976438" y="959644"/>
            <a:ext cx="326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NHCM mandates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3"/>
          <p:cNvSpPr txBox="1"/>
          <p:nvPr/>
        </p:nvSpPr>
        <p:spPr>
          <a:xfrm>
            <a:off x="1390650" y="1070372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1210865" y="1671638"/>
            <a:ext cx="571500" cy="5928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1863327" y="1688300"/>
            <a:ext cx="6654000" cy="591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2043131" y="1766900"/>
            <a:ext cx="5034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SoFF update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1223963" y="2490788"/>
            <a:ext cx="558600" cy="5691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1910952" y="2476500"/>
            <a:ext cx="6654000" cy="5823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3"/>
          <p:cNvSpPr txBox="1"/>
          <p:nvPr/>
        </p:nvSpPr>
        <p:spPr>
          <a:xfrm>
            <a:off x="2084776" y="2544356"/>
            <a:ext cx="5259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Opportunities and challenges</a:t>
            </a:r>
            <a:endParaRPr sz="2100">
              <a:solidFill>
                <a:srgbClr val="1717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43"/>
          <p:cNvSpPr txBox="1"/>
          <p:nvPr/>
        </p:nvSpPr>
        <p:spPr>
          <a:xfrm>
            <a:off x="2020490" y="3326606"/>
            <a:ext cx="37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1346597" y="1837134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3"/>
          <p:cNvSpPr txBox="1"/>
          <p:nvPr/>
        </p:nvSpPr>
        <p:spPr>
          <a:xfrm>
            <a:off x="1340644" y="2747963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>
            <a:spLocks noGrp="1"/>
          </p:cNvSpPr>
          <p:nvPr>
            <p:ph type="title"/>
          </p:nvPr>
        </p:nvSpPr>
        <p:spPr>
          <a:xfrm>
            <a:off x="301021" y="-6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177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>
              <a:solidFill>
                <a:srgbClr val="3177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1"/>
          </p:nvPr>
        </p:nvSpPr>
        <p:spPr>
          <a:xfrm>
            <a:off x="221075" y="806800"/>
            <a:ext cx="8456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Operation and maintenance of stations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Communications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CDMS and ICT infrastructure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Calibration facilities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Quality Management System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Lack of capacity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>
            <a:spLocks noGrp="1"/>
          </p:cNvSpPr>
          <p:nvPr>
            <p:ph type="title"/>
          </p:nvPr>
        </p:nvSpPr>
        <p:spPr>
          <a:xfrm>
            <a:off x="301021" y="-6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177E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Opportunitites</a:t>
            </a:r>
            <a:endParaRPr>
              <a:solidFill>
                <a:srgbClr val="3177E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45"/>
          <p:cNvSpPr txBox="1">
            <a:spLocks noGrp="1"/>
          </p:cNvSpPr>
          <p:nvPr>
            <p:ph type="body" idx="1"/>
          </p:nvPr>
        </p:nvSpPr>
        <p:spPr>
          <a:xfrm>
            <a:off x="301025" y="940050"/>
            <a:ext cx="84564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Strengthen role of Regional centers through SoFF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Sharing of High Resolution Model outputs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Capacity building and knowledge transfer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SoFF support for sustainability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Char char="●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Improved Services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>
            <a:spLocks noGrp="1"/>
          </p:cNvSpPr>
          <p:nvPr>
            <p:ph type="title"/>
          </p:nvPr>
        </p:nvSpPr>
        <p:spPr>
          <a:xfrm>
            <a:off x="660796" y="22944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6"/>
          <p:cNvSpPr txBox="1">
            <a:spLocks noGrp="1"/>
          </p:cNvSpPr>
          <p:nvPr>
            <p:ph type="body" idx="1"/>
          </p:nvPr>
        </p:nvSpPr>
        <p:spPr>
          <a:xfrm>
            <a:off x="2299775" y="1663650"/>
            <a:ext cx="2806500" cy="1260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3C78D8"/>
                </a:solidFill>
              </a:rPr>
              <a:t>THANK YOU</a:t>
            </a:r>
            <a:endParaRPr sz="4000"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63103" y="25003"/>
            <a:ext cx="7886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  <a:endParaRPr/>
          </a:p>
        </p:txBody>
      </p:sp>
      <p:sp>
        <p:nvSpPr>
          <p:cNvPr id="179" name="Google Shape;179;p30"/>
          <p:cNvSpPr txBox="1"/>
          <p:nvPr/>
        </p:nvSpPr>
        <p:spPr>
          <a:xfrm>
            <a:off x="1193006" y="863203"/>
            <a:ext cx="585900" cy="6549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1863327" y="832250"/>
            <a:ext cx="6654000" cy="647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1976438" y="959644"/>
            <a:ext cx="326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NHCM mandates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1390650" y="1070372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1210865" y="1671638"/>
            <a:ext cx="571500" cy="5928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1863327" y="1688300"/>
            <a:ext cx="6654000" cy="591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2043131" y="1766900"/>
            <a:ext cx="5034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SoFF update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0"/>
          <p:cNvSpPr txBox="1"/>
          <p:nvPr/>
        </p:nvSpPr>
        <p:spPr>
          <a:xfrm>
            <a:off x="1223963" y="2490788"/>
            <a:ext cx="558600" cy="5691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1910952" y="2476500"/>
            <a:ext cx="6654000" cy="582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2084776" y="2544356"/>
            <a:ext cx="5259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Opportunities and lessons</a:t>
            </a:r>
            <a:endParaRPr sz="2100">
              <a:solidFill>
                <a:srgbClr val="1717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2020490" y="3326606"/>
            <a:ext cx="37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1346597" y="1837134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1340644" y="2747963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3103" y="25003"/>
            <a:ext cx="7886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  <a:endParaRPr/>
          </a:p>
        </p:txBody>
      </p:sp>
      <p:sp>
        <p:nvSpPr>
          <p:cNvPr id="197" name="Google Shape;197;p31"/>
          <p:cNvSpPr txBox="1"/>
          <p:nvPr/>
        </p:nvSpPr>
        <p:spPr>
          <a:xfrm>
            <a:off x="1193006" y="863203"/>
            <a:ext cx="585900" cy="6549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1863327" y="832250"/>
            <a:ext cx="6654000" cy="647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1976438" y="959644"/>
            <a:ext cx="326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NHCM mandates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1390650" y="1070372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1210865" y="1671638"/>
            <a:ext cx="571500" cy="5928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1863327" y="1688300"/>
            <a:ext cx="6654000" cy="591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2043131" y="1766900"/>
            <a:ext cx="5034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SoFF update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1223963" y="2490788"/>
            <a:ext cx="558600" cy="5691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1910952" y="2476500"/>
            <a:ext cx="6654000" cy="582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2084776" y="2544356"/>
            <a:ext cx="5259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Opportunities and lessons</a:t>
            </a:r>
            <a:endParaRPr sz="2100">
              <a:solidFill>
                <a:srgbClr val="1717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1"/>
          <p:cNvSpPr txBox="1"/>
          <p:nvPr/>
        </p:nvSpPr>
        <p:spPr>
          <a:xfrm>
            <a:off x="2020490" y="3326606"/>
            <a:ext cx="37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1"/>
          <p:cNvSpPr txBox="1"/>
          <p:nvPr/>
        </p:nvSpPr>
        <p:spPr>
          <a:xfrm>
            <a:off x="1346597" y="1837134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1"/>
          <p:cNvSpPr txBox="1"/>
          <p:nvPr/>
        </p:nvSpPr>
        <p:spPr>
          <a:xfrm>
            <a:off x="1340644" y="2747963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63103" y="25003"/>
            <a:ext cx="7886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Mandates</a:t>
            </a:r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1390650" y="1070372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2020490" y="3326606"/>
            <a:ext cx="37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143050" y="1070375"/>
            <a:ext cx="8733300" cy="24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700"/>
              <a:buFont typeface="Calibri"/>
              <a:buChar char="●"/>
            </a:pPr>
            <a:r>
              <a:rPr lang="en" sz="27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Hydromet Policy of Kingdom of Bhutan 2023</a:t>
            </a:r>
            <a:endParaRPr sz="2700" i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700"/>
              <a:buFont typeface="Calibri"/>
              <a:buChar char="●"/>
            </a:pPr>
            <a:r>
              <a:rPr lang="en" sz="27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Climate Change policy 2020</a:t>
            </a:r>
            <a:endParaRPr sz="2700" i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700"/>
              <a:buFont typeface="Calibri"/>
              <a:buChar char="●"/>
            </a:pPr>
            <a:r>
              <a:rPr lang="en" sz="27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Disaster Management act 2013 </a:t>
            </a:r>
            <a:endParaRPr sz="2700" i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700"/>
              <a:buFont typeface="Calibri"/>
              <a:buChar char="●"/>
            </a:pPr>
            <a:r>
              <a:rPr lang="en" sz="2700" i="1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 Civil aviation act 2016  </a:t>
            </a:r>
            <a:endParaRPr sz="2700" i="1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63103" y="25003"/>
            <a:ext cx="7886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" sz="24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Mandates</a:t>
            </a:r>
            <a:endParaRPr/>
          </a:p>
        </p:txBody>
      </p:sp>
      <p:sp>
        <p:nvSpPr>
          <p:cNvPr id="223" name="Google Shape;223;p33"/>
          <p:cNvSpPr txBox="1"/>
          <p:nvPr/>
        </p:nvSpPr>
        <p:spPr>
          <a:xfrm>
            <a:off x="1390650" y="1070372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2020490" y="3326606"/>
            <a:ext cx="37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0" y="703175"/>
            <a:ext cx="9401400" cy="43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reliable and quality services on hydrology, meteorology and cryosphere services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and collection of hydrological and meteorological data and information</a:t>
            </a:r>
            <a:endParaRPr sz="21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Forecasting services (short, medium and long range)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Provision of Early warning services including GLOF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Aviation meteorological services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660796" y="22944"/>
            <a:ext cx="7886700" cy="531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660796" y="102403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44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39201" cy="46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5100"/>
            <a:ext cx="8991600" cy="406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63103" y="25003"/>
            <a:ext cx="78867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Times New Roman"/>
              <a:buNone/>
            </a:pPr>
            <a:r>
              <a:rPr lang="en" sz="2400" b="1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  <a:endParaRPr/>
          </a:p>
        </p:txBody>
      </p:sp>
      <p:sp>
        <p:nvSpPr>
          <p:cNvPr id="248" name="Google Shape;248;p37"/>
          <p:cNvSpPr txBox="1"/>
          <p:nvPr/>
        </p:nvSpPr>
        <p:spPr>
          <a:xfrm>
            <a:off x="1193006" y="863203"/>
            <a:ext cx="585900" cy="6549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1863327" y="832250"/>
            <a:ext cx="6654000" cy="647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7"/>
          <p:cNvSpPr txBox="1"/>
          <p:nvPr/>
        </p:nvSpPr>
        <p:spPr>
          <a:xfrm>
            <a:off x="1976438" y="959644"/>
            <a:ext cx="32652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NHCM mandates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1390650" y="1070372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1210865" y="1671638"/>
            <a:ext cx="571500" cy="5928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1863327" y="1688300"/>
            <a:ext cx="6654000" cy="5919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2043131" y="1766900"/>
            <a:ext cx="5034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SoFF update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1223963" y="2490788"/>
            <a:ext cx="558600" cy="569100"/>
          </a:xfrm>
          <a:prstGeom prst="rect">
            <a:avLst/>
          </a:prstGeom>
          <a:gradFill>
            <a:gsLst>
              <a:gs pos="0">
                <a:srgbClr val="BFBFBF"/>
              </a:gs>
              <a:gs pos="50000">
                <a:srgbClr val="BFBFBF"/>
              </a:gs>
              <a:gs pos="100000">
                <a:srgbClr val="ADADAD"/>
              </a:gs>
            </a:gsLst>
            <a:lin ang="5400012" scaled="0"/>
          </a:gradFill>
          <a:ln>
            <a:noFill/>
          </a:ln>
          <a:effectLst>
            <a:outerShdw blurRad="63500" dist="38100" dir="2700000">
              <a:srgbClr val="000000">
                <a:alpha val="388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1910952" y="2476500"/>
            <a:ext cx="6654000" cy="582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FFFCF9"/>
              </a:gs>
            </a:gsLst>
            <a:lin ang="16200038" scaled="0"/>
          </a:gradFill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2084776" y="2544356"/>
            <a:ext cx="5259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r>
              <a:rPr lang="en" sz="2100">
                <a:solidFill>
                  <a:srgbClr val="1717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Opportunities and lessons</a:t>
            </a:r>
            <a:endParaRPr sz="2100">
              <a:solidFill>
                <a:srgbClr val="17171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2020490" y="3326606"/>
            <a:ext cx="37887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100"/>
              <a:buFont typeface="Times New Roman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1346597" y="1837134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1340644" y="2747963"/>
            <a:ext cx="241800" cy="205800"/>
          </a:xfrm>
          <a:prstGeom prst="rect">
            <a:avLst/>
          </a:prstGeom>
          <a:noFill/>
          <a:ln>
            <a:noFill/>
          </a:ln>
          <a:effectLst>
            <a:outerShdw blurRad="63500" dist="23000" dir="5400000">
              <a:srgbClr val="000000">
                <a:alpha val="3412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 Narrow"/>
              <a:buNone/>
            </a:pPr>
            <a:r>
              <a:rPr lang="en" sz="21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On-screen Show (16:9)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Quattrocento Sans</vt:lpstr>
      <vt:lpstr>Lucida Sans</vt:lpstr>
      <vt:lpstr>Arial Narrow</vt:lpstr>
      <vt:lpstr>Times New Roman</vt:lpstr>
      <vt:lpstr>Noto Sans Symbols</vt:lpstr>
      <vt:lpstr>Arial</vt:lpstr>
      <vt:lpstr>Calibri</vt:lpstr>
      <vt:lpstr>Simple Light</vt:lpstr>
      <vt:lpstr>2_Office Theme</vt:lpstr>
      <vt:lpstr>Concourse</vt:lpstr>
      <vt:lpstr>Closing the Basic Weather and Climate  Data Gaps in South Asia: Advancing SOFF implementation and creating synergies  Country updates  Bhutan</vt:lpstr>
      <vt:lpstr>Presentation Outline</vt:lpstr>
      <vt:lpstr>Presentation Outline</vt:lpstr>
      <vt:lpstr>Mandates</vt:lpstr>
      <vt:lpstr>Mandates</vt:lpstr>
      <vt:lpstr>PowerPoint Presentation</vt:lpstr>
      <vt:lpstr>PowerPoint Presentation</vt:lpstr>
      <vt:lpstr>PowerPoint Presentation</vt:lpstr>
      <vt:lpstr>Presentation Outline</vt:lpstr>
      <vt:lpstr>SoFF update</vt:lpstr>
      <vt:lpstr>PowerPoint Presentation</vt:lpstr>
      <vt:lpstr>Bhutan Progress</vt:lpstr>
      <vt:lpstr>PowerPoint Presentation</vt:lpstr>
      <vt:lpstr>SoFF Bhutan</vt:lpstr>
      <vt:lpstr>Presentation Outline</vt:lpstr>
      <vt:lpstr>Challenges</vt:lpstr>
      <vt:lpstr>Opportunitites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Ugyen Chophel</cp:lastModifiedBy>
  <cp:revision>1</cp:revision>
  <dcterms:modified xsi:type="dcterms:W3CDTF">2024-09-28T10:30:24Z</dcterms:modified>
</cp:coreProperties>
</file>