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57" r:id="rId9"/>
  </p:sldIdLst>
  <p:sldSz cx="12192000" cy="6858000"/>
  <p:notesSz cx="6858000" cy="9144000"/>
  <p:embeddedFontLst>
    <p:embeddedFont>
      <p:font typeface="Quattrocento Sans" panose="020B0604020202020204" charset="0"/>
      <p:regular r:id="rId11"/>
      <p:bold r:id="rId12"/>
      <p:italic r:id="rId13"/>
      <p:boldItalic r:id="rId14"/>
    </p:embeddedFont>
    <p:embeddedFont>
      <p:font typeface="Helvetica Neue" panose="020B0604020202020204" charset="0"/>
      <p:regular r:id="rId15"/>
      <p:bold r:id="rId16"/>
      <p:italic r:id="rId17"/>
      <p:boldItalic r:id="rId18"/>
    </p:embeddedFont>
    <p:embeddedFont>
      <p:font typeface="Corbel" panose="020B0503020204020204" pitchFamily="34" charset="0"/>
      <p:regular r:id="rId19"/>
      <p:bold r:id="rId20"/>
      <p:italic r:id="rId21"/>
      <p:boldItalic r:id="rId22"/>
    </p:embeddedFont>
    <p:embeddedFont>
      <p:font typeface="Open Sans" panose="020B060402020202020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jKDqCItxHd7oYlpmQTZUGcQs6G3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1063" y="5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2" name="Google Shape;42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551384" y="1913157"/>
            <a:ext cx="7963966" cy="3232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8598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4" name="Google Shape;14;p7"/>
          <p:cNvCxnSpPr/>
          <p:nvPr/>
        </p:nvCxnSpPr>
        <p:spPr>
          <a:xfrm>
            <a:off x="667916" y="1913157"/>
            <a:ext cx="2916821" cy="0"/>
          </a:xfrm>
          <a:prstGeom prst="straightConnector1">
            <a:avLst/>
          </a:prstGeom>
          <a:noFill/>
          <a:ln w="25400" cap="flat" cmpd="sng">
            <a:solidFill>
              <a:srgbClr val="1C345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" name="Google Shape;15;p7"/>
          <p:cNvSpPr txBox="1">
            <a:spLocks noGrp="1"/>
          </p:cNvSpPr>
          <p:nvPr>
            <p:ph type="body" idx="1"/>
          </p:nvPr>
        </p:nvSpPr>
        <p:spPr>
          <a:xfrm>
            <a:off x="551384" y="1111375"/>
            <a:ext cx="10107612" cy="56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rgbClr val="1C3454"/>
              </a:buClr>
              <a:buSzPts val="2400"/>
              <a:buNone/>
              <a:defRPr sz="2400">
                <a:solidFill>
                  <a:srgbClr val="1C3454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rgbClr val="1C3454"/>
              </a:buClr>
              <a:buSzPts val="2400"/>
              <a:buNone/>
              <a:defRPr sz="2400">
                <a:solidFill>
                  <a:srgbClr val="1C3454"/>
                </a:solidFill>
              </a:defRPr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rgbClr val="1C3454"/>
              </a:buClr>
              <a:buSzPts val="2400"/>
              <a:buNone/>
              <a:defRPr sz="2400">
                <a:solidFill>
                  <a:srgbClr val="1C3454"/>
                </a:solidFill>
              </a:defRPr>
            </a:lvl3pPr>
            <a:lvl4pPr marL="1828800" lvl="3" indent="-228600" algn="l">
              <a:spcBef>
                <a:spcPts val="480"/>
              </a:spcBef>
              <a:spcAft>
                <a:spcPts val="0"/>
              </a:spcAft>
              <a:buClr>
                <a:srgbClr val="1C3454"/>
              </a:buClr>
              <a:buSzPts val="2400"/>
              <a:buNone/>
              <a:defRPr sz="2400">
                <a:solidFill>
                  <a:srgbClr val="1C3454"/>
                </a:solidFill>
              </a:defRPr>
            </a:lvl4pPr>
            <a:lvl5pPr marL="2286000" lvl="4" indent="-228600" algn="l">
              <a:spcBef>
                <a:spcPts val="480"/>
              </a:spcBef>
              <a:spcAft>
                <a:spcPts val="0"/>
              </a:spcAft>
              <a:buClr>
                <a:srgbClr val="1C3454"/>
              </a:buClr>
              <a:buSzPts val="2400"/>
              <a:buNone/>
              <a:defRPr sz="2400">
                <a:solidFill>
                  <a:srgbClr val="1C3454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6" name="Google Shape;16;p7"/>
          <p:cNvCxnSpPr/>
          <p:nvPr/>
        </p:nvCxnSpPr>
        <p:spPr>
          <a:xfrm>
            <a:off x="667915" y="5146035"/>
            <a:ext cx="2916821" cy="0"/>
          </a:xfrm>
          <a:prstGeom prst="straightConnector1">
            <a:avLst/>
          </a:prstGeom>
          <a:noFill/>
          <a:ln w="25400" cap="flat" cmpd="sng">
            <a:solidFill>
              <a:srgbClr val="1C3454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8598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8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sz="1200" b="0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sz="1200" b="0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sz="1200" b="0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sz="1200" b="0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sz="1200" b="0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sz="1200" b="0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sz="1200" b="0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sz="1200" b="0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sz="1200" b="0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9"/>
          <p:cNvSpPr txBox="1">
            <a:spLocks noGrp="1"/>
          </p:cNvSpPr>
          <p:nvPr>
            <p:ph type="title"/>
          </p:nvPr>
        </p:nvSpPr>
        <p:spPr>
          <a:xfrm>
            <a:off x="914400" y="1285875"/>
            <a:ext cx="10363200" cy="428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85980"/>
              </a:buClr>
              <a:buSzPts val="4000"/>
              <a:buFont typeface="Open Sans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8598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6" name="Google Shape;26;p10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7" name="Google Shape;27;p1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sz="1200" b="0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sz="1200" b="0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sz="1200" b="0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sz="1200" b="0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sz="1200" b="0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sz="1200" b="0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sz="1200" b="0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sz="1200" b="0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sz="1200" b="0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85980"/>
              </a:buClr>
              <a:buSzPts val="4400"/>
              <a:buFont typeface="Open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1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1" name="Google Shape;31;p11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2" name="Google Shape;32;p11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3" name="Google Shape;33;p11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4" name="Google Shape;34;p1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sz="1200" b="0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sz="1200" b="0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sz="1200" b="0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sz="1200" b="0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sz="1200" b="0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sz="1200" b="0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sz="1200" b="0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sz="1200" b="0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sz="1200" b="0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2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8598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sz="1200" b="0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sz="1200" b="0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sz="1200" b="0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sz="1200" b="0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sz="1200" b="0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sz="1200" b="0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sz="1200" b="0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sz="1200" b="0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sz="1200" b="0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sz="1200" b="0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sz="1200" b="0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sz="1200" b="0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sz="1200" b="0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sz="1200" b="0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sz="1200" b="0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sz="1200" b="0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sz="1200" b="0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sz="1200" b="0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185980"/>
              </a:buClr>
              <a:buSzPts val="4400"/>
              <a:buFont typeface="Open Sans"/>
              <a:buNone/>
              <a:defRPr sz="4400" b="1" i="0" u="none" strike="noStrike" cap="none">
                <a:solidFill>
                  <a:srgbClr val="18598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sz="1200" b="0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rbel"/>
              <a:buNone/>
              <a:defRPr sz="2000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rbel"/>
              <a:buNone/>
              <a:defRPr sz="2000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rbel"/>
              <a:buNone/>
              <a:defRPr sz="2000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rbel"/>
              <a:buNone/>
              <a:defRPr sz="2000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rbel"/>
              <a:buNone/>
              <a:defRPr sz="2000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rbel"/>
              <a:buNone/>
              <a:defRPr sz="2000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rbel"/>
              <a:buNone/>
              <a:defRPr sz="2000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rbel"/>
              <a:buNone/>
              <a:defRPr sz="2000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" name="Google Shape;9;p6"/>
          <p:cNvSpPr txBox="1">
            <a:spLocks noGrp="1"/>
          </p:cNvSpPr>
          <p:nvPr>
            <p:ph type="sldNum" idx="12"/>
          </p:nvPr>
        </p:nvSpPr>
        <p:spPr>
          <a:xfrm>
            <a:off x="8839200" y="63563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sz="1200" b="0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sz="1200" b="0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sz="1200" b="0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sz="1200" b="0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sz="1200" b="0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sz="1200" b="0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sz="1200" b="0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sz="1200" b="0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sz="1200" b="0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" name="Google Shape;10;p6"/>
          <p:cNvSpPr txBox="1">
            <a:spLocks noGrp="1"/>
          </p:cNvSpPr>
          <p:nvPr>
            <p:ph type="dt" idx="10"/>
          </p:nvPr>
        </p:nvSpPr>
        <p:spPr>
          <a:xfrm>
            <a:off x="609600" y="63563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sz="1200" b="0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rbel"/>
              <a:buNone/>
              <a:defRPr sz="2000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rbel"/>
              <a:buNone/>
              <a:defRPr sz="2000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rbel"/>
              <a:buNone/>
              <a:defRPr sz="2000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rbel"/>
              <a:buNone/>
              <a:defRPr sz="2000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rbel"/>
              <a:buNone/>
              <a:defRPr sz="2000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rbel"/>
              <a:buNone/>
              <a:defRPr sz="2000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rbel"/>
              <a:buNone/>
              <a:defRPr sz="2000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rbel"/>
              <a:buNone/>
              <a:defRPr sz="2000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nfluence.ecmwf.int/display/TCBUF/Data+availability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"/>
          <p:cNvSpPr txBox="1">
            <a:spLocks noGrp="1"/>
          </p:cNvSpPr>
          <p:nvPr>
            <p:ph type="ctrTitle" idx="4294967295"/>
          </p:nvPr>
        </p:nvSpPr>
        <p:spPr>
          <a:xfrm>
            <a:off x="322784" y="2041573"/>
            <a:ext cx="8999700" cy="29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112A42"/>
              </a:buClr>
              <a:buSzPts val="3200"/>
            </a:pPr>
            <a:r>
              <a:rPr lang="en-US" sz="3200" b="1" i="0" u="none" strike="noStrike" cap="none" dirty="0">
                <a:solidFill>
                  <a:srgbClr val="112A42"/>
                </a:solidFill>
                <a:latin typeface="Open Sans"/>
                <a:ea typeface="Open Sans"/>
                <a:cs typeface="Open Sans"/>
                <a:sym typeface="Open Sans"/>
              </a:rPr>
              <a:t>Closing the Basic Weather and Climate </a:t>
            </a:r>
            <a:br>
              <a:rPr lang="en-US" sz="3200" b="1" i="0" u="none" strike="noStrike" cap="none" dirty="0">
                <a:solidFill>
                  <a:srgbClr val="112A42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3200" b="1" i="0" u="none" strike="noStrike" cap="none" dirty="0">
                <a:solidFill>
                  <a:srgbClr val="112A42"/>
                </a:solidFill>
                <a:latin typeface="Open Sans"/>
                <a:ea typeface="Open Sans"/>
                <a:cs typeface="Open Sans"/>
                <a:sym typeface="Open Sans"/>
              </a:rPr>
              <a:t>Data Gaps in </a:t>
            </a:r>
            <a:r>
              <a:rPr lang="en-US" sz="3200" dirty="0">
                <a:solidFill>
                  <a:srgbClr val="112A42"/>
                </a:solidFill>
              </a:rPr>
              <a:t>the </a:t>
            </a:r>
            <a:r>
              <a:rPr lang="en-US" sz="3200" dirty="0" smtClean="0">
                <a:solidFill>
                  <a:srgbClr val="112A42"/>
                </a:solidFill>
              </a:rPr>
              <a:t>Caribbean : </a:t>
            </a:r>
            <a:r>
              <a:rPr lang="en-US" sz="3200" b="0" dirty="0" smtClean="0">
                <a:solidFill>
                  <a:srgbClr val="1C3453"/>
                </a:solidFill>
              </a:rPr>
              <a:t>SOFF </a:t>
            </a:r>
            <a:r>
              <a:rPr lang="en-US" sz="3200" b="0" dirty="0">
                <a:solidFill>
                  <a:srgbClr val="1C3453"/>
                </a:solidFill>
              </a:rPr>
              <a:t>regional implementation and creating synergies</a:t>
            </a:r>
            <a:r>
              <a:rPr lang="en-US" sz="3200" b="1" i="0" u="none" strike="noStrike" cap="none" dirty="0">
                <a:solidFill>
                  <a:srgbClr val="112A42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en-US" sz="3200" b="1" i="0" u="none" strike="noStrike" cap="none" dirty="0">
                <a:solidFill>
                  <a:srgbClr val="112A42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3200" b="1" i="0" u="none" strike="noStrike" cap="none" dirty="0">
                <a:solidFill>
                  <a:srgbClr val="112A42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en-US" sz="3200" b="1" i="0" u="none" strike="noStrike" cap="none" dirty="0">
                <a:solidFill>
                  <a:srgbClr val="112A42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3600" dirty="0">
                <a:solidFill>
                  <a:schemeClr val="lt1"/>
                </a:solidFill>
              </a:rPr>
              <a:t>C</a:t>
            </a:r>
            <a:r>
              <a:rPr lang="en-US" sz="3600" dirty="0" smtClean="0">
                <a:solidFill>
                  <a:schemeClr val="lt1"/>
                </a:solidFill>
              </a:rPr>
              <a:t>aribbean GBON </a:t>
            </a:r>
            <a:r>
              <a:rPr lang="en-US" sz="3600" dirty="0">
                <a:solidFill>
                  <a:schemeClr val="lt1"/>
                </a:solidFill>
              </a:rPr>
              <a:t>Implementation </a:t>
            </a:r>
            <a:r>
              <a:rPr lang="en-US" sz="3600" dirty="0" smtClean="0">
                <a:solidFill>
                  <a:schemeClr val="lt1"/>
                </a:solidFill>
              </a:rPr>
              <a:t>2023 - 2025  &amp; Compliance Criteria </a:t>
            </a:r>
            <a:endParaRPr sz="3200" b="1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" name="Google Shape;45;p1"/>
          <p:cNvSpPr txBox="1"/>
          <p:nvPr/>
        </p:nvSpPr>
        <p:spPr>
          <a:xfrm>
            <a:off x="551384" y="1148073"/>
            <a:ext cx="9865096" cy="576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2A42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1C3454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6" name="Google Shape;46;p1"/>
          <p:cNvSpPr txBox="1">
            <a:spLocks noGrp="1"/>
          </p:cNvSpPr>
          <p:nvPr>
            <p:ph type="body" idx="1"/>
          </p:nvPr>
        </p:nvSpPr>
        <p:spPr>
          <a:xfrm>
            <a:off x="551384" y="1441367"/>
            <a:ext cx="10107612" cy="56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C3454"/>
              </a:buClr>
              <a:buSzPts val="1800"/>
              <a:buNone/>
            </a:pPr>
            <a:r>
              <a:rPr lang="en-US" sz="1100" b="1">
                <a:solidFill>
                  <a:schemeClr val="dk1"/>
                </a:solidFill>
              </a:rPr>
              <a:t> </a:t>
            </a:r>
            <a:r>
              <a:rPr lang="en-US" sz="1800"/>
              <a:t>5 - 7 May 2025</a:t>
            </a:r>
            <a:endParaRPr sz="1800"/>
          </a:p>
        </p:txBody>
      </p:sp>
      <p:pic>
        <p:nvPicPr>
          <p:cNvPr id="47" name="Google Shape;47;p1"/>
          <p:cNvPicPr preferRelativeResize="0"/>
          <p:nvPr/>
        </p:nvPicPr>
        <p:blipFill rotWithShape="1">
          <a:blip r:embed="rId3">
            <a:alphaModFix/>
          </a:blip>
          <a:srcRect t="18181" b="18181"/>
          <a:stretch/>
        </p:blipFill>
        <p:spPr>
          <a:xfrm>
            <a:off x="4458100" y="318100"/>
            <a:ext cx="2012775" cy="942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7925" y="366975"/>
            <a:ext cx="1799325" cy="78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GBON regulations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18250"/>
            <a:ext cx="11233354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Certain density (horizontal &amp; temporal)  for observation network</a:t>
            </a:r>
          </a:p>
          <a:p>
            <a:r>
              <a:rPr lang="en-US" dirty="0" smtClean="0"/>
              <a:t>Reporting of hourly observations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GBON station compliance is assessed using 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 smtClean="0"/>
              <a:t>Observational Data Available </a:t>
            </a:r>
            <a:r>
              <a:rPr lang="en-US" dirty="0" smtClean="0"/>
              <a:t>(reporting frequency &amp; regularity)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 smtClean="0"/>
              <a:t>High-quality</a:t>
            </a:r>
            <a:r>
              <a:rPr lang="en-US" dirty="0" smtClean="0"/>
              <a:t> (accuracy and completeness)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 smtClean="0"/>
              <a:t>Timeliness</a:t>
            </a:r>
            <a:r>
              <a:rPr lang="en-US" dirty="0" smtClean="0"/>
              <a:t> (must be sent in near real-time)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 smtClean="0"/>
              <a:t>Format</a:t>
            </a:r>
            <a:r>
              <a:rPr lang="en-US" dirty="0" smtClean="0"/>
              <a:t> (exchange GBON data through WIS in standard format such as BUFR)</a:t>
            </a:r>
          </a:p>
        </p:txBody>
      </p:sp>
    </p:spTree>
    <p:extLst>
      <p:ext uri="{BB962C8B-B14F-4D97-AF65-F5344CB8AC3E}">
        <p14:creationId xmlns:p14="http://schemas.microsoft.com/office/powerpoint/2010/main" val="396303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922" y="0"/>
            <a:ext cx="10862431" cy="815370"/>
          </a:xfrm>
        </p:spPr>
        <p:txBody>
          <a:bodyPr>
            <a:normAutofit fontScale="90000"/>
          </a:bodyPr>
          <a:lstStyle/>
          <a:p>
            <a:r>
              <a:rPr lang="en-US" sz="3000" b="1" dirty="0" smtClean="0"/>
              <a:t>Compliance criteria for GBON Surface Land &amp; Marine Stations</a:t>
            </a:r>
            <a:endParaRPr lang="en-US" sz="3000" b="1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804333" y="303363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990689"/>
              </p:ext>
            </p:extLst>
          </p:nvPr>
        </p:nvGraphicFramePr>
        <p:xfrm>
          <a:off x="361333" y="704757"/>
          <a:ext cx="11599607" cy="60594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40773">
                  <a:extLst>
                    <a:ext uri="{9D8B030D-6E8A-4147-A177-3AD203B41FA5}">
                      <a16:colId xmlns:a16="http://schemas.microsoft.com/office/drawing/2014/main" val="232050024"/>
                    </a:ext>
                  </a:extLst>
                </a:gridCol>
                <a:gridCol w="7634718">
                  <a:extLst>
                    <a:ext uri="{9D8B030D-6E8A-4147-A177-3AD203B41FA5}">
                      <a16:colId xmlns:a16="http://schemas.microsoft.com/office/drawing/2014/main" val="2403962158"/>
                    </a:ext>
                  </a:extLst>
                </a:gridCol>
                <a:gridCol w="1224116">
                  <a:extLst>
                    <a:ext uri="{9D8B030D-6E8A-4147-A177-3AD203B41FA5}">
                      <a16:colId xmlns:a16="http://schemas.microsoft.com/office/drawing/2014/main" val="3538648919"/>
                    </a:ext>
                  </a:extLst>
                </a:gridCol>
              </a:tblGrid>
              <a:tr h="550755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Bef>
                          <a:spcPts val="625"/>
                        </a:spcBef>
                        <a:spcAft>
                          <a:spcPts val="625"/>
                        </a:spcAft>
                      </a:pPr>
                      <a:r>
                        <a:rPr lang="fr-FR" sz="2000" dirty="0" smtClean="0"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KPI Name</a:t>
                      </a:r>
                      <a:endParaRPr lang="en-US" sz="2000" i="1" dirty="0">
                        <a:solidFill>
                          <a:srgbClr val="000000"/>
                        </a:solidFill>
                        <a:effectLst/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Bef>
                          <a:spcPts val="625"/>
                        </a:spcBef>
                        <a:spcAft>
                          <a:spcPts val="625"/>
                        </a:spcAft>
                      </a:pPr>
                      <a:r>
                        <a:rPr lang="en-GB" sz="2000"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Description</a:t>
                      </a:r>
                      <a:endParaRPr lang="en-US" sz="2000" i="1">
                        <a:solidFill>
                          <a:srgbClr val="000000"/>
                        </a:solidFill>
                        <a:effectLst/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Bef>
                          <a:spcPts val="625"/>
                        </a:spcBef>
                        <a:spcAft>
                          <a:spcPts val="625"/>
                        </a:spcAft>
                      </a:pPr>
                      <a:r>
                        <a:rPr lang="en-GB" sz="2000"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Criteria</a:t>
                      </a:r>
                      <a:endParaRPr lang="en-US" sz="2000" i="1">
                        <a:solidFill>
                          <a:srgbClr val="000000"/>
                        </a:solidFill>
                        <a:effectLst/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6154298"/>
                  </a:ext>
                </a:extLst>
              </a:tr>
              <a:tr h="2462264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2000" spc="-20" dirty="0"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Monthly availability </a:t>
                      </a:r>
                      <a:r>
                        <a:rPr lang="en-GB" sz="2000" spc="-20" dirty="0" smtClean="0"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 </a:t>
                      </a:r>
                    </a:p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en-GB" sz="2000" spc="-20" dirty="0" smtClean="0">
                        <a:effectLst/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2000" spc="-20" dirty="0" smtClean="0"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(%)</a:t>
                      </a:r>
                    </a:p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en-GB" sz="2000" spc="-20" dirty="0" smtClean="0">
                        <a:effectLst/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en-GB" sz="2000" spc="-20" dirty="0" smtClean="0">
                        <a:effectLst/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en-GB" sz="2000" spc="-20" dirty="0" smtClean="0">
                        <a:effectLst/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en-GB" sz="2000" spc="-20" dirty="0" smtClean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2000" spc="-20" dirty="0" smtClean="0">
                          <a:solidFill>
                            <a:srgbClr val="00B0F0"/>
                          </a:solidFill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Primary  GBON </a:t>
                      </a:r>
                    </a:p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en-US" sz="2000" spc="-20" dirty="0" smtClean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2000" spc="-20" dirty="0" smtClean="0">
                          <a:solidFill>
                            <a:srgbClr val="00B0F0"/>
                          </a:solidFill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performance  </a:t>
                      </a:r>
                    </a:p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en-US" sz="2000" spc="-20" dirty="0" smtClean="0">
                        <a:solidFill>
                          <a:srgbClr val="00B0F0"/>
                        </a:solidFill>
                        <a:effectLst/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2000" spc="-20" dirty="0" smtClean="0">
                          <a:solidFill>
                            <a:srgbClr val="00B0F0"/>
                          </a:solidFill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measure</a:t>
                      </a:r>
                      <a:endParaRPr lang="en-US" sz="2000" spc="-20" dirty="0">
                        <a:solidFill>
                          <a:srgbClr val="00B0F0"/>
                        </a:solidFill>
                        <a:effectLst/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en-GB" sz="2000" spc="-20" dirty="0" smtClean="0">
                        <a:effectLst/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2000" spc="-20" dirty="0" smtClean="0"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No</a:t>
                      </a:r>
                      <a:r>
                        <a:rPr lang="en-GB" sz="2000" spc="-20" dirty="0"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. of received monthly </a:t>
                      </a:r>
                      <a:r>
                        <a:rPr lang="en-GB" sz="2000" spc="-20" dirty="0" smtClean="0"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reports/(</a:t>
                      </a:r>
                      <a:r>
                        <a:rPr lang="en-GB" sz="2000" spc="-20" dirty="0"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Days per month x </a:t>
                      </a:r>
                      <a:r>
                        <a:rPr lang="en-GB" sz="2000" spc="-20" dirty="0" smtClean="0"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24)</a:t>
                      </a:r>
                    </a:p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en-GB" sz="2000" spc="-20" dirty="0" smtClean="0">
                        <a:effectLst/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en-GB" sz="2000" spc="-20" dirty="0" smtClean="0">
                        <a:effectLst/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  <a:p>
                      <a:pPr marL="0" indent="0">
                        <a:lnSpc>
                          <a:spcPts val="11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2000" b="1" spc="-20" dirty="0" smtClean="0"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Two</a:t>
                      </a:r>
                      <a:r>
                        <a:rPr lang="en-GB" sz="2000" b="1" spc="-20" baseline="0" dirty="0" smtClean="0"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 </a:t>
                      </a:r>
                      <a:r>
                        <a:rPr lang="en-GB" sz="2000" b="1" spc="-20" dirty="0" smtClean="0"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Qualifiers</a:t>
                      </a:r>
                      <a:r>
                        <a:rPr lang="en-GB" sz="2000" spc="-20" dirty="0" smtClean="0"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:</a:t>
                      </a:r>
                      <a:r>
                        <a:rPr lang="en-GB" sz="2000" spc="-20" baseline="0" dirty="0" smtClean="0"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 </a:t>
                      </a:r>
                    </a:p>
                    <a:p>
                      <a:pPr marL="0" indent="0">
                        <a:lnSpc>
                          <a:spcPts val="11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GB" sz="2000" spc="-20" baseline="0" dirty="0" smtClean="0">
                        <a:effectLst/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  <a:p>
                      <a:pPr marL="457200" indent="-457200">
                        <a:lnSpc>
                          <a:spcPts val="11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AutoNum type="arabicPeriod"/>
                      </a:pPr>
                      <a:r>
                        <a:rPr lang="en-GB" sz="2000" spc="-20" baseline="0" dirty="0" smtClean="0"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Must be received by at least  one WDQMS monitored </a:t>
                      </a:r>
                    </a:p>
                    <a:p>
                      <a:pPr marL="0" indent="0">
                        <a:lnSpc>
                          <a:spcPts val="11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GB" sz="2000" spc="-20" baseline="0" dirty="0" smtClean="0">
                        <a:effectLst/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  <a:p>
                      <a:pPr marL="0" indent="0">
                        <a:lnSpc>
                          <a:spcPts val="11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2000" spc="-20" baseline="0" dirty="0" smtClean="0"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       NWP centre</a:t>
                      </a:r>
                    </a:p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en-GB" sz="2000" spc="-20" baseline="0" dirty="0" smtClean="0">
                        <a:effectLst/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en-GB" sz="2000" spc="-20" baseline="0" dirty="0" smtClean="0">
                        <a:effectLst/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  <a:p>
                      <a:pPr marL="457200" indent="-457200">
                        <a:lnSpc>
                          <a:spcPts val="1100"/>
                        </a:lnSpc>
                        <a:spcAft>
                          <a:spcPts val="0"/>
                        </a:spcAft>
                        <a:buAutoNum type="arabicPeriod" startAt="2"/>
                      </a:pPr>
                      <a:r>
                        <a:rPr lang="en-GB" sz="2000" spc="-20" baseline="0" dirty="0" smtClean="0"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For manually operated stations not operational 24 hours</a:t>
                      </a:r>
                    </a:p>
                    <a:p>
                      <a:pPr marL="0" indent="0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2000" spc="-20" baseline="0" dirty="0" smtClean="0"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   </a:t>
                      </a:r>
                    </a:p>
                    <a:p>
                      <a:pPr marL="0" indent="0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2000" spc="-20" baseline="0" dirty="0" smtClean="0"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       per day, this number can be reduced to operational </a:t>
                      </a:r>
                    </a:p>
                    <a:p>
                      <a:pPr marL="0" indent="0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endParaRPr lang="en-GB" sz="2000" spc="-20" baseline="0" dirty="0" smtClean="0">
                        <a:effectLst/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  <a:p>
                      <a:pPr marL="0" indent="0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2000" spc="-20" baseline="0" dirty="0" smtClean="0"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       hours; but must be registered as an exception to GBON reg..</a:t>
                      </a:r>
                      <a:endParaRPr lang="en-US" sz="2000" spc="-20" dirty="0">
                        <a:solidFill>
                          <a:srgbClr val="000000"/>
                        </a:solidFill>
                        <a:effectLst/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2000" spc="-20"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≥ 80%</a:t>
                      </a:r>
                      <a:endParaRPr lang="en-US" sz="2000" spc="-20">
                        <a:solidFill>
                          <a:srgbClr val="000000"/>
                        </a:solidFill>
                        <a:effectLst/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866296"/>
                  </a:ext>
                </a:extLst>
              </a:tr>
              <a:tr h="1921688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2000" spc="-20" dirty="0" smtClean="0"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Timeliness</a:t>
                      </a:r>
                      <a:r>
                        <a:rPr lang="en-GB" sz="2000" spc="-20" baseline="0" dirty="0" smtClean="0"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 </a:t>
                      </a:r>
                      <a:r>
                        <a:rPr lang="en-GB" sz="2000" spc="-20" dirty="0" smtClean="0"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(%)</a:t>
                      </a:r>
                      <a:endParaRPr lang="en-US" sz="2000" spc="-20" dirty="0">
                        <a:solidFill>
                          <a:srgbClr val="000000"/>
                        </a:solidFill>
                        <a:effectLst/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en-GB" sz="2000" spc="-20" dirty="0" smtClean="0">
                        <a:effectLst/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2000" spc="-20" dirty="0" smtClean="0"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No</a:t>
                      </a:r>
                      <a:r>
                        <a:rPr lang="en-GB" sz="2000" spc="-20" dirty="0"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. of late </a:t>
                      </a:r>
                      <a:r>
                        <a:rPr lang="en-GB" sz="2000" spc="-20" dirty="0" smtClean="0"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reports /(</a:t>
                      </a:r>
                      <a:r>
                        <a:rPr lang="en-GB" sz="2000" spc="-20" dirty="0"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Days per month x 24</a:t>
                      </a:r>
                      <a:r>
                        <a:rPr lang="en-GB" sz="2000" spc="-20" dirty="0" smtClean="0"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)</a:t>
                      </a:r>
                    </a:p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en-GB" sz="2000" spc="-20" dirty="0" smtClean="0">
                        <a:effectLst/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en-GB" sz="2000" spc="-20" dirty="0" smtClean="0">
                        <a:solidFill>
                          <a:srgbClr val="000000"/>
                        </a:solidFill>
                        <a:effectLst/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2000" b="1" spc="-20" dirty="0" smtClean="0">
                          <a:solidFill>
                            <a:srgbClr val="000000"/>
                          </a:solidFill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Qualifier</a:t>
                      </a:r>
                      <a:r>
                        <a:rPr lang="en-US" sz="2000" spc="-20" dirty="0" smtClean="0">
                          <a:solidFill>
                            <a:srgbClr val="000000"/>
                          </a:solidFill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:</a:t>
                      </a:r>
                    </a:p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en-US" sz="2000" spc="-20" dirty="0" smtClean="0">
                        <a:solidFill>
                          <a:srgbClr val="000000"/>
                        </a:solidFill>
                        <a:effectLst/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  <a:p>
                      <a:pPr marL="342900" indent="-342900">
                        <a:lnSpc>
                          <a:spcPts val="11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spc="-20" dirty="0" smtClean="0">
                          <a:solidFill>
                            <a:srgbClr val="000000"/>
                          </a:solidFill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Must be sent in near</a:t>
                      </a:r>
                      <a:r>
                        <a:rPr lang="en-US" sz="2000" spc="-20" baseline="0" dirty="0" smtClean="0">
                          <a:solidFill>
                            <a:srgbClr val="000000"/>
                          </a:solidFill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 real-time </a:t>
                      </a:r>
                      <a:r>
                        <a:rPr lang="en-US" sz="2000" spc="-20" dirty="0" smtClean="0">
                          <a:solidFill>
                            <a:srgbClr val="000000"/>
                          </a:solidFill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 over WIS in standard </a:t>
                      </a:r>
                    </a:p>
                    <a:p>
                      <a:pPr marL="342900" indent="-342900">
                        <a:lnSpc>
                          <a:spcPts val="11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2000" spc="-20" dirty="0" smtClean="0">
                        <a:solidFill>
                          <a:srgbClr val="000000"/>
                        </a:solidFill>
                        <a:effectLst/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  <a:p>
                      <a:pPr marL="0" indent="0">
                        <a:lnSpc>
                          <a:spcPts val="11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2000" spc="-20" dirty="0" smtClean="0">
                          <a:solidFill>
                            <a:srgbClr val="000000"/>
                          </a:solidFill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      format (BUFR)</a:t>
                      </a:r>
                    </a:p>
                    <a:p>
                      <a:pPr marL="0" indent="0">
                        <a:lnSpc>
                          <a:spcPts val="11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2000" spc="-20" dirty="0" smtClean="0">
                        <a:solidFill>
                          <a:srgbClr val="000000"/>
                        </a:solidFill>
                        <a:effectLst/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en-US" sz="2000" spc="-20" dirty="0" smtClean="0">
                        <a:solidFill>
                          <a:srgbClr val="000000"/>
                        </a:solidFill>
                        <a:effectLst/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  <a:p>
                      <a:pPr marL="342900" indent="-342900">
                        <a:lnSpc>
                          <a:spcPts val="11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spc="-20" dirty="0" smtClean="0">
                          <a:solidFill>
                            <a:srgbClr val="000000"/>
                          </a:solidFill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Monthly aggregation of reports that missed the  time          </a:t>
                      </a:r>
                    </a:p>
                    <a:p>
                      <a:pPr marL="342900" indent="-342900">
                        <a:lnSpc>
                          <a:spcPts val="11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2000" spc="-20" dirty="0" smtClean="0">
                        <a:solidFill>
                          <a:srgbClr val="000000"/>
                        </a:solidFill>
                        <a:effectLst/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  <a:p>
                      <a:pPr marL="0" indent="0">
                        <a:lnSpc>
                          <a:spcPts val="11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2000" spc="-20" dirty="0" smtClean="0">
                          <a:solidFill>
                            <a:srgbClr val="000000"/>
                          </a:solidFill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      cut-off from NWP centres /WIS</a:t>
                      </a:r>
                      <a:endParaRPr lang="en-US" sz="2000" spc="-20" dirty="0">
                        <a:solidFill>
                          <a:srgbClr val="000000"/>
                        </a:solidFill>
                        <a:effectLst/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2000" spc="-20" dirty="0"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&lt; 5%</a:t>
                      </a:r>
                      <a:endParaRPr lang="en-US" sz="2000" spc="-20" dirty="0">
                        <a:solidFill>
                          <a:srgbClr val="000000"/>
                        </a:solidFill>
                        <a:effectLst/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17797478"/>
                  </a:ext>
                </a:extLst>
              </a:tr>
              <a:tr h="1090652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2000" spc="-20" dirty="0"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Monthly quality (%)</a:t>
                      </a:r>
                      <a:endParaRPr lang="en-US" sz="2000" spc="-20" dirty="0">
                        <a:solidFill>
                          <a:srgbClr val="000000"/>
                        </a:solidFill>
                        <a:effectLst/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2000" spc="-20" dirty="0"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No. of rejected monthly </a:t>
                      </a:r>
                      <a:r>
                        <a:rPr lang="en-GB" sz="2000" spc="-20" dirty="0" smtClean="0"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reports/ (</a:t>
                      </a:r>
                      <a:r>
                        <a:rPr lang="en-GB" sz="2000" spc="-20" dirty="0"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Days per month x 24</a:t>
                      </a:r>
                      <a:r>
                        <a:rPr lang="en-GB" sz="2000" spc="-20" dirty="0" smtClean="0"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)</a:t>
                      </a:r>
                    </a:p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en-GB" sz="2000" spc="-20" dirty="0" smtClean="0">
                        <a:effectLst/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en-GB" sz="2000" spc="-20" dirty="0" smtClean="0">
                        <a:effectLst/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  <a:p>
                      <a:pPr marL="342900" indent="-342900">
                        <a:lnSpc>
                          <a:spcPts val="11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spc="-20" dirty="0" smtClean="0">
                          <a:solidFill>
                            <a:srgbClr val="000000"/>
                          </a:solidFill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Could also be gross errors or outside of OB-FG threshold</a:t>
                      </a:r>
                      <a:endParaRPr lang="en-US" sz="2000" spc="-20" dirty="0">
                        <a:solidFill>
                          <a:srgbClr val="000000"/>
                        </a:solidFill>
                        <a:effectLst/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2000" spc="-20" dirty="0"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&lt; 5%</a:t>
                      </a:r>
                      <a:endParaRPr lang="en-US" sz="2000" spc="-20" dirty="0">
                        <a:solidFill>
                          <a:srgbClr val="000000"/>
                        </a:solidFill>
                        <a:effectLst/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813759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803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574" y="108706"/>
            <a:ext cx="11306285" cy="815370"/>
          </a:xfrm>
        </p:spPr>
        <p:txBody>
          <a:bodyPr>
            <a:normAutofit fontScale="90000"/>
          </a:bodyPr>
          <a:lstStyle/>
          <a:p>
            <a:r>
              <a:rPr lang="en-US" sz="3000" b="1" dirty="0" smtClean="0"/>
              <a:t>Compliance criteria for GBON Upper-air Land &amp; Marine Stations</a:t>
            </a:r>
            <a:endParaRPr lang="en-US" sz="3000" b="1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804333" y="303363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7025513"/>
              </p:ext>
            </p:extLst>
          </p:nvPr>
        </p:nvGraphicFramePr>
        <p:xfrm>
          <a:off x="353406" y="924076"/>
          <a:ext cx="11659155" cy="57515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29007">
                  <a:extLst>
                    <a:ext uri="{9D8B030D-6E8A-4147-A177-3AD203B41FA5}">
                      <a16:colId xmlns:a16="http://schemas.microsoft.com/office/drawing/2014/main" val="2953552429"/>
                    </a:ext>
                  </a:extLst>
                </a:gridCol>
                <a:gridCol w="7728155">
                  <a:extLst>
                    <a:ext uri="{9D8B030D-6E8A-4147-A177-3AD203B41FA5}">
                      <a16:colId xmlns:a16="http://schemas.microsoft.com/office/drawing/2014/main" val="2544528033"/>
                    </a:ext>
                  </a:extLst>
                </a:gridCol>
                <a:gridCol w="1201993">
                  <a:extLst>
                    <a:ext uri="{9D8B030D-6E8A-4147-A177-3AD203B41FA5}">
                      <a16:colId xmlns:a16="http://schemas.microsoft.com/office/drawing/2014/main" val="2332940806"/>
                    </a:ext>
                  </a:extLst>
                </a:gridCol>
              </a:tblGrid>
              <a:tr h="523891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Bef>
                          <a:spcPts val="625"/>
                        </a:spcBef>
                        <a:spcAft>
                          <a:spcPts val="625"/>
                        </a:spcAft>
                      </a:pPr>
                      <a:r>
                        <a:rPr lang="fr-FR" sz="2000" dirty="0"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Name</a:t>
                      </a:r>
                      <a:endParaRPr lang="en-US" sz="2000" i="1" dirty="0">
                        <a:solidFill>
                          <a:srgbClr val="000000"/>
                        </a:solidFill>
                        <a:effectLst/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Bef>
                          <a:spcPts val="625"/>
                        </a:spcBef>
                        <a:spcAft>
                          <a:spcPts val="625"/>
                        </a:spcAft>
                      </a:pPr>
                      <a:r>
                        <a:rPr lang="en-GB" sz="2000"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Description</a:t>
                      </a:r>
                      <a:endParaRPr lang="en-US" sz="2000" i="1">
                        <a:solidFill>
                          <a:srgbClr val="000000"/>
                        </a:solidFill>
                        <a:effectLst/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Bef>
                          <a:spcPts val="625"/>
                        </a:spcBef>
                        <a:spcAft>
                          <a:spcPts val="625"/>
                        </a:spcAft>
                      </a:pPr>
                      <a:r>
                        <a:rPr lang="en-GB" sz="2000"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Criteria</a:t>
                      </a:r>
                      <a:endParaRPr lang="en-US" sz="2000" i="1">
                        <a:solidFill>
                          <a:srgbClr val="000000"/>
                        </a:solidFill>
                        <a:effectLst/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64238016"/>
                  </a:ext>
                </a:extLst>
              </a:tr>
              <a:tr h="2135891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2000" spc="-20" dirty="0"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Monthly </a:t>
                      </a:r>
                      <a:r>
                        <a:rPr lang="en-GB" sz="2000" spc="-20" dirty="0" smtClean="0"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availability</a:t>
                      </a:r>
                    </a:p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en-GB" sz="2000" spc="-20" dirty="0" smtClean="0">
                        <a:effectLst/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2000" spc="-20" dirty="0" smtClean="0"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 (%)</a:t>
                      </a:r>
                      <a:endParaRPr lang="en-US" sz="2000" spc="-20" dirty="0">
                        <a:solidFill>
                          <a:srgbClr val="000000"/>
                        </a:solidFill>
                        <a:effectLst/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en-GB" sz="1800" spc="-20" dirty="0" smtClean="0">
                        <a:effectLst/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1800" spc="-20" dirty="0" smtClean="0"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No</a:t>
                      </a:r>
                      <a:r>
                        <a:rPr lang="en-GB" sz="1800" spc="-20" dirty="0"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. of received monthly profile (to 30hPa) </a:t>
                      </a:r>
                      <a:r>
                        <a:rPr lang="en-GB" sz="1800" spc="-20" dirty="0" smtClean="0"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reports/(</a:t>
                      </a:r>
                      <a:r>
                        <a:rPr lang="en-GB" sz="1800" spc="-20" dirty="0"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Days per month </a:t>
                      </a:r>
                      <a:r>
                        <a:rPr lang="en-GB" sz="1800" spc="-20" dirty="0" smtClean="0"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x 24)</a:t>
                      </a:r>
                    </a:p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en-GB" sz="1800" spc="-20" dirty="0" smtClean="0">
                        <a:solidFill>
                          <a:srgbClr val="000000"/>
                        </a:solidFill>
                        <a:effectLst/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en-GB" sz="1800" b="1" spc="-20" dirty="0" smtClean="0">
                        <a:solidFill>
                          <a:srgbClr val="000000"/>
                        </a:solidFill>
                        <a:effectLst/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1800" b="1" spc="-20" dirty="0" smtClean="0">
                          <a:solidFill>
                            <a:srgbClr val="000000"/>
                          </a:solidFill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Qualifier:</a:t>
                      </a:r>
                    </a:p>
                    <a:p>
                      <a:pPr marL="0" indent="0">
                        <a:lnSpc>
                          <a:spcPts val="11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800" spc="-20" dirty="0" smtClean="0">
                        <a:solidFill>
                          <a:srgbClr val="000000"/>
                        </a:solidFill>
                        <a:effectLst/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  <a:p>
                      <a:pPr marL="342900" indent="-342900">
                        <a:lnSpc>
                          <a:spcPts val="11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spc="-20" dirty="0" smtClean="0">
                          <a:solidFill>
                            <a:srgbClr val="000000"/>
                          </a:solidFill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Received by at least two of the NWP centres</a:t>
                      </a:r>
                    </a:p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en-US" sz="1800" spc="-20" dirty="0" smtClean="0">
                        <a:solidFill>
                          <a:srgbClr val="000000"/>
                        </a:solidFill>
                        <a:effectLst/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en-US" sz="1800" spc="-20" dirty="0" smtClean="0">
                        <a:solidFill>
                          <a:srgbClr val="000000"/>
                        </a:solidFill>
                        <a:effectLst/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  <a:p>
                      <a:pPr marL="342900" indent="-342900">
                        <a:lnSpc>
                          <a:spcPts val="11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spc="-20" dirty="0" smtClean="0">
                          <a:solidFill>
                            <a:srgbClr val="000000"/>
                          </a:solidFill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For NMHS undertaking only one sounding per day, number </a:t>
                      </a:r>
                    </a:p>
                    <a:p>
                      <a:pPr marL="0" indent="0">
                        <a:lnSpc>
                          <a:spcPts val="11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800" spc="-20" dirty="0" smtClean="0">
                          <a:solidFill>
                            <a:srgbClr val="000000"/>
                          </a:solidFill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      </a:t>
                      </a:r>
                    </a:p>
                    <a:p>
                      <a:pPr marL="0" indent="0">
                        <a:lnSpc>
                          <a:spcPts val="11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800" spc="-20" dirty="0" smtClean="0">
                          <a:solidFill>
                            <a:srgbClr val="000000"/>
                          </a:solidFill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     can be reduced to the scheduled reporting</a:t>
                      </a:r>
                      <a:r>
                        <a:rPr lang="en-US" sz="1800" spc="-20" baseline="0" dirty="0" smtClean="0">
                          <a:solidFill>
                            <a:srgbClr val="000000"/>
                          </a:solidFill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 and  re</a:t>
                      </a:r>
                      <a:r>
                        <a:rPr lang="en-US" sz="1800" spc="-20" dirty="0" smtClean="0">
                          <a:solidFill>
                            <a:srgbClr val="000000"/>
                          </a:solidFill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gistered as</a:t>
                      </a:r>
                    </a:p>
                    <a:p>
                      <a:pPr marL="0" indent="0">
                        <a:lnSpc>
                          <a:spcPts val="11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800" spc="-20" dirty="0" smtClean="0">
                          <a:solidFill>
                            <a:srgbClr val="000000"/>
                          </a:solidFill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   </a:t>
                      </a:r>
                    </a:p>
                    <a:p>
                      <a:pPr marL="0" indent="0">
                        <a:lnSpc>
                          <a:spcPts val="11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800" spc="-20" dirty="0" smtClean="0">
                          <a:solidFill>
                            <a:srgbClr val="000000"/>
                          </a:solidFill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     an exception to GBON regulations</a:t>
                      </a:r>
                      <a:endParaRPr lang="en-US" sz="1800" spc="-20" dirty="0">
                        <a:solidFill>
                          <a:srgbClr val="000000"/>
                        </a:solidFill>
                        <a:effectLst/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2000" spc="-20" dirty="0"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≥ 80%</a:t>
                      </a:r>
                      <a:endParaRPr lang="en-US" sz="2000" spc="-20" dirty="0">
                        <a:solidFill>
                          <a:srgbClr val="000000"/>
                        </a:solidFill>
                        <a:effectLst/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58487008"/>
                  </a:ext>
                </a:extLst>
              </a:tr>
              <a:tr h="827967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fr-FR" sz="2000" spc="-20" dirty="0"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Vertical </a:t>
                      </a:r>
                      <a:r>
                        <a:rPr lang="en-GB" sz="2000" spc="-20" dirty="0" smtClean="0"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resolution</a:t>
                      </a:r>
                      <a:endParaRPr lang="en-US" sz="2000" spc="-20" dirty="0">
                        <a:solidFill>
                          <a:srgbClr val="000000"/>
                        </a:solidFill>
                        <a:effectLst/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en-GB" sz="1800" spc="-20" dirty="0" smtClean="0">
                        <a:effectLst/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en-GB" sz="1800" spc="-20" dirty="0" smtClean="0">
                        <a:effectLst/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1800" spc="-20" dirty="0" smtClean="0"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Vertical </a:t>
                      </a:r>
                      <a:r>
                        <a:rPr lang="en-GB" sz="1800" spc="-20" dirty="0"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resolution is at least 100 </a:t>
                      </a:r>
                      <a:r>
                        <a:rPr lang="en-GB" sz="1800" spc="-20" dirty="0" smtClean="0"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m</a:t>
                      </a:r>
                    </a:p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en-GB" sz="1800" spc="-20" dirty="0" smtClean="0">
                        <a:effectLst/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en-GB" sz="1800" spc="-20" dirty="0" smtClean="0">
                        <a:effectLst/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  <a:p>
                      <a:pPr marL="342900" indent="-342900">
                        <a:lnSpc>
                          <a:spcPts val="11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800" spc="-20" dirty="0" smtClean="0"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C</a:t>
                      </a:r>
                      <a:r>
                        <a:rPr lang="en-US" sz="1800" spc="-20" dirty="0" smtClean="0"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confirmed by at least one</a:t>
                      </a:r>
                      <a:r>
                        <a:rPr lang="en-US" sz="1800" spc="-20" baseline="0" dirty="0" smtClean="0"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 WDQMS monitored </a:t>
                      </a:r>
                      <a:r>
                        <a:rPr lang="en-US" sz="1800" spc="-20" dirty="0" smtClean="0"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NWP </a:t>
                      </a:r>
                      <a:r>
                        <a:rPr lang="en-US" sz="1800" spc="-20" dirty="0" err="1" smtClean="0"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centre</a:t>
                      </a:r>
                      <a:endParaRPr lang="en-US" sz="1800" spc="-20" dirty="0">
                        <a:solidFill>
                          <a:srgbClr val="000000"/>
                        </a:solidFill>
                        <a:effectLst/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fr-FR" sz="2000" spc="-20"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Yes</a:t>
                      </a:r>
                      <a:endParaRPr lang="en-US" sz="2000" spc="-20">
                        <a:solidFill>
                          <a:srgbClr val="000000"/>
                        </a:solidFill>
                        <a:effectLst/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18537074"/>
                  </a:ext>
                </a:extLst>
              </a:tr>
              <a:tr h="1181907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2000" spc="-20"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Timeliness (%)</a:t>
                      </a:r>
                      <a:endParaRPr lang="en-US" sz="2000" spc="-20">
                        <a:solidFill>
                          <a:srgbClr val="000000"/>
                        </a:solidFill>
                        <a:effectLst/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en-GB" sz="1800" spc="-20" dirty="0" smtClean="0">
                        <a:effectLst/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en-GB" sz="1800" spc="-20" dirty="0" smtClean="0">
                        <a:effectLst/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1800" spc="-20" dirty="0" smtClean="0"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No</a:t>
                      </a:r>
                      <a:r>
                        <a:rPr lang="en-GB" sz="1800" spc="-20" dirty="0"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. of late </a:t>
                      </a:r>
                      <a:r>
                        <a:rPr lang="en-GB" sz="1800" spc="-20" dirty="0" smtClean="0"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reports/ (</a:t>
                      </a:r>
                      <a:r>
                        <a:rPr lang="en-GB" sz="1800" spc="-20" dirty="0"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Days per month x 24</a:t>
                      </a:r>
                      <a:r>
                        <a:rPr lang="en-GB" sz="1800" spc="-20" dirty="0" smtClean="0"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)</a:t>
                      </a:r>
                    </a:p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en-GB" sz="1800" spc="-20" dirty="0" smtClean="0">
                        <a:effectLst/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en-GB" sz="1800" spc="-20" dirty="0" smtClean="0">
                        <a:solidFill>
                          <a:srgbClr val="000000"/>
                        </a:solidFill>
                        <a:effectLst/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  <a:p>
                      <a:pPr marL="342900" indent="-342900">
                        <a:lnSpc>
                          <a:spcPts val="11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spc="-20" dirty="0" smtClean="0">
                          <a:solidFill>
                            <a:srgbClr val="000000"/>
                          </a:solidFill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Monthly aggregation of reports that missed the  time cut-off from</a:t>
                      </a:r>
                    </a:p>
                    <a:p>
                      <a:pPr marL="342900" indent="-342900">
                        <a:lnSpc>
                          <a:spcPts val="11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800" spc="-20" dirty="0" smtClean="0">
                        <a:solidFill>
                          <a:srgbClr val="000000"/>
                        </a:solidFill>
                        <a:effectLst/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  <a:p>
                      <a:pPr marL="0" indent="0">
                        <a:lnSpc>
                          <a:spcPts val="11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800" spc="-20" dirty="0" smtClean="0">
                          <a:solidFill>
                            <a:srgbClr val="000000"/>
                          </a:solidFill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      NWP centres /WIS</a:t>
                      </a:r>
                      <a:endParaRPr lang="en-US" sz="1800" spc="-20" dirty="0">
                        <a:solidFill>
                          <a:srgbClr val="000000"/>
                        </a:solidFill>
                        <a:effectLst/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2000" spc="-20"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&lt; 5%</a:t>
                      </a:r>
                      <a:endParaRPr lang="en-US" sz="2000" spc="-20">
                        <a:solidFill>
                          <a:srgbClr val="000000"/>
                        </a:solidFill>
                        <a:effectLst/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7361683"/>
                  </a:ext>
                </a:extLst>
              </a:tr>
              <a:tr h="1071685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2000" spc="-20" dirty="0"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Monthly quality (%)</a:t>
                      </a:r>
                      <a:endParaRPr lang="en-US" sz="2000" spc="-20" dirty="0">
                        <a:solidFill>
                          <a:srgbClr val="000000"/>
                        </a:solidFill>
                        <a:effectLst/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spc="-20" dirty="0" smtClean="0">
                          <a:solidFill>
                            <a:schemeClr val="dk1"/>
                          </a:solidFill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No. of rejected monthly reports/ (Days per month x 24)</a:t>
                      </a:r>
                    </a:p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en-GB" sz="1800" kern="1200" spc="-20" dirty="0" smtClean="0">
                        <a:solidFill>
                          <a:schemeClr val="dk1"/>
                        </a:solidFill>
                        <a:effectLst/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en-GB" sz="1800" kern="1200" spc="-20" dirty="0" smtClean="0">
                        <a:solidFill>
                          <a:schemeClr val="dk1"/>
                        </a:solidFill>
                        <a:effectLst/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  <a:p>
                      <a:pPr marL="342900" indent="-342900">
                        <a:lnSpc>
                          <a:spcPts val="11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spc="-20" dirty="0" smtClean="0">
                          <a:solidFill>
                            <a:srgbClr val="000000"/>
                          </a:solidFill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Could also be gross errors or outside of OB-FG threshold</a:t>
                      </a:r>
                      <a:endParaRPr lang="en-US" sz="1800" spc="-20" dirty="0">
                        <a:solidFill>
                          <a:srgbClr val="000000"/>
                        </a:solidFill>
                        <a:effectLst/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2000" spc="-20" dirty="0"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&lt; 5%</a:t>
                      </a:r>
                      <a:endParaRPr lang="en-US" sz="2000" spc="-20" dirty="0">
                        <a:solidFill>
                          <a:srgbClr val="000000"/>
                        </a:solidFill>
                        <a:effectLst/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073778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315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Content Placeholder 2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94563" y="2754930"/>
            <a:ext cx="5684424" cy="37748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665" y="140733"/>
            <a:ext cx="11455400" cy="1325563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Caribbean Country Level Declared GBON Stations </a:t>
            </a:r>
            <a:b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February 2023   vs    April 2025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571" y="1466296"/>
            <a:ext cx="5978774" cy="36381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840058" y="1594720"/>
            <a:ext cx="1172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Feb 2023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352866" y="3517295"/>
            <a:ext cx="1287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April 2025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181365" y="1563942"/>
            <a:ext cx="20986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Approx.  &lt; 50 %</a:t>
            </a:r>
            <a:endParaRPr lang="en-US" sz="2000" dirty="0">
              <a:solidFill>
                <a:srgbClr val="3333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540891" y="2303635"/>
            <a:ext cx="20986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Approx.  &gt; 90 %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45846" y="5052447"/>
            <a:ext cx="37778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(GBON) Station Visualization Web Tool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5592837" y="4496797"/>
            <a:ext cx="343504" cy="336462"/>
          </a:xfrm>
          <a:prstGeom prst="ellipse">
            <a:avLst/>
          </a:prstGeom>
          <a:noFill/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201829" y="3350702"/>
            <a:ext cx="231353" cy="166593"/>
          </a:xfrm>
          <a:prstGeom prst="ellipse">
            <a:avLst/>
          </a:prstGeom>
          <a:noFill/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175223" y="2922534"/>
            <a:ext cx="231353" cy="166593"/>
          </a:xfrm>
          <a:prstGeom prst="ellipse">
            <a:avLst/>
          </a:prstGeom>
          <a:noFill/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010728" y="2690300"/>
            <a:ext cx="164496" cy="129261"/>
          </a:xfrm>
          <a:prstGeom prst="ellipse">
            <a:avLst/>
          </a:prstGeom>
          <a:noFill/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623675" y="2380667"/>
            <a:ext cx="156361" cy="131195"/>
          </a:xfrm>
          <a:prstGeom prst="ellipse">
            <a:avLst/>
          </a:prstGeom>
          <a:noFill/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464402" y="2182307"/>
            <a:ext cx="231353" cy="166593"/>
          </a:xfrm>
          <a:prstGeom prst="ellipse">
            <a:avLst/>
          </a:prstGeom>
          <a:noFill/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236685" y="1725524"/>
            <a:ext cx="231353" cy="166593"/>
          </a:xfrm>
          <a:prstGeom prst="ellipse">
            <a:avLst/>
          </a:prstGeom>
          <a:noFill/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623132" y="1502564"/>
            <a:ext cx="231353" cy="166593"/>
          </a:xfrm>
          <a:prstGeom prst="ellipse">
            <a:avLst/>
          </a:prstGeom>
          <a:noFill/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836231" y="6061716"/>
            <a:ext cx="227010" cy="253057"/>
          </a:xfrm>
          <a:prstGeom prst="ellipse">
            <a:avLst/>
          </a:prstGeom>
          <a:noFill/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15763" y="5536576"/>
            <a:ext cx="33628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GBON Station</a:t>
            </a:r>
          </a:p>
          <a:p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No GBON Station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2836231" y="5650237"/>
            <a:ext cx="120821" cy="145879"/>
          </a:xfrm>
          <a:prstGeom prst="ellipse">
            <a:avLst/>
          </a:prstGeom>
          <a:solidFill>
            <a:srgbClr val="3333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039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5046"/>
          </a:xfrm>
        </p:spPr>
        <p:txBody>
          <a:bodyPr/>
          <a:lstStyle/>
          <a:p>
            <a:r>
              <a:rPr lang="en-US" dirty="0" smtClean="0"/>
              <a:t>Data availability 2023  vs   2025</a:t>
            </a:r>
            <a:endParaRPr lang="en-US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719" y="1688492"/>
            <a:ext cx="5893819" cy="30656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062655"/>
            <a:ext cx="5725674" cy="338293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3677" y="4898499"/>
            <a:ext cx="56399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172B4D"/>
                </a:solidFill>
                <a:latin typeface="+mn-lt"/>
              </a:rPr>
              <a:t>2023 few Caribbean GBON stations achieved data availability compliance</a:t>
            </a:r>
          </a:p>
        </p:txBody>
      </p:sp>
      <p:sp>
        <p:nvSpPr>
          <p:cNvPr id="6" name="Rectangle 5"/>
          <p:cNvSpPr/>
          <p:nvPr/>
        </p:nvSpPr>
        <p:spPr>
          <a:xfrm>
            <a:off x="6181773" y="2197086"/>
            <a:ext cx="56399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172B4D"/>
                </a:solidFill>
                <a:latin typeface="+mn-lt"/>
              </a:rPr>
              <a:t>2025  Significantly more Caribbean GBON stations achieved data availability compliance</a:t>
            </a:r>
          </a:p>
        </p:txBody>
      </p:sp>
    </p:spTree>
    <p:extLst>
      <p:ext uri="{BB962C8B-B14F-4D97-AF65-F5344CB8AC3E}">
        <p14:creationId xmlns:p14="http://schemas.microsoft.com/office/powerpoint/2010/main" val="174228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GBON Data Availability Format (WIS 2-BUFR)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34508" y="2189478"/>
            <a:ext cx="6037486" cy="33835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656" y="2233929"/>
            <a:ext cx="5657104" cy="3339072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 rot="769042">
            <a:off x="1780866" y="3279779"/>
            <a:ext cx="3215444" cy="151105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1220983">
            <a:off x="7821770" y="3343352"/>
            <a:ext cx="3121015" cy="135390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826760" y="5636956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 smtClean="0">
                <a:solidFill>
                  <a:srgbClr val="172B4D"/>
                </a:solidFill>
                <a:latin typeface="+mn-lt"/>
              </a:rPr>
              <a:t>More than 90</a:t>
            </a:r>
            <a:r>
              <a:rPr lang="en-US" sz="2000" b="1" dirty="0">
                <a:solidFill>
                  <a:srgbClr val="172B4D"/>
                </a:solidFill>
                <a:latin typeface="+mn-lt"/>
              </a:rPr>
              <a:t>% of </a:t>
            </a:r>
            <a:r>
              <a:rPr lang="en-US" sz="2000" b="1" dirty="0" smtClean="0">
                <a:solidFill>
                  <a:srgbClr val="172B4D"/>
                </a:solidFill>
                <a:latin typeface="+mn-lt"/>
              </a:rPr>
              <a:t>Caribbean stations </a:t>
            </a:r>
            <a:r>
              <a:rPr lang="en-US" sz="2000" b="1" dirty="0">
                <a:solidFill>
                  <a:srgbClr val="172B4D"/>
                </a:solidFill>
                <a:latin typeface="+mn-lt"/>
              </a:rPr>
              <a:t>now report in BUFR </a:t>
            </a:r>
            <a:r>
              <a:rPr lang="en-US" sz="2000" b="1" dirty="0" smtClean="0">
                <a:solidFill>
                  <a:srgbClr val="172B4D"/>
                </a:solidFill>
                <a:latin typeface="+mn-lt"/>
              </a:rPr>
              <a:t>through WIS 2 </a:t>
            </a:r>
            <a:endParaRPr lang="en-US" sz="2000" b="1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5836683"/>
            <a:ext cx="44220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 smtClean="0">
                <a:solidFill>
                  <a:srgbClr val="172B4D"/>
                </a:solidFill>
              </a:rPr>
              <a:t>Very few Caribbean stations reported in BUFR via WIS</a:t>
            </a:r>
            <a:endParaRPr lang="en-US" sz="2000" b="1" dirty="0"/>
          </a:p>
        </p:txBody>
      </p:sp>
      <p:sp>
        <p:nvSpPr>
          <p:cNvPr id="10" name="Rectangle 9"/>
          <p:cNvSpPr/>
          <p:nvPr/>
        </p:nvSpPr>
        <p:spPr>
          <a:xfrm>
            <a:off x="169656" y="1618892"/>
            <a:ext cx="87835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n-NO" b="1" dirty="0" smtClean="0"/>
              <a:t>Source: </a:t>
            </a:r>
            <a:r>
              <a:rPr lang="nn-NO" b="1" dirty="0" smtClean="0">
                <a:solidFill>
                  <a:srgbClr val="0000FF"/>
                </a:solidFill>
                <a:hlinkClick r:id="rId4"/>
              </a:rPr>
              <a:t>https://confluence.ecmwf.int/display/TCBUF/Data+availability</a:t>
            </a:r>
            <a:r>
              <a:rPr lang="nn-NO" b="1" dirty="0" smtClean="0">
                <a:solidFill>
                  <a:srgbClr val="0000FF"/>
                </a:solidFill>
              </a:rPr>
              <a:t>    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056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"/>
          <p:cNvSpPr txBox="1">
            <a:spLocks noGrp="1"/>
          </p:cNvSpPr>
          <p:nvPr>
            <p:ph type="title"/>
          </p:nvPr>
        </p:nvSpPr>
        <p:spPr>
          <a:xfrm>
            <a:off x="687441" y="111720"/>
            <a:ext cx="10972800" cy="15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85980"/>
              </a:buClr>
              <a:buSzPts val="4400"/>
              <a:buFont typeface="Open Sans"/>
              <a:buNone/>
            </a:pPr>
            <a:r>
              <a:rPr lang="en-US" dirty="0" smtClean="0"/>
              <a:t>Questions </a:t>
            </a:r>
            <a:r>
              <a:rPr lang="en-US" smtClean="0"/>
              <a:t>to consider?</a:t>
            </a:r>
            <a:endParaRPr dirty="0"/>
          </a:p>
        </p:txBody>
      </p:sp>
      <p:sp>
        <p:nvSpPr>
          <p:cNvPr id="54" name="Google Shape;54;p3"/>
          <p:cNvSpPr txBox="1">
            <a:spLocks noGrp="1"/>
          </p:cNvSpPr>
          <p:nvPr>
            <p:ph type="body" idx="1"/>
          </p:nvPr>
        </p:nvSpPr>
        <p:spPr>
          <a:xfrm>
            <a:off x="580103" y="1741382"/>
            <a:ext cx="109728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indent="0">
              <a:buNone/>
            </a:pPr>
            <a:r>
              <a:rPr lang="en-US" dirty="0" smtClean="0"/>
              <a:t>1. How </a:t>
            </a:r>
            <a:r>
              <a:rPr lang="en-US" dirty="0"/>
              <a:t>would you describe the impact of the regionally </a:t>
            </a:r>
            <a:r>
              <a:rPr lang="en-US" dirty="0" smtClean="0"/>
              <a:t>implemented </a:t>
            </a:r>
            <a:r>
              <a:rPr lang="en-US" dirty="0"/>
              <a:t>CMO Caribbean WIS 2.0 box on your country’s achieving GBON </a:t>
            </a:r>
            <a:r>
              <a:rPr lang="en-US" dirty="0" smtClean="0"/>
              <a:t>compliance?</a:t>
            </a:r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dirty="0" smtClean="0"/>
              <a:t>2. And, do </a:t>
            </a:r>
            <a:r>
              <a:rPr lang="en-US" dirty="0"/>
              <a:t>you think other components of GBON </a:t>
            </a:r>
            <a:r>
              <a:rPr lang="en-US" dirty="0" smtClean="0"/>
              <a:t>implementation, </a:t>
            </a:r>
            <a:r>
              <a:rPr lang="en-US" dirty="0"/>
              <a:t>such as capacity development, procurement, spare parts </a:t>
            </a:r>
            <a:r>
              <a:rPr lang="en-US" dirty="0" smtClean="0"/>
              <a:t>pools, etc., can benefit similarly from a regional approach? </a:t>
            </a:r>
            <a:endParaRPr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OFF Theme">
  <a:themeElements>
    <a:clrScheme name="SOFF">
      <a:dk1>
        <a:srgbClr val="000000"/>
      </a:dk1>
      <a:lt1>
        <a:srgbClr val="FFFFFF"/>
      </a:lt1>
      <a:dk2>
        <a:srgbClr val="1C3353"/>
      </a:dk2>
      <a:lt2>
        <a:srgbClr val="D9D9D9"/>
      </a:lt2>
      <a:accent1>
        <a:srgbClr val="1C3353"/>
      </a:accent1>
      <a:accent2>
        <a:srgbClr val="185980"/>
      </a:accent2>
      <a:accent3>
        <a:srgbClr val="008B85"/>
      </a:accent3>
      <a:accent4>
        <a:srgbClr val="FFCC4F"/>
      </a:accent4>
      <a:accent5>
        <a:srgbClr val="FF593A"/>
      </a:accent5>
      <a:accent6>
        <a:srgbClr val="8C0108"/>
      </a:accent6>
      <a:hlink>
        <a:srgbClr val="18587F"/>
      </a:hlink>
      <a:folHlink>
        <a:srgbClr val="33323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501</Words>
  <Application>Microsoft Office PowerPoint</Application>
  <PresentationFormat>Widescreen</PresentationFormat>
  <Paragraphs>134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Quattrocento Sans</vt:lpstr>
      <vt:lpstr>Helvetica Neue</vt:lpstr>
      <vt:lpstr>Corbel</vt:lpstr>
      <vt:lpstr>Open Sans</vt:lpstr>
      <vt:lpstr>SOFF Theme</vt:lpstr>
      <vt:lpstr>Closing the Basic Weather and Climate  Data Gaps in the Caribbean : SOFF regional implementation and creating synergies  Caribbean GBON Implementation 2023 - 2025  &amp; Compliance Criteria </vt:lpstr>
      <vt:lpstr>GBON regulations </vt:lpstr>
      <vt:lpstr>Compliance criteria for GBON Surface Land &amp; Marine Stations</vt:lpstr>
      <vt:lpstr>Compliance criteria for GBON Upper-air Land &amp; Marine Stations</vt:lpstr>
      <vt:lpstr>Caribbean Country Level Declared GBON Stations  February 2023   vs    April 2025</vt:lpstr>
      <vt:lpstr>Data availability 2023  vs   2025</vt:lpstr>
      <vt:lpstr>GBON Data Availability Format (WIS 2-BUFR)</vt:lpstr>
      <vt:lpstr>Questions to consider?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Closing the Basic Weather and Climate  Data Gaps in the Caribbean : SOFF regional implementation and creating synergies  Country updates</dc:title>
  <dc:creator>Tshering Lhamo</dc:creator>
  <cp:lastModifiedBy>Kenneth Kerr</cp:lastModifiedBy>
  <cp:revision>23</cp:revision>
  <dcterms:created xsi:type="dcterms:W3CDTF">2024-08-16T08:48:23Z</dcterms:created>
  <dcterms:modified xsi:type="dcterms:W3CDTF">2025-05-05T04:50:33Z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0x010100752F777A3B37C245853E6762AE9D7153</vt:lpwstr>
  </property>
  <property fmtid="{D5CDD505-2E9C-101B-9397-08002B2CF9AE}" pid="3" name="MediaServiceImageTags">
    <vt:lpwstr/>
  </property>
  <property fmtid="{D5CDD505-2E9C-101B-9397-08002B2CF9AE}" pid="4" name="xd_ProgID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  <property fmtid="{D5CDD505-2E9C-101B-9397-08002B2CF9AE}" pid="11" name="xd_Signature">
    <vt:bool>false</vt:bool>
  </property>
  <property fmtid="{D5CDD505-2E9C-101B-9397-08002B2CF9AE}" pid="12" name="SharedWithUsers">
    <vt:lpwstr>10;#Markus Repnik</vt:lpwstr>
  </property>
</Properties>
</file>