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Quattrocento Sans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T1mPjedp2ZcNXCHHbcOCf0pd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79019C-22E9-4C4E-8493-D34DF32687E6}">
  <a:tblStyle styleId="{8479019C-22E9-4C4E-8493-D34DF32687E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orbel-regular.fntdata"/><Relationship Id="rId12" Type="http://schemas.openxmlformats.org/officeDocument/2006/relationships/slide" Target="slides/slide6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QuattrocentoSans-regular.fntdata"/><Relationship Id="rId16" Type="http://schemas.openxmlformats.org/officeDocument/2006/relationships/font" Target="fonts/Corbel-boldItalic.fntdata"/><Relationship Id="rId19" Type="http://schemas.openxmlformats.org/officeDocument/2006/relationships/font" Target="fonts/QuattrocentoSans-italic.fntdata"/><Relationship Id="rId18" Type="http://schemas.openxmlformats.org/officeDocument/2006/relationships/font" Target="fonts/Quattrocento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51e23af5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g3551e23af5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51e23af51_0_1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551e23af51_0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51e23af51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551e23af51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51e23af51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51e23af51_0_1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/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10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" name="Google Shape;16;p10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14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p14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4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b="1" i="0" sz="44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2" type="sldNum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551e23af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3551e23af51_0_0"/>
          <p:cNvSpPr txBox="1"/>
          <p:nvPr>
            <p:ph idx="4294967295" type="ctrTitle"/>
          </p:nvPr>
        </p:nvSpPr>
        <p:spPr>
          <a:xfrm>
            <a:off x="551383" y="2065557"/>
            <a:ext cx="84333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11111"/>
              <a:buFont typeface="Open Sans"/>
              <a:buNone/>
            </a:pPr>
            <a:r>
              <a:rPr b="1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Closing the Basic Weather and Climate Data Gaps in the Caribbean: </a:t>
            </a:r>
            <a:r>
              <a:rPr b="0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SOFF Regional implementation and creating synergies</a:t>
            </a:r>
            <a:br>
              <a:rPr b="0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CH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Session </a:t>
            </a:r>
            <a:r>
              <a:rPr lang="en-CH" sz="3200">
                <a:solidFill>
                  <a:schemeClr val="lt1"/>
                </a:solidFill>
              </a:rPr>
              <a:t>7</a:t>
            </a:r>
            <a:r>
              <a:rPr b="1" i="0" lang="en-CH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CH" sz="3200">
                <a:solidFill>
                  <a:schemeClr val="lt1"/>
                </a:solidFill>
              </a:rPr>
              <a:t>Creating leverage with other</a:t>
            </a:r>
            <a:endParaRPr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11111"/>
              <a:buFont typeface="Open Sans"/>
              <a:buNone/>
            </a:pPr>
            <a:r>
              <a:rPr lang="en-CH" sz="3200">
                <a:solidFill>
                  <a:schemeClr val="lt1"/>
                </a:solidFill>
              </a:rPr>
              <a:t>partners – achieving objectives of EW4All</a:t>
            </a:r>
            <a:endParaRPr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11111"/>
              <a:buFont typeface="Open Sans"/>
              <a:buNone/>
            </a:pPr>
            <a:r>
              <a:rPr lang="en-CH" sz="3200">
                <a:solidFill>
                  <a:schemeClr val="lt1"/>
                </a:solidFill>
              </a:rPr>
              <a:t>through partnership</a:t>
            </a:r>
            <a:endParaRPr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11111"/>
              <a:buFont typeface="Open Sans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6" name="Google Shape;46;g3551e23af51_0_0"/>
          <p:cNvSpPr txBox="1"/>
          <p:nvPr/>
        </p:nvSpPr>
        <p:spPr>
          <a:xfrm>
            <a:off x="551384" y="1148073"/>
            <a:ext cx="9865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" name="Google Shape;47;g3551e23af51_0_0"/>
          <p:cNvSpPr txBox="1"/>
          <p:nvPr>
            <p:ph idx="1" type="body"/>
          </p:nvPr>
        </p:nvSpPr>
        <p:spPr>
          <a:xfrm>
            <a:off x="551384" y="1343243"/>
            <a:ext cx="101076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</a:pPr>
            <a:r>
              <a:rPr lang="en-CH"/>
              <a:t>5 – 7 May 2025</a:t>
            </a:r>
            <a:endParaRPr/>
          </a:p>
        </p:txBody>
      </p:sp>
      <p:cxnSp>
        <p:nvCxnSpPr>
          <p:cNvPr id="48" name="Google Shape;48;g3551e23af51_0_0"/>
          <p:cNvCxnSpPr/>
          <p:nvPr/>
        </p:nvCxnSpPr>
        <p:spPr>
          <a:xfrm>
            <a:off x="667916" y="1913157"/>
            <a:ext cx="29169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g3551e23af51_0_0"/>
          <p:cNvCxnSpPr/>
          <p:nvPr/>
        </p:nvCxnSpPr>
        <p:spPr>
          <a:xfrm>
            <a:off x="667915" y="5146035"/>
            <a:ext cx="29169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DB-Logo - FONTAGRO Digital" id="50" name="Google Shape;50;g3551e23af5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793" y="370259"/>
            <a:ext cx="1584252" cy="840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red circles&#10;&#10;AI-generated content may be incorrect." id="51" name="Google Shape;51;g3551e23af5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50" y="431026"/>
            <a:ext cx="1657975" cy="71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>
            <a:off x="609599" y="274638"/>
            <a:ext cx="1123030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ct val="100000"/>
              <a:buFont typeface="Open Sans"/>
              <a:buNone/>
            </a:pPr>
            <a:r>
              <a:rPr lang="en-CH"/>
              <a:t>Framework for collaboration for enhancing systematic observations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609599" y="1576119"/>
            <a:ext cx="11582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H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Framework developed by the Secretariats of SOFF, AF, CIF, CREWS, GCF, GEF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H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Adopted by 6</a:t>
            </a:r>
            <a:r>
              <a:rPr b="0" baseline="30000" i="0" lang="en-CH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b="0" i="0" lang="en-CH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Steering Committee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CH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Signed at COP28 by representatives of the six funds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b="24175" l="0" r="0" t="16920"/>
          <a:stretch/>
        </p:blipFill>
        <p:spPr>
          <a:xfrm>
            <a:off x="352096" y="2934929"/>
            <a:ext cx="11839903" cy="3923071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52667" y="380850"/>
            <a:ext cx="1127162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ct val="100000"/>
              <a:buFont typeface="Open Sans"/>
              <a:buNone/>
            </a:pPr>
            <a:r>
              <a:rPr lang="en-CH"/>
              <a:t>Framework for collaboration for enhancing systematic observations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336305" y="1726663"/>
            <a:ext cx="11712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CH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Aims to enhance </a:t>
            </a:r>
            <a:r>
              <a:rPr b="1" i="0" lang="en-CH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complementarity, collaboration, and joint action</a:t>
            </a:r>
            <a:r>
              <a:rPr b="0" i="0" lang="en-CH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across the Secretariats of the SOFF, AF, CIF, CREWS, GEF, and GCF for enhancing systematic observations and improving the use of basic weather and climate data for effective climate action.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rbe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CH" sz="2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 </a:t>
            </a:r>
            <a:r>
              <a:rPr b="1" i="0" lang="en-CH" sz="2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SOFF Investment funding request</a:t>
            </a:r>
            <a:r>
              <a:rPr b="0" i="0" lang="en-CH" sz="2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aims at building on, leveraging and sustaining investments from the other funds as well as from SOFF Implementing Entities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CH" sz="2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addition to the 5 major climate funds, SOFF through the operational partners identifies other investments and initiatives in the region that will complement and leverage SOFF investments </a:t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352667" y="3106786"/>
            <a:ext cx="158145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en-CH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551e23af51_0_130"/>
          <p:cNvPicPr preferRelativeResize="0"/>
          <p:nvPr/>
        </p:nvPicPr>
        <p:blipFill rotWithShape="1">
          <a:blip r:embed="rId3">
            <a:alphaModFix/>
          </a:blip>
          <a:srcRect b="10212" l="0" r="0" t="10434"/>
          <a:stretch/>
        </p:blipFill>
        <p:spPr>
          <a:xfrm>
            <a:off x="3227942" y="2078379"/>
            <a:ext cx="8964322" cy="4779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3551e23af51_0_130"/>
          <p:cNvCxnSpPr/>
          <p:nvPr/>
        </p:nvCxnSpPr>
        <p:spPr>
          <a:xfrm>
            <a:off x="2067235" y="4029128"/>
            <a:ext cx="32538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g3551e23af51_0_130"/>
          <p:cNvSpPr txBox="1"/>
          <p:nvPr>
            <p:ph type="title"/>
          </p:nvPr>
        </p:nvSpPr>
        <p:spPr>
          <a:xfrm>
            <a:off x="275914" y="244756"/>
            <a:ext cx="8493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</a:pPr>
            <a:r>
              <a:rPr lang="en-CH" sz="3600">
                <a:latin typeface="Open Sans"/>
                <a:ea typeface="Open Sans"/>
                <a:cs typeface="Open Sans"/>
                <a:sym typeface="Open Sans"/>
              </a:rPr>
              <a:t>SOFF investments in the Caribbean &amp; other climate funds</a:t>
            </a:r>
            <a:endParaRPr sz="3600"/>
          </a:p>
        </p:txBody>
      </p:sp>
      <p:graphicFrame>
        <p:nvGraphicFramePr>
          <p:cNvPr id="73" name="Google Shape;73;g3551e23af51_0_130"/>
          <p:cNvGraphicFramePr/>
          <p:nvPr/>
        </p:nvGraphicFramePr>
        <p:xfrm>
          <a:off x="901293" y="3693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Belize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Google Shape;74;g3551e23af51_0_130"/>
          <p:cNvGraphicFramePr/>
          <p:nvPr/>
        </p:nvGraphicFramePr>
        <p:xfrm>
          <a:off x="1513007" y="26343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Cuba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5" name="Google Shape;75;g3551e23af51_0_130"/>
          <p:cNvCxnSpPr/>
          <p:nvPr/>
        </p:nvCxnSpPr>
        <p:spPr>
          <a:xfrm>
            <a:off x="4532295" y="2969672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76" name="Google Shape;76;g3551e23af51_0_130"/>
          <p:cNvGraphicFramePr/>
          <p:nvPr/>
        </p:nvGraphicFramePr>
        <p:xfrm>
          <a:off x="347579" y="5729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268450"/>
                <a:gridCol w="2387075"/>
              </a:tblGrid>
              <a:tr h="1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 Investment Phase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ongoing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 Investment funding request submitted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7" name="Google Shape;77;g3551e23af51_0_130"/>
          <p:cNvCxnSpPr/>
          <p:nvPr/>
        </p:nvCxnSpPr>
        <p:spPr>
          <a:xfrm>
            <a:off x="8819998" y="6452106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78" name="Google Shape;78;g3551e23af51_0_130"/>
          <p:cNvGraphicFramePr/>
          <p:nvPr/>
        </p:nvGraphicFramePr>
        <p:xfrm>
          <a:off x="6677552" y="61874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Suriname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9" name="Google Shape;79;g3551e23af51_0_130"/>
          <p:cNvCxnSpPr/>
          <p:nvPr/>
        </p:nvCxnSpPr>
        <p:spPr>
          <a:xfrm>
            <a:off x="8538015" y="2078379"/>
            <a:ext cx="0" cy="145860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80" name="Google Shape;80;g3551e23af51_0_130"/>
          <p:cNvGraphicFramePr/>
          <p:nvPr/>
        </p:nvGraphicFramePr>
        <p:xfrm>
          <a:off x="6489214" y="15190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Dominican Republic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</a:tr>
            </a:tbl>
          </a:graphicData>
        </a:graphic>
      </p:graphicFrame>
      <p:cxnSp>
        <p:nvCxnSpPr>
          <p:cNvPr id="81" name="Google Shape;81;g3551e23af51_0_130"/>
          <p:cNvCxnSpPr/>
          <p:nvPr/>
        </p:nvCxnSpPr>
        <p:spPr>
          <a:xfrm>
            <a:off x="9960951" y="2375159"/>
            <a:ext cx="0" cy="145860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82" name="Google Shape;82;g3551e23af51_0_130"/>
          <p:cNvGraphicFramePr/>
          <p:nvPr/>
        </p:nvGraphicFramePr>
        <p:xfrm>
          <a:off x="8885736" y="23071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Antigua and Barbuda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83" name="Google Shape;83;g3551e23af51_0_130"/>
          <p:cNvCxnSpPr/>
          <p:nvPr/>
        </p:nvCxnSpPr>
        <p:spPr>
          <a:xfrm>
            <a:off x="8362627" y="6122697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84" name="Google Shape;84;g3551e23af51_0_130"/>
          <p:cNvGraphicFramePr/>
          <p:nvPr/>
        </p:nvGraphicFramePr>
        <p:xfrm>
          <a:off x="6240980" y="5482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Guyana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551e23af51_0_52"/>
          <p:cNvPicPr preferRelativeResize="0"/>
          <p:nvPr/>
        </p:nvPicPr>
        <p:blipFill rotWithShape="1">
          <a:blip r:embed="rId3">
            <a:alphaModFix/>
          </a:blip>
          <a:srcRect b="10212" l="0" r="0" t="10434"/>
          <a:stretch/>
        </p:blipFill>
        <p:spPr>
          <a:xfrm>
            <a:off x="3227942" y="2078379"/>
            <a:ext cx="8964322" cy="4779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g3551e23af51_0_52"/>
          <p:cNvCxnSpPr/>
          <p:nvPr/>
        </p:nvCxnSpPr>
        <p:spPr>
          <a:xfrm>
            <a:off x="2067235" y="4029128"/>
            <a:ext cx="32538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g3551e23af51_0_52"/>
          <p:cNvSpPr txBox="1"/>
          <p:nvPr>
            <p:ph type="title"/>
          </p:nvPr>
        </p:nvSpPr>
        <p:spPr>
          <a:xfrm>
            <a:off x="275914" y="244756"/>
            <a:ext cx="8493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</a:pPr>
            <a:r>
              <a:rPr lang="en-CH" sz="3600">
                <a:latin typeface="Open Sans"/>
                <a:ea typeface="Open Sans"/>
                <a:cs typeface="Open Sans"/>
                <a:sym typeface="Open Sans"/>
              </a:rPr>
              <a:t>SOFF investments in the Caribbean &amp; other climate funds</a:t>
            </a:r>
            <a:endParaRPr sz="3600"/>
          </a:p>
        </p:txBody>
      </p:sp>
      <p:graphicFrame>
        <p:nvGraphicFramePr>
          <p:cNvPr id="92" name="Google Shape;92;g3551e23af51_0_52"/>
          <p:cNvGraphicFramePr/>
          <p:nvPr/>
        </p:nvGraphicFramePr>
        <p:xfrm>
          <a:off x="901293" y="3693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Belize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0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oogle Shape;93;g3551e23af51_0_52"/>
          <p:cNvGraphicFramePr/>
          <p:nvPr/>
        </p:nvGraphicFramePr>
        <p:xfrm>
          <a:off x="1513007" y="26343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Cuba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94" name="Google Shape;94;g3551e23af51_0_52"/>
          <p:cNvCxnSpPr/>
          <p:nvPr/>
        </p:nvCxnSpPr>
        <p:spPr>
          <a:xfrm>
            <a:off x="4532295" y="2969672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95" name="Google Shape;95;g3551e23af51_0_52"/>
          <p:cNvGraphicFramePr/>
          <p:nvPr/>
        </p:nvGraphicFramePr>
        <p:xfrm>
          <a:off x="347579" y="5729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268450"/>
                <a:gridCol w="2387075"/>
              </a:tblGrid>
              <a:tr h="1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 Investment Phase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ongoing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 Investment funding request submitted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96" name="Google Shape;96;g3551e23af51_0_52"/>
          <p:cNvCxnSpPr/>
          <p:nvPr/>
        </p:nvCxnSpPr>
        <p:spPr>
          <a:xfrm>
            <a:off x="8467423" y="5952456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97" name="Google Shape;97;g3551e23af51_0_52"/>
          <p:cNvGraphicFramePr/>
          <p:nvPr/>
        </p:nvGraphicFramePr>
        <p:xfrm>
          <a:off x="5480227" y="5310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Suriname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98" name="Google Shape;98;g3551e23af51_0_52"/>
          <p:cNvCxnSpPr/>
          <p:nvPr/>
        </p:nvCxnSpPr>
        <p:spPr>
          <a:xfrm>
            <a:off x="8538015" y="2078379"/>
            <a:ext cx="0" cy="145860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99" name="Google Shape;99;g3551e23af51_0_52"/>
          <p:cNvGraphicFramePr/>
          <p:nvPr/>
        </p:nvGraphicFramePr>
        <p:xfrm>
          <a:off x="6489214" y="15190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Dominican Republic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</a:tr>
            </a:tbl>
          </a:graphicData>
        </a:graphic>
      </p:graphicFrame>
      <p:cxnSp>
        <p:nvCxnSpPr>
          <p:cNvPr id="100" name="Google Shape;100;g3551e23af51_0_52"/>
          <p:cNvCxnSpPr/>
          <p:nvPr/>
        </p:nvCxnSpPr>
        <p:spPr>
          <a:xfrm>
            <a:off x="9960951" y="2375159"/>
            <a:ext cx="0" cy="145860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01" name="Google Shape;101;g3551e23af51_0_52"/>
          <p:cNvGraphicFramePr/>
          <p:nvPr/>
        </p:nvGraphicFramePr>
        <p:xfrm>
          <a:off x="8885736" y="23071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Antigua and Barbuda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102" name="Google Shape;102;g3551e23af51_0_52"/>
          <p:cNvCxnSpPr/>
          <p:nvPr/>
        </p:nvCxnSpPr>
        <p:spPr>
          <a:xfrm>
            <a:off x="8769427" y="6394922"/>
            <a:ext cx="1915200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03" name="Google Shape;103;g3551e23af51_0_52"/>
          <p:cNvGraphicFramePr/>
          <p:nvPr/>
        </p:nvGraphicFramePr>
        <p:xfrm>
          <a:off x="6647780" y="60596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{8479019C-22E9-4C4E-8493-D34DF32687E6}</a:tableStyleId>
              </a:tblPr>
              <a:tblGrid>
                <a:gridCol w="568775"/>
                <a:gridCol w="568775"/>
                <a:gridCol w="782725"/>
                <a:gridCol w="568775"/>
                <a:gridCol w="568775"/>
              </a:tblGrid>
              <a:tr h="1506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Guyana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8C85"/>
                    </a:solidFill>
                  </a:tcPr>
                </a:tc>
                <a:tc hMerge="1"/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CREWS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GCF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GEF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FFFC"/>
                    </a:solidFill>
                  </a:tcPr>
                </a:tc>
              </a:tr>
            </a:tbl>
          </a:graphicData>
        </a:graphic>
      </p:graphicFrame>
      <p:pic>
        <p:nvPicPr>
          <p:cNvPr id="104" name="Google Shape;104;g3551e23af51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51e23af51_0_1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551e23af51_0_119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g3551e23af51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2024-08-16T08:48:23Z</dcterms:created>
  <dc:creator>Tshering Lhamo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10;#Markus Repnik</vt:lpwstr>
  </property>
</Properties>
</file>