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Corbel"/>
      <p:regular r:id="rId27"/>
      <p:bold r:id="rId28"/>
      <p:italic r:id="rId29"/>
      <p:boldItalic r:id="rId30"/>
    </p:embeddedFont>
    <p:embeddedFont>
      <p:font typeface="Quattrocento Sans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3" roundtripDataSignature="AMtx7mjYJJTFfKJBsFj2M0hnI/aHAhSz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821986-B07A-46B0-BDBB-E7993E9985C8}">
  <a:tblStyle styleId="{2F821986-B07A-46B0-BDBB-E7993E9985C8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5E4FB9D-684E-4BE8-8333-14F32E72211B}" styleName="Table_1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fill>
          <a:solidFill>
            <a:srgbClr val="CBCCCF"/>
          </a:solidFill>
        </a:fill>
      </a:tcStyle>
    </a:band1H>
    <a:band2H>
      <a:tcTxStyle/>
    </a:band2H>
    <a:band1V>
      <a:tcTxStyle/>
      <a:tcStyle>
        <a:fill>
          <a:solidFill>
            <a:srgbClr val="CBCCCF"/>
          </a:solidFill>
        </a:fill>
      </a:tcStyle>
    </a:band1V>
    <a:band2V>
      <a:tcTxStyle/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4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orbel-bold.fntdata"/><Relationship Id="rId27" Type="http://schemas.openxmlformats.org/officeDocument/2006/relationships/font" Target="fonts/Corbel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orbel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attrocentoSans-regular.fntdata"/><Relationship Id="rId30" Type="http://schemas.openxmlformats.org/officeDocument/2006/relationships/font" Target="fonts/Corbel-boldItalic.fntdata"/><Relationship Id="rId11" Type="http://schemas.openxmlformats.org/officeDocument/2006/relationships/slide" Target="slides/slide5.xml"/><Relationship Id="rId33" Type="http://schemas.openxmlformats.org/officeDocument/2006/relationships/font" Target="fonts/QuattrocentoSans-italic.fntdata"/><Relationship Id="rId10" Type="http://schemas.openxmlformats.org/officeDocument/2006/relationships/slide" Target="slides/slide4.xml"/><Relationship Id="rId32" Type="http://schemas.openxmlformats.org/officeDocument/2006/relationships/font" Target="fonts/QuattrocentoSans-bold.fntdata"/><Relationship Id="rId13" Type="http://schemas.openxmlformats.org/officeDocument/2006/relationships/slide" Target="slides/slide7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6.xml"/><Relationship Id="rId34" Type="http://schemas.openxmlformats.org/officeDocument/2006/relationships/font" Target="fonts/QuattrocentoSans-boldItalic.fntdata"/><Relationship Id="rId15" Type="http://schemas.openxmlformats.org/officeDocument/2006/relationships/slide" Target="slides/slide9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8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1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0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548eec0e9_1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35548eec0e9_1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5a3a50ca3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5a3a50ca3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H"/>
              <a:t>For upper air, additionally we are looking at required resolution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H"/>
              <a:t>WDQMS is operated in cooperation with DWD (Germany), ECMWF, JMA (Japan), and NOAA/NCEP (USA)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7067357c7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7067357c7_0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1"/>
          <p:cNvSpPr txBox="1"/>
          <p:nvPr>
            <p:ph type="ctrTitle"/>
          </p:nvPr>
        </p:nvSpPr>
        <p:spPr>
          <a:xfrm>
            <a:off x="551384" y="1913157"/>
            <a:ext cx="7963966" cy="3232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" name="Google Shape;14;p21"/>
          <p:cNvCxnSpPr/>
          <p:nvPr/>
        </p:nvCxnSpPr>
        <p:spPr>
          <a:xfrm>
            <a:off x="667916" y="1913157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21"/>
          <p:cNvSpPr txBox="1"/>
          <p:nvPr>
            <p:ph idx="1" type="body"/>
          </p:nvPr>
        </p:nvSpPr>
        <p:spPr>
          <a:xfrm>
            <a:off x="551384" y="1111375"/>
            <a:ext cx="10107612" cy="56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6" name="Google Shape;16;p21"/>
          <p:cNvCxnSpPr/>
          <p:nvPr/>
        </p:nvCxnSpPr>
        <p:spPr>
          <a:xfrm>
            <a:off x="667915" y="5146035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type="title"/>
          </p:nvPr>
        </p:nvSpPr>
        <p:spPr>
          <a:xfrm>
            <a:off x="914400" y="1285875"/>
            <a:ext cx="103632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000"/>
              <a:buFont typeface="Open Sans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8" name="Google Shape;28;p25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2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26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4" name="Google Shape;34;p26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26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  <a:defRPr b="1" i="0" sz="4400" u="none" cap="none" strike="noStrike">
                <a:solidFill>
                  <a:srgbClr val="1859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2" type="sldNum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H"/>
              <a:t>‹#›</a:t>
            </a:fld>
            <a:endParaRPr/>
          </a:p>
        </p:txBody>
      </p:sp>
      <p:sp>
        <p:nvSpPr>
          <p:cNvPr id="10" name="Google Shape;10;p20"/>
          <p:cNvSpPr txBox="1"/>
          <p:nvPr>
            <p:ph idx="10" type="dt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un-soff.org/wp-content/uploads/2023/06/INF-5.2-ECMWF-support-to-SOFF-beneficiary-countries.pdf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hyperlink" Target="https://gbon-compliance.wmo.int/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>
            <p:ph idx="4294967295" type="ctrTitle"/>
          </p:nvPr>
        </p:nvSpPr>
        <p:spPr>
          <a:xfrm>
            <a:off x="551383" y="1913157"/>
            <a:ext cx="8433333" cy="3232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2A42"/>
              </a:buClr>
              <a:buSzPts val="3200"/>
              <a:buFont typeface="Open Sans"/>
              <a:buNone/>
            </a:pPr>
            <a:r>
              <a:rPr b="1" i="0" lang="en-CH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  <a:t>Closing the Basic Weather and Climate Data Gaps in Africa for Effective Adaptation in Africa</a:t>
            </a:r>
            <a:br>
              <a:rPr b="1" i="0" lang="en-CH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1" i="0" lang="en-CH" sz="3200" u="none" cap="none" strike="noStrike">
                <a:solidFill>
                  <a:srgbClr val="112A4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0" lang="en-CH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Compliance Phase Consultation</a:t>
            </a:r>
            <a:endParaRPr b="1" i="0" sz="4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551384" y="1148073"/>
            <a:ext cx="9865096" cy="576063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A42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C345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7" name="Google Shape;47;p1"/>
          <p:cNvSpPr txBox="1"/>
          <p:nvPr>
            <p:ph idx="1" type="body"/>
          </p:nvPr>
        </p:nvSpPr>
        <p:spPr>
          <a:xfrm>
            <a:off x="551384" y="1343243"/>
            <a:ext cx="10107612" cy="56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</a:pPr>
            <a:r>
              <a:rPr lang="en-CH"/>
              <a:t>5-7 May 2025</a:t>
            </a:r>
            <a:endParaRPr/>
          </a:p>
        </p:txBody>
      </p:sp>
      <p:cxnSp>
        <p:nvCxnSpPr>
          <p:cNvPr id="48" name="Google Shape;48;p1"/>
          <p:cNvCxnSpPr/>
          <p:nvPr/>
        </p:nvCxnSpPr>
        <p:spPr>
          <a:xfrm>
            <a:off x="667916" y="1913157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1"/>
          <p:cNvCxnSpPr/>
          <p:nvPr/>
        </p:nvCxnSpPr>
        <p:spPr>
          <a:xfrm>
            <a:off x="667915" y="5146035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Google Shape;172;p9"/>
          <p:cNvGraphicFramePr/>
          <p:nvPr/>
        </p:nvGraphicFramePr>
        <p:xfrm>
          <a:off x="0" y="6461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{2F821986-B07A-46B0-BDBB-E7993E9985C8}</a:tableStyleId>
              </a:tblPr>
              <a:tblGrid>
                <a:gridCol w="12192000"/>
              </a:tblGrid>
              <a:tr h="0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orbe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5980"/>
                    </a:solidFill>
                  </a:tcPr>
                </a:tc>
              </a:tr>
            </a:tbl>
          </a:graphicData>
        </a:graphic>
      </p:graphicFrame>
      <p:sp>
        <p:nvSpPr>
          <p:cNvPr id="173" name="Google Shape;173;p9"/>
          <p:cNvSpPr txBox="1"/>
          <p:nvPr/>
        </p:nvSpPr>
        <p:spPr>
          <a:xfrm>
            <a:off x="650696" y="81767"/>
            <a:ext cx="11191089" cy="1461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ct val="100000"/>
              <a:buFont typeface="Open Sans"/>
              <a:buNone/>
            </a:pPr>
            <a:r>
              <a:rPr b="1" i="0" lang="en-CH" sz="4000" u="none" cap="none" strike="noStrike">
                <a:solidFill>
                  <a:srgbClr val="185980"/>
                </a:solidFill>
                <a:latin typeface="Open Sans"/>
                <a:ea typeface="Open Sans"/>
                <a:cs typeface="Open Sans"/>
                <a:sym typeface="Open Sans"/>
              </a:rPr>
              <a:t>Countries' ability to financially contribute to the Compliance phase: results from CHDs </a:t>
            </a:r>
            <a:endParaRPr b="1" i="0" sz="4000" u="none" cap="none" strike="noStrike">
              <a:solidFill>
                <a:srgbClr val="18598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4" name="Google Shape;174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224" y="1543260"/>
            <a:ext cx="11068994" cy="475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10"/>
          <p:cNvGraphicFramePr/>
          <p:nvPr/>
        </p:nvGraphicFramePr>
        <p:xfrm>
          <a:off x="646368" y="2270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{2F821986-B07A-46B0-BDBB-E7993E9985C8}</a:tableStyleId>
              </a:tblPr>
              <a:tblGrid>
                <a:gridCol w="10899275"/>
              </a:tblGrid>
              <a:tr h="447025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Open Sans"/>
                        <a:buNone/>
                      </a:pPr>
                      <a:r>
                        <a:rPr b="1" lang="en-CH" sz="28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Guiding question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5980"/>
                    </a:solidFill>
                  </a:tcPr>
                </a:tc>
              </a:tr>
              <a:tr h="1162225">
                <a:tc>
                  <a:txBody>
                    <a:bodyPr/>
                    <a:lstStyle/>
                    <a:p>
                      <a:pPr indent="0" lvl="0" marL="1143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3200"/>
                        <a:buFont typeface="Quattrocento Sans"/>
                        <a:buNone/>
                      </a:pPr>
                      <a:r>
                        <a:rPr b="0" i="0" lang="en-CH" sz="3200" u="none" cap="none" strike="noStrike">
                          <a:solidFill>
                            <a:srgbClr val="333333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What level of co-investment (financial or in kind) in GBON compliance is your meteorological service ready to make (5-25%)?</a:t>
                      </a:r>
                      <a:endParaRPr sz="32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11"/>
          <p:cNvGraphicFramePr/>
          <p:nvPr/>
        </p:nvGraphicFramePr>
        <p:xfrm>
          <a:off x="646368" y="10163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{2F821986-B07A-46B0-BDBB-E7993E9985C8}</a:tableStyleId>
              </a:tblPr>
              <a:tblGrid>
                <a:gridCol w="10899275"/>
              </a:tblGrid>
              <a:tr h="447025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Open Sans"/>
                        <a:buNone/>
                      </a:pPr>
                      <a:r>
                        <a:rPr b="1" lang="en-CH" sz="28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Guiding questions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5980"/>
                    </a:solidFill>
                  </a:tcPr>
                </a:tc>
              </a:tr>
              <a:tr h="116222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2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amount of the payment is country-specific O&amp;M costs calculated by  NMHS, IE and PAs. Are there cases when the O&amp;M costs can be significantly different between two stations in one country (separated islands)?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1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rbe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just">
                        <a:lnSpc>
                          <a:spcPct val="11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800"/>
                        <a:buFont typeface="Open Sans"/>
                        <a:buNone/>
                      </a:pPr>
                      <a:r>
                        <a:rPr b="0" i="0" lang="en-CH" sz="2800" u="none" cap="none" strike="noStrike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How will episodic needs (i.e., vandalism, equipment failure, training new staff) be dealt with in the results-based financing model?</a:t>
                      </a:r>
                      <a:endParaRPr sz="2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/>
        </p:nvSpPr>
        <p:spPr>
          <a:xfrm>
            <a:off x="644463" y="248694"/>
            <a:ext cx="11036573" cy="14667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ct val="100000"/>
              <a:buFont typeface="Open Sans"/>
              <a:buNone/>
            </a:pPr>
            <a:r>
              <a:rPr b="1" i="0" lang="en-CH" sz="4000" u="none" cap="none" strike="noStrike">
                <a:solidFill>
                  <a:srgbClr val="185980"/>
                </a:solidFill>
                <a:latin typeface="Open Sans"/>
                <a:ea typeface="Open Sans"/>
                <a:cs typeface="Open Sans"/>
                <a:sym typeface="Open Sans"/>
              </a:rPr>
              <a:t>Incentivizing regional efficiency &amp; collaboration</a:t>
            </a:r>
            <a:endParaRPr b="1" i="0" sz="4000" u="none" cap="none" strike="noStrike">
              <a:solidFill>
                <a:srgbClr val="18598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12"/>
          <p:cNvSpPr txBox="1"/>
          <p:nvPr>
            <p:ph idx="1" type="body"/>
          </p:nvPr>
        </p:nvSpPr>
        <p:spPr>
          <a:xfrm>
            <a:off x="809004" y="1981446"/>
            <a:ext cx="11040419" cy="4646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CH" sz="2800">
                <a:latin typeface="Open Sans"/>
                <a:ea typeface="Open Sans"/>
                <a:cs typeface="Open Sans"/>
                <a:sym typeface="Open Sans"/>
              </a:rPr>
              <a:t>Regional WIGOS centers</a:t>
            </a:r>
            <a:r>
              <a:rPr lang="en-CH" sz="2800">
                <a:latin typeface="Open Sans"/>
                <a:ea typeface="Open Sans"/>
                <a:cs typeface="Open Sans"/>
                <a:sym typeface="Open Sans"/>
              </a:rPr>
              <a:t> support for addressing GBON data performance issues / incidents</a:t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CH" sz="2800">
                <a:latin typeface="Open Sans"/>
                <a:ea typeface="Open Sans"/>
                <a:cs typeface="Open Sans"/>
                <a:sym typeface="Open Sans"/>
              </a:rPr>
              <a:t>Regional Instrument Centres </a:t>
            </a:r>
            <a:r>
              <a:rPr lang="en-CH" sz="2800">
                <a:latin typeface="Open Sans"/>
                <a:ea typeface="Open Sans"/>
                <a:cs typeface="Open Sans"/>
                <a:sym typeface="Open Sans"/>
              </a:rPr>
              <a:t>support for calibration of meteorological instruments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CH" sz="2800">
                <a:latin typeface="Open Sans"/>
                <a:ea typeface="Open Sans"/>
                <a:cs typeface="Open Sans"/>
                <a:sym typeface="Open Sans"/>
              </a:rPr>
              <a:t>Regional pools of spares or regional operations and maintenance </a:t>
            </a:r>
            <a:r>
              <a:rPr lang="en-CH" sz="2800">
                <a:latin typeface="Open Sans"/>
                <a:ea typeface="Open Sans"/>
                <a:cs typeface="Open Sans"/>
                <a:sym typeface="Open Sans"/>
              </a:rPr>
              <a:t>support provided by a regional SOFF beneficiary country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CH" sz="2800">
                <a:latin typeface="Open Sans"/>
                <a:ea typeface="Open Sans"/>
                <a:cs typeface="Open Sans"/>
                <a:sym typeface="Open Sans"/>
              </a:rPr>
              <a:t>Regional data sharing</a:t>
            </a:r>
            <a:r>
              <a:rPr lang="en-CH" sz="2800">
                <a:latin typeface="Open Sans"/>
                <a:ea typeface="Open Sans"/>
                <a:cs typeface="Open Sans"/>
                <a:sym typeface="Open Sans"/>
              </a:rPr>
              <a:t> arrangements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CH" sz="2800">
                <a:latin typeface="Open Sans"/>
                <a:ea typeface="Open Sans"/>
                <a:cs typeface="Open Sans"/>
                <a:sym typeface="Open Sans"/>
              </a:rPr>
              <a:t>Regional troubleshooting</a:t>
            </a:r>
            <a:r>
              <a:rPr lang="en-CH" sz="2800">
                <a:latin typeface="Open Sans"/>
                <a:ea typeface="Open Sans"/>
                <a:cs typeface="Open Sans"/>
                <a:sym typeface="Open Sans"/>
              </a:rPr>
              <a:t> and peer advisory support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Google Shape;195;p13"/>
          <p:cNvGraphicFramePr/>
          <p:nvPr/>
        </p:nvGraphicFramePr>
        <p:xfrm>
          <a:off x="646368" y="24841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{2F821986-B07A-46B0-BDBB-E7993E9985C8}</a:tableStyleId>
              </a:tblPr>
              <a:tblGrid>
                <a:gridCol w="10899275"/>
              </a:tblGrid>
              <a:tr h="370000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Open Sans"/>
                        <a:buNone/>
                      </a:pPr>
                      <a:r>
                        <a:rPr b="1" lang="en-CH" sz="28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Guiding question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5980"/>
                    </a:solidFill>
                  </a:tcPr>
                </a:tc>
              </a:tr>
              <a:tr h="986250">
                <a:tc>
                  <a:txBody>
                    <a:bodyPr/>
                    <a:lstStyle/>
                    <a:p>
                      <a:pPr indent="0" lvl="0" marL="1143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2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While the SOFF Compliance phase will provide support to individual SOFF beneficiary countries, how could additional (sub) regional Compliance phase support be designed?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/>
        </p:nvSpPr>
        <p:spPr>
          <a:xfrm>
            <a:off x="609600" y="492733"/>
            <a:ext cx="11054901" cy="1850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3600"/>
              <a:buFont typeface="Open Sans"/>
              <a:buNone/>
            </a:pPr>
            <a:r>
              <a:rPr b="1" i="0" lang="en-CH" sz="3600" u="none" cap="none" strike="noStrike">
                <a:solidFill>
                  <a:srgbClr val="185980"/>
                </a:solidFill>
                <a:latin typeface="Open Sans"/>
                <a:ea typeface="Open Sans"/>
                <a:cs typeface="Open Sans"/>
                <a:sym typeface="Open Sans"/>
              </a:rPr>
              <a:t>Supporting countries in the effective use of global forecast products – ensuring SOFF support is a “two-way-street"</a:t>
            </a:r>
            <a:endParaRPr b="1" i="0" sz="3600" u="none" cap="none" strike="noStrike">
              <a:solidFill>
                <a:srgbClr val="18598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14"/>
          <p:cNvSpPr txBox="1"/>
          <p:nvPr>
            <p:ph idx="1" type="body"/>
          </p:nvPr>
        </p:nvSpPr>
        <p:spPr>
          <a:xfrm>
            <a:off x="609788" y="2726055"/>
            <a:ext cx="10531026" cy="1405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n-CH" sz="2600">
                <a:latin typeface="Open Sans"/>
                <a:ea typeface="Open Sans"/>
                <a:cs typeface="Open Sans"/>
                <a:sym typeface="Open Sans"/>
              </a:rPr>
              <a:t>Commitment to beneficiary countries</a:t>
            </a:r>
            <a:r>
              <a:rPr lang="en-CH" sz="2600">
                <a:latin typeface="Open Sans"/>
                <a:ea typeface="Open Sans"/>
                <a:cs typeface="Open Sans"/>
                <a:sym typeface="Open Sans"/>
              </a:rPr>
              <a:t> in closing GBON gap and having access to improved NWP forecast products and support in effective use</a:t>
            </a:r>
            <a:endParaRPr/>
          </a:p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CH" sz="2600">
                <a:latin typeface="Open Sans"/>
                <a:ea typeface="Open Sans"/>
                <a:cs typeface="Open Sans"/>
                <a:sym typeface="Open Sans"/>
              </a:rPr>
              <a:t>Preliminary list of </a:t>
            </a:r>
            <a:r>
              <a:rPr b="1" lang="en-CH" sz="2600">
                <a:latin typeface="Open Sans"/>
                <a:ea typeface="Open Sans"/>
                <a:cs typeface="Open Sans"/>
                <a:sym typeface="Open Sans"/>
              </a:rPr>
              <a:t>NWP forecast products and potential capacity building activities</a:t>
            </a:r>
            <a:r>
              <a:rPr lang="en-CH" sz="2600">
                <a:latin typeface="Open Sans"/>
                <a:ea typeface="Open Sans"/>
                <a:cs typeface="Open Sans"/>
                <a:sym typeface="Open Sans"/>
              </a:rPr>
              <a:t> outlined in </a:t>
            </a:r>
            <a:r>
              <a:rPr i="1" lang="en-CH" sz="2600">
                <a:latin typeface="Open Sans"/>
                <a:ea typeface="Open Sans"/>
                <a:cs typeface="Open Sans"/>
                <a:sym typeface="Open Sans"/>
              </a:rPr>
              <a:t>Inf-5.2 ECMWF support to SOFF beneficiary countries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15"/>
          <p:cNvGraphicFramePr/>
          <p:nvPr/>
        </p:nvGraphicFramePr>
        <p:xfrm>
          <a:off x="646368" y="18440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{2F821986-B07A-46B0-BDBB-E7993E9985C8}</a:tableStyleId>
              </a:tblPr>
              <a:tblGrid>
                <a:gridCol w="10899275"/>
              </a:tblGrid>
              <a:tr h="470600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Open Sans"/>
                        <a:buNone/>
                      </a:pPr>
                      <a:r>
                        <a:rPr b="1" lang="en-CH" sz="2800" u="none" cap="none" strike="noStrik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Guiding question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5980"/>
                    </a:solidFill>
                  </a:tcPr>
                </a:tc>
              </a:tr>
              <a:tr h="1379800"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Open Sans"/>
                        <a:buNone/>
                      </a:pPr>
                      <a:r>
                        <a:rPr lang="en-CH" sz="2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kind of NWP Forecast products do beneficiary countries require? </a:t>
                      </a:r>
                      <a:endParaRPr sz="2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rbe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3333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33"/>
                        </a:buClr>
                        <a:buSzPts val="2800"/>
                        <a:buFont typeface="Open Sans"/>
                        <a:buNone/>
                      </a:pPr>
                      <a:r>
                        <a:rPr b="0" i="0" lang="en-CH" sz="2800" u="none" cap="none" strike="noStrike">
                          <a:solidFill>
                            <a:srgbClr val="3333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 capacity is there to access and use these to underpin services, what kind of training is required?</a:t>
                      </a:r>
                      <a:endParaRPr sz="2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1143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/>
          <p:nvPr>
            <p:ph type="title"/>
          </p:nvPr>
        </p:nvSpPr>
        <p:spPr>
          <a:xfrm>
            <a:off x="573480" y="18576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5A9C"/>
              </a:buClr>
              <a:buSzPct val="100000"/>
              <a:buFont typeface="Arial"/>
              <a:buNone/>
            </a:pPr>
            <a:br>
              <a:rPr b="1" lang="en-CH" sz="6000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CH" sz="6000">
                <a:solidFill>
                  <a:srgbClr val="005A9C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/>
          <p:nvPr>
            <p:ph type="title"/>
          </p:nvPr>
        </p:nvSpPr>
        <p:spPr>
          <a:xfrm>
            <a:off x="257306" y="80263"/>
            <a:ext cx="109728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CH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LAC</a:t>
            </a:r>
            <a:r>
              <a:rPr b="1" lang="en-CH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: Global GBON Gap Analysis, June 2023</a:t>
            </a:r>
            <a:endParaRPr sz="2400"/>
          </a:p>
        </p:txBody>
      </p:sp>
      <p:graphicFrame>
        <p:nvGraphicFramePr>
          <p:cNvPr id="217" name="Google Shape;217;p17"/>
          <p:cNvGraphicFramePr/>
          <p:nvPr/>
        </p:nvGraphicFramePr>
        <p:xfrm>
          <a:off x="192949" y="7524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{85E4FB9D-684E-4BE8-8333-14F32E72211B}</a:tableStyleId>
              </a:tblPr>
              <a:tblGrid>
                <a:gridCol w="2156325"/>
                <a:gridCol w="1608300"/>
                <a:gridCol w="1608300"/>
                <a:gridCol w="1608300"/>
                <a:gridCol w="1608300"/>
                <a:gridCol w="1608300"/>
                <a:gridCol w="1608300"/>
              </a:tblGrid>
              <a:tr h="357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/>
                        <a:t>SOFF- supported country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/>
                        <a:t>Station type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/>
                        <a:t>Target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/>
                        <a:t>Reporting**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/>
                        <a:t>Gap (improve)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/>
                        <a:t>Gap (new)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H" sz="1500" u="none" cap="none" strike="noStrike"/>
                        <a:t>Gap (total)</a:t>
                      </a:r>
                      <a:endParaRPr b="1" i="1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575" marB="0" marR="7575" marL="7575" anchor="ctr"/>
                </a:tc>
              </a:tr>
              <a:tr h="373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Antigua and Barbuda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B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461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Bahamas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T cap="flat" cmpd="sng" w="76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Barbados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Belize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Cuba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Dominica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Dominican Republic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548eec0e9_1_12"/>
          <p:cNvSpPr txBox="1"/>
          <p:nvPr>
            <p:ph type="title"/>
          </p:nvPr>
        </p:nvSpPr>
        <p:spPr>
          <a:xfrm>
            <a:off x="380531" y="54838"/>
            <a:ext cx="109728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CH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LAC</a:t>
            </a:r>
            <a:r>
              <a:rPr b="1" lang="en-CH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: Global GBON Gap Analysis, June 2023</a:t>
            </a:r>
            <a:endParaRPr sz="2400"/>
          </a:p>
        </p:txBody>
      </p:sp>
      <p:graphicFrame>
        <p:nvGraphicFramePr>
          <p:cNvPr id="223" name="Google Shape;223;g35548eec0e9_1_12"/>
          <p:cNvGraphicFramePr/>
          <p:nvPr/>
        </p:nvGraphicFramePr>
        <p:xfrm>
          <a:off x="466961" y="7271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{85E4FB9D-684E-4BE8-8333-14F32E72211B}</a:tableStyleId>
              </a:tblPr>
              <a:tblGrid>
                <a:gridCol w="1608300"/>
                <a:gridCol w="1608300"/>
                <a:gridCol w="1608300"/>
                <a:gridCol w="1608300"/>
                <a:gridCol w="1608300"/>
                <a:gridCol w="1608300"/>
                <a:gridCol w="1608300"/>
              </a:tblGrid>
              <a:tr h="357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SOFF- supported country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Station type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Target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Reporting**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Gap (improve)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Gap (new)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Gap (total)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575" marB="0" marR="7575" marL="7575" anchor="ctr"/>
                </a:tc>
              </a:tr>
              <a:tr h="373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Grenada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Guyana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Haiti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Jamaica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Saint Kitts and Nevis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Saint Lucia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Saint Vincent and Grenadines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3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748060" y="64127"/>
            <a:ext cx="10839284" cy="891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D5E"/>
              </a:buClr>
              <a:buSzPts val="2800"/>
              <a:buFont typeface="Quattrocento Sans"/>
              <a:buNone/>
            </a:pPr>
            <a:r>
              <a:rPr b="1" i="0" lang="en-CH" sz="2800" u="none" cap="none" strike="noStrike">
                <a:solidFill>
                  <a:srgbClr val="0B3D5E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SOFF phases and GBON compliance</a:t>
            </a:r>
            <a:endParaRPr b="1" i="0" sz="2800" u="none" cap="none" strike="noStrike">
              <a:solidFill>
                <a:srgbClr val="0B3D5E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5" name="Google Shape;55;p2"/>
          <p:cNvGrpSpPr/>
          <p:nvPr/>
        </p:nvGrpSpPr>
        <p:grpSpPr>
          <a:xfrm>
            <a:off x="617758" y="955349"/>
            <a:ext cx="10969585" cy="891222"/>
            <a:chOff x="3214" y="0"/>
            <a:chExt cx="10969585" cy="891222"/>
          </a:xfrm>
        </p:grpSpPr>
        <p:sp>
          <p:nvSpPr>
            <p:cNvPr id="56" name="Google Shape;56;p2"/>
            <p:cNvSpPr/>
            <p:nvPr/>
          </p:nvSpPr>
          <p:spPr>
            <a:xfrm>
              <a:off x="3214" y="0"/>
              <a:ext cx="3916560" cy="891222"/>
            </a:xfrm>
            <a:prstGeom prst="chevron">
              <a:avLst>
                <a:gd fmla="val 50000" name="adj"/>
              </a:avLst>
            </a:prstGeom>
            <a:solidFill>
              <a:srgbClr val="19335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 txBox="1"/>
            <p:nvPr/>
          </p:nvSpPr>
          <p:spPr>
            <a:xfrm>
              <a:off x="448825" y="0"/>
              <a:ext cx="3025338" cy="891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Quattrocento Sans"/>
                <a:buNone/>
              </a:pPr>
              <a:r>
                <a:rPr b="0" i="1" lang="en-CH" sz="2800" u="none" cap="none" strike="noStrik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Readiness</a:t>
              </a:r>
              <a:endParaRPr b="0" i="1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28119" y="0"/>
              <a:ext cx="3916560" cy="891222"/>
            </a:xfrm>
            <a:prstGeom prst="chevron">
              <a:avLst>
                <a:gd fmla="val 50000" name="adj"/>
              </a:avLst>
            </a:prstGeom>
            <a:solidFill>
              <a:srgbClr val="19335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 txBox="1"/>
            <p:nvPr/>
          </p:nvSpPr>
          <p:spPr>
            <a:xfrm>
              <a:off x="3973730" y="0"/>
              <a:ext cx="3025338" cy="891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Quattrocento Sans"/>
                <a:buNone/>
              </a:pPr>
              <a:r>
                <a:rPr b="0" i="1" lang="en-CH" sz="2800" u="none" cap="none" strike="noStrik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Investment</a:t>
              </a:r>
              <a:endParaRPr b="0" i="1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056239" y="0"/>
              <a:ext cx="3916560" cy="891222"/>
            </a:xfrm>
            <a:prstGeom prst="chevron">
              <a:avLst>
                <a:gd fmla="val 50000" name="adj"/>
              </a:avLst>
            </a:prstGeom>
            <a:solidFill>
              <a:srgbClr val="19335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 txBox="1"/>
            <p:nvPr/>
          </p:nvSpPr>
          <p:spPr>
            <a:xfrm>
              <a:off x="7501850" y="0"/>
              <a:ext cx="3025338" cy="891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Quattrocento Sans"/>
                <a:buNone/>
              </a:pPr>
              <a:r>
                <a:rPr b="0" i="1" lang="en-CH" sz="2800" u="none" cap="none" strike="noStrik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Compliance</a:t>
              </a:r>
              <a:endParaRPr b="0" i="1" sz="2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62" name="Google Shape;62;p2"/>
          <p:cNvSpPr txBox="1"/>
          <p:nvPr/>
        </p:nvSpPr>
        <p:spPr>
          <a:xfrm>
            <a:off x="914400" y="2084892"/>
            <a:ext cx="3124200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CH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Gap assessed based on GBON requirements</a:t>
            </a:r>
            <a:endParaRPr b="0" i="0" sz="20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CH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Contribution Plan aimed at achieving GBON compliance</a:t>
            </a:r>
            <a:endParaRPr/>
          </a:p>
        </p:txBody>
      </p:sp>
      <p:sp>
        <p:nvSpPr>
          <p:cNvPr id="63" name="Google Shape;63;p2"/>
          <p:cNvSpPr txBox="1"/>
          <p:nvPr/>
        </p:nvSpPr>
        <p:spPr>
          <a:xfrm>
            <a:off x="4219574" y="2084892"/>
            <a:ext cx="3619502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CH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Investment towards GBON compliance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CH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Tested at the end of this phase with WDQMS in </a:t>
            </a:r>
            <a:r>
              <a:rPr b="0" i="1" lang="en-CH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commissioning period </a:t>
            </a:r>
            <a:endParaRPr/>
          </a:p>
          <a:p>
            <a:pPr indent="-342900" lvl="1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CH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Steering Committee decides on extension or additional investment in case of </a:t>
            </a:r>
            <a:r>
              <a:rPr b="0" i="1" lang="en-CH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force majeure </a:t>
            </a:r>
            <a:r>
              <a:rPr b="0" i="0" lang="en-CH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 unforeseen difficulties hindering GBON compliance</a:t>
            </a:r>
            <a:endParaRPr/>
          </a:p>
        </p:txBody>
      </p:sp>
      <p:sp>
        <p:nvSpPr>
          <p:cNvPr id="64" name="Google Shape;64;p2"/>
          <p:cNvSpPr txBox="1"/>
          <p:nvPr/>
        </p:nvSpPr>
        <p:spPr>
          <a:xfrm>
            <a:off x="8020050" y="2084892"/>
            <a:ext cx="31242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CH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Full </a:t>
            </a:r>
            <a:r>
              <a:rPr i="1" lang="en-CH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SOFF Compliance Phase Framework </a:t>
            </a:r>
            <a:r>
              <a:rPr lang="en-CH"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 be co-developed by SOFF and WMO in October 2025</a:t>
            </a:r>
            <a:endParaRPr b="0" i="0" sz="20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/>
          <p:nvPr>
            <p:ph type="title"/>
          </p:nvPr>
        </p:nvSpPr>
        <p:spPr>
          <a:xfrm>
            <a:off x="609600" y="262920"/>
            <a:ext cx="109728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CH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LAC</a:t>
            </a:r>
            <a:r>
              <a:rPr b="1" lang="en-CH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: Global GBON Gap Analysis, June 2023</a:t>
            </a:r>
            <a:endParaRPr sz="2400"/>
          </a:p>
        </p:txBody>
      </p:sp>
      <p:graphicFrame>
        <p:nvGraphicFramePr>
          <p:cNvPr id="229" name="Google Shape;229;p19"/>
          <p:cNvGraphicFramePr/>
          <p:nvPr/>
        </p:nvGraphicFramePr>
        <p:xfrm>
          <a:off x="609578" y="10992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{85E4FB9D-684E-4BE8-8333-14F32E72211B}</a:tableStyleId>
              </a:tblPr>
              <a:tblGrid>
                <a:gridCol w="1567550"/>
                <a:gridCol w="1567550"/>
                <a:gridCol w="1567550"/>
                <a:gridCol w="1567550"/>
                <a:gridCol w="1567550"/>
                <a:gridCol w="1567550"/>
                <a:gridCol w="1567550"/>
              </a:tblGrid>
              <a:tr h="467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SOFF- supported country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Station type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Target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Reporting**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Gap (improve)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Gap (new)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575" marB="0" marR="7575" marL="7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 sz="15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Gap (total)</a:t>
                      </a:r>
                      <a:endParaRPr i="1" sz="1500" u="none" cap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7575" marB="0" marR="7575" marL="7575" anchor="ctr"/>
                </a:tc>
              </a:tr>
              <a:tr h="3708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Suriname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08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Trinidad and Tobago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Surface Land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Upper-Air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H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type="title"/>
          </p:nvPr>
        </p:nvSpPr>
        <p:spPr>
          <a:xfrm>
            <a:off x="609600" y="492725"/>
            <a:ext cx="97662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ct val="100000"/>
              <a:buFont typeface="Open Sans"/>
              <a:buNone/>
            </a:pPr>
            <a:r>
              <a:rPr lang="en-CH">
                <a:latin typeface="Open Sans"/>
                <a:ea typeface="Open Sans"/>
                <a:cs typeface="Open Sans"/>
                <a:sym typeface="Open Sans"/>
              </a:rPr>
              <a:t>Compliance phase: </a:t>
            </a:r>
            <a:br>
              <a:rPr lang="en-CH"/>
            </a:br>
            <a:r>
              <a:rPr lang="en-CH" sz="3600">
                <a:latin typeface="Open Sans"/>
                <a:ea typeface="Open Sans"/>
                <a:cs typeface="Open Sans"/>
                <a:sym typeface="Open Sans"/>
              </a:rPr>
              <a:t>The unique element ensuring long-term sustainability of SOFF investments </a:t>
            </a:r>
            <a:endParaRPr/>
          </a:p>
        </p:txBody>
      </p:sp>
      <p:sp>
        <p:nvSpPr>
          <p:cNvPr id="70" name="Google Shape;70;p3"/>
          <p:cNvSpPr txBox="1"/>
          <p:nvPr>
            <p:ph idx="1" type="body"/>
          </p:nvPr>
        </p:nvSpPr>
        <p:spPr>
          <a:xfrm>
            <a:off x="936176" y="2157575"/>
            <a:ext cx="10389900" cy="4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n-CH" sz="2600"/>
              <a:t>Results-based funding</a:t>
            </a:r>
            <a:r>
              <a:rPr lang="en-CH" sz="2600"/>
              <a:t> </a:t>
            </a:r>
            <a:r>
              <a:rPr lang="en-CH" sz="2600"/>
              <a:t>and peer advisors’ technical assistance to countries to operate and maintain the surface-based observation network and the international sharing of data</a:t>
            </a:r>
            <a:endParaRPr sz="2600"/>
          </a:p>
          <a:p>
            <a:pPr indent="-3556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n-CH" sz="2600"/>
              <a:t>Responsibility </a:t>
            </a:r>
            <a:r>
              <a:rPr lang="en-CH" sz="2600"/>
              <a:t>for i</a:t>
            </a:r>
            <a:r>
              <a:rPr lang="en-CH" sz="2600"/>
              <a:t>mplementing the Compliance Phase sits with the NMHS of each SOFF beneficiary country (no Implementing Entity)</a:t>
            </a:r>
            <a:endParaRPr b="1" sz="2600"/>
          </a:p>
          <a:p>
            <a:pPr indent="-3556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n-CH" sz="2600"/>
              <a:t>Peer advisors </a:t>
            </a:r>
            <a:r>
              <a:rPr lang="en-CH" sz="2600"/>
              <a:t>provide on-demand advisory support; inform WMO Technical Authority of issues and progress</a:t>
            </a:r>
            <a:endParaRPr sz="2600"/>
          </a:p>
        </p:txBody>
      </p:sp>
      <p:pic>
        <p:nvPicPr>
          <p:cNvPr id="71" name="Google Shape;7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8850" y="396575"/>
            <a:ext cx="257175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000"/>
              <a:buFont typeface="Open Sans"/>
              <a:buNone/>
            </a:pPr>
            <a:r>
              <a:rPr b="1" lang="en-CH" sz="4000"/>
              <a:t>Preview of Compliance phase</a:t>
            </a:r>
            <a:endParaRPr b="1" sz="4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" name="Google Shape;77;p5"/>
          <p:cNvSpPr txBox="1"/>
          <p:nvPr>
            <p:ph idx="1" type="body"/>
          </p:nvPr>
        </p:nvSpPr>
        <p:spPr>
          <a:xfrm>
            <a:off x="609600" y="2152957"/>
            <a:ext cx="10972800" cy="4364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CH" sz="2400">
                <a:latin typeface="Quattrocento Sans"/>
                <a:ea typeface="Quattrocento Sans"/>
                <a:cs typeface="Quattrocento Sans"/>
                <a:sym typeface="Quattrocento Sans"/>
              </a:rPr>
              <a:t>Direct results-based payment to the </a:t>
            </a:r>
            <a:r>
              <a:rPr b="1" lang="en-CH" sz="2400">
                <a:latin typeface="Quattrocento Sans"/>
                <a:ea typeface="Quattrocento Sans"/>
                <a:cs typeface="Quattrocento Sans"/>
                <a:sym typeface="Quattrocento Sans"/>
              </a:rPr>
              <a:t>country </a:t>
            </a:r>
            <a:r>
              <a:rPr lang="en-CH" sz="2400">
                <a:latin typeface="Quattrocento Sans"/>
                <a:ea typeface="Quattrocento Sans"/>
                <a:cs typeface="Quattrocento Sans"/>
                <a:sym typeface="Quattrocento Sans"/>
              </a:rPr>
              <a:t>(ideally directly to met service)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1" marL="742950" rtl="0" algn="just">
              <a:lnSpc>
                <a:spcPct val="120000"/>
              </a:lnSpc>
              <a:spcBef>
                <a:spcPts val="391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CH" sz="2300">
                <a:latin typeface="Quattrocento Sans"/>
                <a:ea typeface="Quattrocento Sans"/>
                <a:cs typeface="Quattrocento Sans"/>
                <a:sym typeface="Quattrocento Sans"/>
              </a:rPr>
              <a:t>to cover operations and maintenance, hardware, staff costs, training, inspections, site security/vandalism, maintenance, repair and replacement of equipment, communications, IT costs. </a:t>
            </a:r>
            <a:endParaRPr sz="23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10038" lvl="1" marL="742950" rtl="0" algn="l">
              <a:lnSpc>
                <a:spcPct val="120000"/>
              </a:lnSpc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CH" sz="2250">
                <a:latin typeface="Quattrocento Sans"/>
                <a:ea typeface="Quattrocento Sans"/>
                <a:cs typeface="Quattrocento Sans"/>
                <a:sym typeface="Quattrocento Sans"/>
              </a:rPr>
              <a:t>Peer advisory services by need</a:t>
            </a:r>
            <a:endParaRPr sz="2250"/>
          </a:p>
          <a:p>
            <a:pPr indent="-342900" lvl="0" marL="3429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CH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Performance monitoring. </a:t>
            </a:r>
            <a:r>
              <a:rPr lang="en-CH" sz="2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Regular, routine monitoring and verification of the performance will be carried out with WMO through the WIGOS Data Quality Monitoring System - WDQMS.</a:t>
            </a:r>
            <a:endParaRPr b="1" sz="24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CH" sz="2400">
                <a:latin typeface="Quattrocento Sans"/>
                <a:ea typeface="Quattrocento Sans"/>
                <a:cs typeface="Quattrocento Sans"/>
                <a:sym typeface="Quattrocento Sans"/>
              </a:rPr>
              <a:t>Expected co-investment </a:t>
            </a:r>
            <a:r>
              <a:rPr lang="en-CH" sz="2400">
                <a:latin typeface="Quattrocento Sans"/>
                <a:ea typeface="Quattrocento Sans"/>
                <a:cs typeface="Quattrocento Sans"/>
                <a:sym typeface="Quattrocento Sans"/>
              </a:rPr>
              <a:t>from Beneficiary country (% to be defined) for co-ownership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CH" sz="2400">
                <a:latin typeface="Quattrocento Sans"/>
                <a:ea typeface="Quattrocento Sans"/>
                <a:cs typeface="Quattrocento Sans"/>
                <a:sym typeface="Quattrocento Sans"/>
              </a:rPr>
              <a:t>Two-way street</a:t>
            </a:r>
            <a:r>
              <a:rPr lang="en-CH" sz="2400">
                <a:latin typeface="Quattrocento Sans"/>
                <a:ea typeface="Quattrocento Sans"/>
                <a:cs typeface="Quattrocento Sans"/>
                <a:sym typeface="Quattrocento Sans"/>
              </a:rPr>
              <a:t>: expected better access to improved prediction products (</a:t>
            </a:r>
            <a:r>
              <a:rPr lang="en-CH" sz="2400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ECMWF support to SOFF beneficiary countries</a:t>
            </a:r>
            <a:r>
              <a:rPr lang="en-CH" sz="2400">
                <a:latin typeface="Quattrocento Sans"/>
                <a:ea typeface="Quattrocento Sans"/>
                <a:cs typeface="Quattrocento Sans"/>
                <a:sym typeface="Quattrocento Sans"/>
              </a:rPr>
              <a:t>), but funded by SOFF partners / other projects, with SOFF specializing in the basic observations as a foundation</a:t>
            </a:r>
            <a:endParaRPr/>
          </a:p>
        </p:txBody>
      </p:sp>
      <p:pic>
        <p:nvPicPr>
          <p:cNvPr id="78" name="Google Shape;78;p5"/>
          <p:cNvPicPr preferRelativeResize="0"/>
          <p:nvPr/>
        </p:nvPicPr>
        <p:blipFill rotWithShape="1">
          <a:blip r:embed="rId4">
            <a:alphaModFix/>
          </a:blip>
          <a:srcRect b="21545" l="6834" r="7762" t="20518"/>
          <a:stretch/>
        </p:blipFill>
        <p:spPr>
          <a:xfrm>
            <a:off x="10109771" y="6301842"/>
            <a:ext cx="1897294" cy="37373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/>
          <p:cNvSpPr/>
          <p:nvPr/>
        </p:nvSpPr>
        <p:spPr>
          <a:xfrm>
            <a:off x="8991830" y="794808"/>
            <a:ext cx="914400" cy="338555"/>
          </a:xfrm>
          <a:prstGeom prst="roundRect">
            <a:avLst>
              <a:gd fmla="val 16667" name="adj"/>
            </a:avLst>
          </a:prstGeom>
          <a:solidFill>
            <a:srgbClr val="497DC3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rbel"/>
              <a:buNone/>
            </a:pPr>
            <a:r>
              <a:rPr b="1" i="0" lang="en-CH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SOFF</a:t>
            </a:r>
            <a:endParaRPr b="1" i="0" sz="20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80" name="Google Shape;80;p5"/>
          <p:cNvCxnSpPr/>
          <p:nvPr/>
        </p:nvCxnSpPr>
        <p:spPr>
          <a:xfrm flipH="1" rot="10800000">
            <a:off x="9448165" y="1133363"/>
            <a:ext cx="2" cy="502576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lg" w="lg" type="triangl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81" name="Google Shape;81;p5"/>
          <p:cNvSpPr txBox="1"/>
          <p:nvPr/>
        </p:nvSpPr>
        <p:spPr>
          <a:xfrm>
            <a:off x="9481584" y="1227265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CH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8550390" y="1664036"/>
            <a:ext cx="1795549" cy="565880"/>
          </a:xfrm>
          <a:prstGeom prst="roundRect">
            <a:avLst>
              <a:gd fmla="val 16667" name="adj"/>
            </a:avLst>
          </a:prstGeom>
          <a:solidFill>
            <a:srgbClr val="69000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r>
              <a:rPr b="1" i="0" lang="en-CH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Beneficiary</a:t>
            </a:r>
            <a:r>
              <a:rPr b="0" i="0" lang="en-CH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country / NNHS</a:t>
            </a: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10520503" y="1664036"/>
            <a:ext cx="668747" cy="5658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r>
              <a:rPr b="1" i="0" lang="en-CH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Peer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rbel"/>
              <a:buNone/>
            </a:pPr>
            <a:r>
              <a:rPr b="0" i="0" lang="en-CH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Adv.</a:t>
            </a: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9254346" y="986325"/>
            <a:ext cx="1570042" cy="1135155"/>
          </a:xfrm>
          <a:prstGeom prst="arc">
            <a:avLst>
              <a:gd fmla="val 16200000" name="adj1"/>
              <a:gd fmla="val 23863" name="adj2"/>
            </a:avLst>
          </a:prstGeom>
          <a:noFill/>
          <a:ln cap="flat" cmpd="sng" w="12700">
            <a:solidFill>
              <a:schemeClr val="accent1"/>
            </a:solidFill>
            <a:prstDash val="dash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/>
          <p:nvPr/>
        </p:nvSpPr>
        <p:spPr>
          <a:xfrm>
            <a:off x="3693529" y="6353910"/>
            <a:ext cx="54409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</a:pPr>
            <a:r>
              <a:rPr b="0" i="0" lang="en-CH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WIGOS Data Quality Monitoring System WDQMS</a:t>
            </a:r>
            <a:endParaRPr b="0" i="0" sz="20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3541971" y="287730"/>
            <a:ext cx="5347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None/>
            </a:pPr>
            <a:r>
              <a:rPr b="1" i="0" lang="en-CH" sz="21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GBON Station Compliance last month</a:t>
            </a:r>
            <a:endParaRPr b="1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2054363" y="715591"/>
            <a:ext cx="43596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None/>
            </a:pPr>
            <a:r>
              <a:rPr b="0" i="1" lang="en-CH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surface observations</a:t>
            </a:r>
            <a:endParaRPr b="0" i="1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7833027" y="687851"/>
            <a:ext cx="435962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None/>
            </a:pPr>
            <a:r>
              <a:rPr b="0" i="1" lang="en-CH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upper air observations</a:t>
            </a:r>
            <a:endParaRPr b="0" i="1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" name="Google Shape;9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5900" y="1305674"/>
            <a:ext cx="5097184" cy="45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350" y="1327200"/>
            <a:ext cx="5211880" cy="45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9227" y="1661550"/>
            <a:ext cx="5040925" cy="305171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7"/>
          <p:cNvSpPr txBox="1"/>
          <p:nvPr/>
        </p:nvSpPr>
        <p:spPr>
          <a:xfrm>
            <a:off x="3158576" y="229525"/>
            <a:ext cx="6285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None/>
            </a:pPr>
            <a:r>
              <a:rPr b="1" i="0" lang="en-CH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GBON Country Compliance* in Q</a:t>
            </a:r>
            <a:r>
              <a:rPr b="1" lang="en-CH" sz="2200"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b="1" i="0" lang="en-CH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202</a:t>
            </a:r>
            <a:r>
              <a:rPr b="1" lang="en-CH" sz="2200"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b="1" i="0" lang="en-CH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2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7"/>
          <p:cNvSpPr txBox="1"/>
          <p:nvPr/>
        </p:nvSpPr>
        <p:spPr>
          <a:xfrm>
            <a:off x="1901963" y="867991"/>
            <a:ext cx="435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None/>
            </a:pPr>
            <a:r>
              <a:rPr b="0" i="1" lang="en-CH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surface observations</a:t>
            </a:r>
            <a:endParaRPr b="0" i="1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7"/>
          <p:cNvSpPr txBox="1"/>
          <p:nvPr/>
        </p:nvSpPr>
        <p:spPr>
          <a:xfrm>
            <a:off x="7680627" y="840251"/>
            <a:ext cx="435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None/>
            </a:pPr>
            <a:r>
              <a:rPr b="0" i="1" lang="en-CH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upper air observations</a:t>
            </a:r>
            <a:endParaRPr b="0" i="1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" name="Google Shape;10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886950"/>
            <a:ext cx="2199844" cy="2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"/>
          <p:cNvSpPr txBox="1"/>
          <p:nvPr/>
        </p:nvSpPr>
        <p:spPr>
          <a:xfrm>
            <a:off x="3417898" y="5832225"/>
            <a:ext cx="525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</a:pPr>
            <a:r>
              <a:rPr b="0" i="0" lang="en-CH" sz="2000" u="sng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GBON compliance app (wmo.int)</a:t>
            </a:r>
            <a:endParaRPr b="0" i="0" sz="20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5" name="Google Shape;105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450" y="1585354"/>
            <a:ext cx="4733351" cy="29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7"/>
          <p:cNvPicPr preferRelativeResize="0"/>
          <p:nvPr/>
        </p:nvPicPr>
        <p:blipFill rotWithShape="1">
          <a:blip r:embed="rId7">
            <a:alphaModFix/>
          </a:blip>
          <a:srcRect b="0" l="3128" r="0" t="2610"/>
          <a:stretch/>
        </p:blipFill>
        <p:spPr>
          <a:xfrm>
            <a:off x="527850" y="2886950"/>
            <a:ext cx="1867050" cy="28604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7"/>
          <p:cNvSpPr txBox="1"/>
          <p:nvPr/>
        </p:nvSpPr>
        <p:spPr>
          <a:xfrm>
            <a:off x="2221725" y="6376025"/>
            <a:ext cx="910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H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*RA IV Decision approved the regional GBON upper air network.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5a3a50ca3_1_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H"/>
              <a:t>SOFF GBON Compliance Tool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g355a3a50ca3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738" y="1196353"/>
            <a:ext cx="9702324" cy="550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/>
          <p:nvPr/>
        </p:nvSpPr>
        <p:spPr>
          <a:xfrm>
            <a:off x="191742" y="240770"/>
            <a:ext cx="10839284" cy="891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D5E"/>
              </a:buClr>
              <a:buSzPts val="3600"/>
              <a:buFont typeface="Open Sans"/>
              <a:buNone/>
            </a:pPr>
            <a:r>
              <a:rPr b="1" i="0" lang="en-CH" sz="3600" u="none" cap="none" strike="noStrike">
                <a:solidFill>
                  <a:srgbClr val="0B3D5E"/>
                </a:solidFill>
                <a:latin typeface="Open Sans"/>
                <a:ea typeface="Open Sans"/>
                <a:cs typeface="Open Sans"/>
                <a:sym typeface="Open Sans"/>
              </a:rPr>
              <a:t>GBON compliance: tools and criteria</a:t>
            </a:r>
            <a:endParaRPr b="1" i="0" sz="3600" u="none" cap="none" strike="noStrike">
              <a:solidFill>
                <a:srgbClr val="0B3D5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9" name="Google Shape;119;p8"/>
          <p:cNvGrpSpPr/>
          <p:nvPr/>
        </p:nvGrpSpPr>
        <p:grpSpPr>
          <a:xfrm>
            <a:off x="9866774" y="2947256"/>
            <a:ext cx="1660358" cy="1865368"/>
            <a:chOff x="9866774" y="2947256"/>
            <a:chExt cx="1660358" cy="1865368"/>
          </a:xfrm>
        </p:grpSpPr>
        <p:pic>
          <p:nvPicPr>
            <p:cNvPr descr="A picture containing clipart, silhouette, art, illustration&#10;&#10;Description automatically generated" id="120" name="Google Shape;120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61665" y="2947256"/>
              <a:ext cx="1022449" cy="1026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8"/>
            <p:cNvSpPr txBox="1"/>
            <p:nvPr/>
          </p:nvSpPr>
          <p:spPr>
            <a:xfrm>
              <a:off x="9866774" y="4166293"/>
              <a:ext cx="166035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800"/>
                <a:buFont typeface="Quattrocento Sans"/>
                <a:buNone/>
              </a:pPr>
              <a:r>
                <a:rPr b="0" i="0" lang="en-CH" sz="1800" u="none" cap="none" strike="noStrike">
                  <a:solidFill>
                    <a:srgbClr val="0070C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Global NWP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800"/>
                <a:buFont typeface="Quattrocento Sans"/>
                <a:buNone/>
              </a:pPr>
              <a:r>
                <a:rPr b="0" i="0" lang="en-CH" sz="1800" u="none" cap="none" strike="noStrike">
                  <a:solidFill>
                    <a:srgbClr val="0070C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centre</a:t>
              </a:r>
              <a:endParaRPr b="0" i="0" sz="1800" u="none" cap="none" strike="noStrik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2" name="Google Shape;122;p8"/>
          <p:cNvGrpSpPr/>
          <p:nvPr/>
        </p:nvGrpSpPr>
        <p:grpSpPr>
          <a:xfrm>
            <a:off x="1083233" y="2784374"/>
            <a:ext cx="1660358" cy="1323808"/>
            <a:chOff x="1083233" y="2784374"/>
            <a:chExt cx="1660358" cy="1323808"/>
          </a:xfrm>
        </p:grpSpPr>
        <p:pic>
          <p:nvPicPr>
            <p:cNvPr descr="A black and white image of a tower&#10;&#10;Description automatically generated with low confidence" id="123" name="Google Shape;123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41912" y="2784374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8"/>
            <p:cNvSpPr txBox="1"/>
            <p:nvPr/>
          </p:nvSpPr>
          <p:spPr>
            <a:xfrm>
              <a:off x="1083233" y="3738850"/>
              <a:ext cx="16603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Quattrocento Sans"/>
                <a:buNone/>
              </a:pPr>
              <a:r>
                <a:rPr b="0" i="0" lang="en-CH" sz="1800" u="none" cap="none" strike="noStrik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Station</a:t>
              </a:r>
              <a:endParaRPr b="0" i="0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5" name="Google Shape;125;p8"/>
          <p:cNvGrpSpPr/>
          <p:nvPr/>
        </p:nvGrpSpPr>
        <p:grpSpPr>
          <a:xfrm>
            <a:off x="3269846" y="3031717"/>
            <a:ext cx="1660358" cy="1918382"/>
            <a:chOff x="3269846" y="3031717"/>
            <a:chExt cx="1660358" cy="1918382"/>
          </a:xfrm>
        </p:grpSpPr>
        <p:pic>
          <p:nvPicPr>
            <p:cNvPr descr="Server with solid fill" id="126" name="Google Shape;126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29809" y="3031717"/>
              <a:ext cx="561717" cy="5617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8"/>
            <p:cNvSpPr txBox="1"/>
            <p:nvPr/>
          </p:nvSpPr>
          <p:spPr>
            <a:xfrm>
              <a:off x="3269846" y="3995992"/>
              <a:ext cx="16603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Quattrocento Sans"/>
                <a:buNone/>
              </a:pPr>
              <a:r>
                <a:rPr b="0" i="0" lang="en-CH" sz="1800" u="none" cap="none" strike="noStrik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Data</a:t>
              </a:r>
              <a:endParaRPr b="0" i="0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Quattrocento Sans"/>
                <a:buNone/>
              </a:pPr>
              <a:r>
                <a:rPr b="0" i="0" lang="en-CH" sz="1800" u="none" cap="none" strike="noStrik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processing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Quattrocento Sans"/>
                <a:buNone/>
              </a:pPr>
              <a:r>
                <a:rPr b="0" i="0" lang="en-CH" sz="1800" u="none" cap="none" strike="noStrik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centre</a:t>
              </a:r>
              <a:endParaRPr b="0" i="0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28" name="Google Shape;128;p8"/>
          <p:cNvSpPr txBox="1"/>
          <p:nvPr/>
        </p:nvSpPr>
        <p:spPr>
          <a:xfrm>
            <a:off x="807717" y="4461705"/>
            <a:ext cx="282531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1" lang="en-CH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Consumables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1" lang="en-CH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Trained operators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1" lang="en-CH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Regular maintenance and calibration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b="0" i="1" lang="en-CH" sz="2000" u="none" cap="none" strike="noStrik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Assign as GBON in OSCAR Surface </a:t>
            </a:r>
            <a:endParaRPr b="0" i="1" sz="1800" u="none" cap="none" strike="noStrike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29" name="Google Shape;129;p8"/>
          <p:cNvGrpSpPr/>
          <p:nvPr/>
        </p:nvGrpSpPr>
        <p:grpSpPr>
          <a:xfrm>
            <a:off x="667948" y="2244604"/>
            <a:ext cx="2490928" cy="2022927"/>
            <a:chOff x="667948" y="2244604"/>
            <a:chExt cx="2490928" cy="2022927"/>
          </a:xfrm>
        </p:grpSpPr>
        <p:sp>
          <p:nvSpPr>
            <p:cNvPr id="130" name="Google Shape;130;p8"/>
            <p:cNvSpPr/>
            <p:nvPr/>
          </p:nvSpPr>
          <p:spPr>
            <a:xfrm>
              <a:off x="1249774" y="2731265"/>
              <a:ext cx="1327276" cy="1536266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1" name="Google Shape;131;p8"/>
            <p:cNvSpPr txBox="1"/>
            <p:nvPr/>
          </p:nvSpPr>
          <p:spPr>
            <a:xfrm>
              <a:off x="667948" y="2244604"/>
              <a:ext cx="24909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Quattrocento Sans"/>
                <a:buNone/>
              </a:pPr>
              <a:r>
                <a:rPr b="0" i="1" lang="en-CH" sz="1800" u="none" cap="none" strike="noStrik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Security</a:t>
              </a:r>
              <a:endParaRPr b="0" i="1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32" name="Google Shape;132;p8"/>
          <p:cNvGrpSpPr/>
          <p:nvPr/>
        </p:nvGrpSpPr>
        <p:grpSpPr>
          <a:xfrm>
            <a:off x="100590" y="3143076"/>
            <a:ext cx="1126572" cy="790893"/>
            <a:chOff x="100590" y="3143076"/>
            <a:chExt cx="1126572" cy="790893"/>
          </a:xfrm>
        </p:grpSpPr>
        <p:sp>
          <p:nvSpPr>
            <p:cNvPr id="133" name="Google Shape;133;p8"/>
            <p:cNvSpPr txBox="1"/>
            <p:nvPr/>
          </p:nvSpPr>
          <p:spPr>
            <a:xfrm>
              <a:off x="100590" y="3143076"/>
              <a:ext cx="11265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Quattrocento Sans"/>
                <a:buNone/>
              </a:pPr>
              <a:r>
                <a:rPr b="0" i="1" lang="en-CH" sz="1800" u="none" cap="none" strike="noStrik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Power</a:t>
              </a:r>
              <a:endParaRPr b="0" i="1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descr="High voltage with solid fill" id="134" name="Google Shape;134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0990" y="3543186"/>
              <a:ext cx="390783" cy="3907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" name="Google Shape;135;p8"/>
          <p:cNvGrpSpPr/>
          <p:nvPr/>
        </p:nvGrpSpPr>
        <p:grpSpPr>
          <a:xfrm>
            <a:off x="5564234" y="2784374"/>
            <a:ext cx="3941072" cy="2138429"/>
            <a:chOff x="5564234" y="2784374"/>
            <a:chExt cx="3941072" cy="2138429"/>
          </a:xfrm>
        </p:grpSpPr>
        <p:pic>
          <p:nvPicPr>
            <p:cNvPr id="136" name="Google Shape;136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51452" y="3001834"/>
              <a:ext cx="840205" cy="840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8"/>
            <p:cNvSpPr txBox="1"/>
            <p:nvPr/>
          </p:nvSpPr>
          <p:spPr>
            <a:xfrm>
              <a:off x="5564234" y="3968696"/>
              <a:ext cx="16603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800"/>
                <a:buFont typeface="Quattrocento Sans"/>
                <a:buNone/>
              </a:pPr>
              <a:r>
                <a:rPr b="0" i="0" lang="en-CH" sz="1800" u="none" cap="none" strike="noStrike">
                  <a:solidFill>
                    <a:srgbClr val="0070C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WMO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800"/>
                <a:buFont typeface="Quattrocento Sans"/>
                <a:buNone/>
              </a:pPr>
              <a:r>
                <a:rPr b="0" i="0" lang="en-CH" sz="1800" u="none" cap="none" strike="noStrike">
                  <a:solidFill>
                    <a:srgbClr val="0070C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Information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800"/>
                <a:buFont typeface="Quattrocento Sans"/>
                <a:buNone/>
              </a:pPr>
              <a:r>
                <a:rPr b="0" i="0" lang="en-CH" sz="1800" u="none" cap="none" strike="noStrike">
                  <a:solidFill>
                    <a:srgbClr val="0070C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System</a:t>
              </a:r>
              <a:endParaRPr b="0" i="0" sz="1800" u="none" cap="none" strike="noStrik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5703522" y="2784374"/>
              <a:ext cx="3801784" cy="1323439"/>
            </a:xfrm>
            <a:prstGeom prst="rightArrow">
              <a:avLst>
                <a:gd fmla="val 50000" name="adj1"/>
                <a:gd fmla="val 50000" name="adj2"/>
              </a:avLst>
            </a:prstGeom>
            <a:noFill/>
            <a:ln cap="flat" cmpd="sng" w="9525">
              <a:solidFill>
                <a:srgbClr val="19305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39" name="Google Shape;139;p8"/>
          <p:cNvGrpSpPr/>
          <p:nvPr/>
        </p:nvGrpSpPr>
        <p:grpSpPr>
          <a:xfrm>
            <a:off x="2460848" y="3091854"/>
            <a:ext cx="1344897" cy="415374"/>
            <a:chOff x="2460848" y="3091854"/>
            <a:chExt cx="1344897" cy="415374"/>
          </a:xfrm>
        </p:grpSpPr>
        <p:sp>
          <p:nvSpPr>
            <p:cNvPr id="140" name="Google Shape;140;p8"/>
            <p:cNvSpPr txBox="1"/>
            <p:nvPr/>
          </p:nvSpPr>
          <p:spPr>
            <a:xfrm>
              <a:off x="2634395" y="3091854"/>
              <a:ext cx="997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Quattrocento Sans"/>
                <a:buNone/>
              </a:pPr>
              <a:r>
                <a:rPr b="0" i="1" lang="en-CH" sz="1800" u="none" cap="none" strike="noStrik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Comms</a:t>
              </a:r>
              <a:endParaRPr b="0" i="1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41" name="Google Shape;141;p8"/>
            <p:cNvCxnSpPr/>
            <p:nvPr/>
          </p:nvCxnSpPr>
          <p:spPr>
            <a:xfrm>
              <a:off x="2460848" y="3507228"/>
              <a:ext cx="1344897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42" name="Google Shape;142;p8"/>
          <p:cNvGrpSpPr/>
          <p:nvPr/>
        </p:nvGrpSpPr>
        <p:grpSpPr>
          <a:xfrm>
            <a:off x="4284108" y="3072921"/>
            <a:ext cx="1327276" cy="923330"/>
            <a:chOff x="4284108" y="3072921"/>
            <a:chExt cx="1327276" cy="923330"/>
          </a:xfrm>
        </p:grpSpPr>
        <p:sp>
          <p:nvSpPr>
            <p:cNvPr id="143" name="Google Shape;143;p8"/>
            <p:cNvSpPr txBox="1"/>
            <p:nvPr/>
          </p:nvSpPr>
          <p:spPr>
            <a:xfrm>
              <a:off x="4284108" y="3072921"/>
              <a:ext cx="1327276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Quattrocento Sans"/>
                <a:buNone/>
              </a:pPr>
              <a:r>
                <a:rPr b="0" i="1" lang="en-CH" sz="1800" u="none" cap="none" strike="noStrik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Comms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orbel"/>
                <a:buNone/>
              </a:pPr>
              <a:r>
                <a:t/>
              </a:r>
              <a:endParaRPr b="0" i="1" sz="20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Quattrocento Sans"/>
                <a:buNone/>
              </a:pPr>
              <a:r>
                <a:rPr b="0" i="1" lang="en-CH" sz="1800" u="none" cap="none" strike="noStrike">
                  <a:solidFill>
                    <a:srgbClr val="00000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WIS2 node</a:t>
              </a:r>
              <a:endParaRPr b="0" i="1" sz="1800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44" name="Google Shape;144;p8"/>
            <p:cNvCxnSpPr/>
            <p:nvPr/>
          </p:nvCxnSpPr>
          <p:spPr>
            <a:xfrm>
              <a:off x="4412262" y="3521151"/>
              <a:ext cx="1129114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45" name="Google Shape;145;p8"/>
          <p:cNvGrpSpPr/>
          <p:nvPr/>
        </p:nvGrpSpPr>
        <p:grpSpPr>
          <a:xfrm>
            <a:off x="8193095" y="2682913"/>
            <a:ext cx="1718749" cy="3179074"/>
            <a:chOff x="8193095" y="2682913"/>
            <a:chExt cx="1718749" cy="3179074"/>
          </a:xfrm>
        </p:grpSpPr>
        <p:sp>
          <p:nvSpPr>
            <p:cNvPr id="146" name="Google Shape;146;p8"/>
            <p:cNvSpPr txBox="1"/>
            <p:nvPr/>
          </p:nvSpPr>
          <p:spPr>
            <a:xfrm>
              <a:off x="8193095" y="4384659"/>
              <a:ext cx="166035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Pts val="1800"/>
                <a:buFont typeface="Quattrocento Sans"/>
                <a:buNone/>
              </a:pPr>
              <a:r>
                <a:rPr b="0" i="0" lang="en-CH" sz="1800" u="none" cap="none" strike="noStrike">
                  <a:solidFill>
                    <a:srgbClr val="C0504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WIGOS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Pts val="1800"/>
                <a:buFont typeface="Quattrocento Sans"/>
                <a:buNone/>
              </a:pPr>
              <a:r>
                <a:rPr b="0" i="0" lang="en-CH" sz="1800" u="none" cap="none" strike="noStrike">
                  <a:solidFill>
                    <a:srgbClr val="C0504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Data Quality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Pts val="1800"/>
                <a:buFont typeface="Quattrocento Sans"/>
                <a:buNone/>
              </a:pPr>
              <a:r>
                <a:rPr b="0" i="0" lang="en-CH" sz="1800" u="none" cap="none" strike="noStrike">
                  <a:solidFill>
                    <a:srgbClr val="C0504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Monitoring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Pts val="1800"/>
                <a:buFont typeface="Quattrocento Sans"/>
                <a:buNone/>
              </a:pPr>
              <a:r>
                <a:rPr b="0" i="0" lang="en-CH" sz="1800" u="none" cap="none" strike="noStrike">
                  <a:solidFill>
                    <a:srgbClr val="C0504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System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Pts val="1800"/>
                <a:buFont typeface="Quattrocento Sans"/>
                <a:buNone/>
              </a:pPr>
              <a:r>
                <a:rPr b="1" i="0" lang="en-CH" sz="1800" u="none" cap="none" strike="noStrike">
                  <a:solidFill>
                    <a:srgbClr val="C0504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WDQMS</a:t>
              </a:r>
              <a:endParaRPr b="1" i="0" sz="1800" u="none" cap="none" strike="noStrike">
                <a:solidFill>
                  <a:srgbClr val="C0504D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8193095" y="2682913"/>
              <a:ext cx="1718749" cy="163121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48" name="Google Shape;148;p8"/>
          <p:cNvGrpSpPr/>
          <p:nvPr/>
        </p:nvGrpSpPr>
        <p:grpSpPr>
          <a:xfrm>
            <a:off x="4640261" y="5307472"/>
            <a:ext cx="3941072" cy="707269"/>
            <a:chOff x="4640261" y="5307472"/>
            <a:chExt cx="3941072" cy="707269"/>
          </a:xfrm>
        </p:grpSpPr>
        <p:cxnSp>
          <p:nvCxnSpPr>
            <p:cNvPr id="149" name="Google Shape;149;p8"/>
            <p:cNvCxnSpPr/>
            <p:nvPr/>
          </p:nvCxnSpPr>
          <p:spPr>
            <a:xfrm rot="10800000">
              <a:off x="4917632" y="5307472"/>
              <a:ext cx="3275463" cy="0"/>
            </a:xfrm>
            <a:prstGeom prst="straightConnector1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50" name="Google Shape;150;p8"/>
            <p:cNvSpPr txBox="1"/>
            <p:nvPr/>
          </p:nvSpPr>
          <p:spPr>
            <a:xfrm>
              <a:off x="4640261" y="5368410"/>
              <a:ext cx="39410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Pts val="1800"/>
                <a:buFont typeface="Quattrocento Sans"/>
                <a:buNone/>
              </a:pPr>
              <a:r>
                <a:rPr b="0" i="0" lang="en-CH" sz="1800" u="none" cap="none" strike="noStrike">
                  <a:solidFill>
                    <a:srgbClr val="C0504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WMO and </a:t>
              </a:r>
              <a:br>
                <a:rPr b="0" i="0" lang="en-CH" sz="1800" u="none" cap="none" strike="noStrike">
                  <a:solidFill>
                    <a:srgbClr val="C0504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b="0" i="0" lang="en-CH" sz="1800" u="none" cap="none" strike="noStrike">
                  <a:solidFill>
                    <a:srgbClr val="C0504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WIGOS Regional Centres</a:t>
              </a:r>
              <a:endParaRPr b="1" i="0" sz="1800" u="none" cap="none" strike="noStrike">
                <a:solidFill>
                  <a:srgbClr val="C0504D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pic>
        <p:nvPicPr>
          <p:cNvPr descr="INFCOM-2" id="151" name="Google Shape;151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423846" y="5771214"/>
            <a:ext cx="635348" cy="90854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7465614" y="6099720"/>
            <a:ext cx="3173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800"/>
              <a:buFont typeface="Quattrocento Sans"/>
              <a:buNone/>
            </a:pPr>
            <a:r>
              <a:rPr b="0" i="1" lang="en-CH" sz="1800" u="none" cap="none" strike="noStrike">
                <a:solidFill>
                  <a:srgbClr val="C0504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Tailored SOFF reporting</a:t>
            </a:r>
            <a:endParaRPr b="0" i="1" sz="1800" u="none" cap="none" strike="noStrike">
              <a:solidFill>
                <a:srgbClr val="C0504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53" name="Google Shape;153;p8"/>
          <p:cNvGrpSpPr/>
          <p:nvPr/>
        </p:nvGrpSpPr>
        <p:grpSpPr>
          <a:xfrm>
            <a:off x="7729929" y="10996"/>
            <a:ext cx="4599832" cy="2738112"/>
            <a:chOff x="7729929" y="10996"/>
            <a:chExt cx="4599832" cy="2738112"/>
          </a:xfrm>
        </p:grpSpPr>
        <p:grpSp>
          <p:nvGrpSpPr>
            <p:cNvPr id="154" name="Google Shape;154;p8"/>
            <p:cNvGrpSpPr/>
            <p:nvPr/>
          </p:nvGrpSpPr>
          <p:grpSpPr>
            <a:xfrm>
              <a:off x="7729929" y="291712"/>
              <a:ext cx="2826200" cy="2457396"/>
              <a:chOff x="7729929" y="291712"/>
              <a:chExt cx="2826200" cy="2457396"/>
            </a:xfrm>
          </p:grpSpPr>
          <p:grpSp>
            <p:nvGrpSpPr>
              <p:cNvPr id="155" name="Google Shape;155;p8"/>
              <p:cNvGrpSpPr/>
              <p:nvPr/>
            </p:nvGrpSpPr>
            <p:grpSpPr>
              <a:xfrm>
                <a:off x="8266351" y="756911"/>
                <a:ext cx="2289777" cy="1924900"/>
                <a:chOff x="7967404" y="776967"/>
                <a:chExt cx="2289777" cy="1924900"/>
              </a:xfrm>
            </p:grpSpPr>
            <p:sp>
              <p:nvSpPr>
                <p:cNvPr id="156" name="Google Shape;156;p8"/>
                <p:cNvSpPr txBox="1"/>
                <p:nvPr/>
              </p:nvSpPr>
              <p:spPr>
                <a:xfrm rot="-3166463">
                  <a:off x="7694533" y="1550401"/>
                  <a:ext cx="212590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504D"/>
                    </a:buClr>
                    <a:buSzPts val="1800"/>
                    <a:buFont typeface="Quattrocento Sans"/>
                    <a:buNone/>
                  </a:pPr>
                  <a:r>
                    <a:rPr b="1" i="0" lang="en-CH" sz="1800" u="none" cap="none" strike="noStrike">
                      <a:solidFill>
                        <a:srgbClr val="C0504D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rPr>
                    <a:t>Availability</a:t>
                  </a:r>
                  <a:r>
                    <a:rPr b="0" i="0" lang="en-CH" sz="1800" u="none" cap="none" strike="noStrike">
                      <a:solidFill>
                        <a:srgbClr val="C0504D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rPr>
                    <a:t>  ≥80%</a:t>
                  </a:r>
                  <a:endParaRPr b="0" i="0" sz="1800" u="none" cap="none" strike="noStrike">
                    <a:solidFill>
                      <a:srgbClr val="C0504D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57" name="Google Shape;157;p8"/>
                <p:cNvSpPr txBox="1"/>
                <p:nvPr/>
              </p:nvSpPr>
              <p:spPr>
                <a:xfrm rot="-3166463">
                  <a:off x="8301520" y="1642067"/>
                  <a:ext cx="1917513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504D"/>
                    </a:buClr>
                    <a:buSzPts val="1800"/>
                    <a:buFont typeface="Quattrocento Sans"/>
                    <a:buNone/>
                  </a:pPr>
                  <a:r>
                    <a:rPr b="1" i="0" lang="en-CH" sz="1800" u="none" cap="none" strike="noStrike">
                      <a:solidFill>
                        <a:srgbClr val="C0504D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rPr>
                    <a:t>Timeliness</a:t>
                  </a:r>
                  <a:r>
                    <a:rPr b="0" i="0" lang="en-CH" sz="1800" u="none" cap="none" strike="noStrike">
                      <a:solidFill>
                        <a:srgbClr val="C0504D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rPr>
                    <a:t>  &lt;5%</a:t>
                  </a:r>
                  <a:endParaRPr b="0" i="0" sz="1800" u="none" cap="none" strike="noStrike">
                    <a:solidFill>
                      <a:srgbClr val="C0504D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158" name="Google Shape;158;p8"/>
                <p:cNvSpPr txBox="1"/>
                <p:nvPr/>
              </p:nvSpPr>
              <p:spPr>
                <a:xfrm rot="-3166463">
                  <a:off x="8903263" y="1770801"/>
                  <a:ext cx="150393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504D"/>
                    </a:buClr>
                    <a:buSzPts val="1800"/>
                    <a:buFont typeface="Quattrocento Sans"/>
                    <a:buNone/>
                  </a:pPr>
                  <a:r>
                    <a:rPr b="1" i="0" lang="en-CH" sz="1800" u="none" cap="none" strike="noStrike">
                      <a:solidFill>
                        <a:srgbClr val="C0504D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rPr>
                    <a:t>Quality </a:t>
                  </a:r>
                  <a:r>
                    <a:rPr b="0" i="0" lang="en-CH" sz="1800" u="none" cap="none" strike="noStrike">
                      <a:solidFill>
                        <a:srgbClr val="C0504D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rPr>
                    <a:t>&lt;5%</a:t>
                  </a:r>
                  <a:endParaRPr b="0" i="0" sz="1800" u="none" cap="none" strike="noStrike">
                    <a:solidFill>
                      <a:srgbClr val="C0504D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159" name="Google Shape;159;p8"/>
              <p:cNvSpPr txBox="1"/>
              <p:nvPr/>
            </p:nvSpPr>
            <p:spPr>
              <a:xfrm rot="-3166463">
                <a:off x="7322807" y="1335744"/>
                <a:ext cx="280557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504D"/>
                  </a:buClr>
                  <a:buSzPts val="1800"/>
                  <a:buFont typeface="Quattrocento Sans"/>
                  <a:buNone/>
                </a:pPr>
                <a:r>
                  <a:rPr b="0" i="0" lang="en-CH" sz="1800" u="none" cap="none" strike="noStrike">
                    <a:solidFill>
                      <a:srgbClr val="C0504D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GBON station compliance</a:t>
                </a:r>
                <a:endParaRPr b="0" i="0" sz="1800" u="none" cap="none" strike="noStrike">
                  <a:solidFill>
                    <a:srgbClr val="C0504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60" name="Google Shape;160;p8"/>
            <p:cNvSpPr txBox="1"/>
            <p:nvPr/>
          </p:nvSpPr>
          <p:spPr>
            <a:xfrm>
              <a:off x="9911844" y="10996"/>
              <a:ext cx="24179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Quattrocento Sans"/>
                <a:buNone/>
              </a:pPr>
              <a:r>
                <a:rPr b="0" i="1" lang="en-CH" sz="1200" u="none" cap="none" strike="noStrike">
                  <a:solidFill>
                    <a:srgbClr val="00206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GBON Guide: EC-77 (Feb. 2023)</a:t>
              </a:r>
              <a:endParaRPr b="0" i="1" sz="1200" u="none" cap="none" strike="noStrike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61" name="Google Shape;161;p8"/>
          <p:cNvSpPr txBox="1"/>
          <p:nvPr/>
        </p:nvSpPr>
        <p:spPr>
          <a:xfrm>
            <a:off x="4988287" y="4937411"/>
            <a:ext cx="3173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rbel"/>
              <a:buNone/>
            </a:pPr>
            <a:r>
              <a:t/>
            </a:r>
            <a:endParaRPr b="0" i="1" sz="1800" u="none" cap="none" strike="noStrike">
              <a:solidFill>
                <a:srgbClr val="C0504D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7067357c7_0_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H"/>
              <a:t>Cost of compliance</a:t>
            </a:r>
            <a:endParaRPr/>
          </a:p>
        </p:txBody>
      </p:sp>
      <p:pic>
        <p:nvPicPr>
          <p:cNvPr id="167" name="Google Shape;167;g357067357c7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929" y="2739100"/>
            <a:ext cx="10728150" cy="1523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2024-06-11T15:30:25Z</dcterms:created>
  <dc:creator>Ana Heureux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0x010100752F777A3B37C245853E6762AE9D7153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SharedWithUsers">
    <vt:lpwstr>10;#Markus Repnik</vt:lpwstr>
  </property>
</Properties>
</file>